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31"/>
  </p:notesMasterIdLst>
  <p:handoutMasterIdLst>
    <p:handoutMasterId r:id="rId32"/>
  </p:handoutMasterIdLst>
  <p:sldIdLst>
    <p:sldId id="256" r:id="rId2"/>
    <p:sldId id="257" r:id="rId3"/>
    <p:sldId id="260" r:id="rId4"/>
    <p:sldId id="318" r:id="rId5"/>
    <p:sldId id="279" r:id="rId6"/>
    <p:sldId id="317" r:id="rId7"/>
    <p:sldId id="258" r:id="rId8"/>
    <p:sldId id="316" r:id="rId9"/>
    <p:sldId id="292" r:id="rId10"/>
    <p:sldId id="298" r:id="rId11"/>
    <p:sldId id="282" r:id="rId12"/>
    <p:sldId id="299" r:id="rId13"/>
    <p:sldId id="306" r:id="rId14"/>
    <p:sldId id="300" r:id="rId15"/>
    <p:sldId id="293" r:id="rId16"/>
    <p:sldId id="305" r:id="rId17"/>
    <p:sldId id="291" r:id="rId18"/>
    <p:sldId id="290" r:id="rId19"/>
    <p:sldId id="309" r:id="rId20"/>
    <p:sldId id="307" r:id="rId21"/>
    <p:sldId id="294" r:id="rId22"/>
    <p:sldId id="302" r:id="rId23"/>
    <p:sldId id="308" r:id="rId24"/>
    <p:sldId id="311" r:id="rId25"/>
    <p:sldId id="312" r:id="rId26"/>
    <p:sldId id="303" r:id="rId27"/>
    <p:sldId id="314" r:id="rId28"/>
    <p:sldId id="319" r:id="rId29"/>
    <p:sldId id="310"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A6A6"/>
    <a:srgbClr val="474B78"/>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62" autoAdjust="0"/>
    <p:restoredTop sz="94000" autoAdjust="0"/>
  </p:normalViewPr>
  <p:slideViewPr>
    <p:cSldViewPr>
      <p:cViewPr>
        <p:scale>
          <a:sx n="100" d="100"/>
          <a:sy n="100" d="100"/>
        </p:scale>
        <p:origin x="-480" y="-234"/>
      </p:cViewPr>
      <p:guideLst>
        <p:guide orient="horz" pos="2160"/>
        <p:guide pos="2880"/>
      </p:guideLst>
    </p:cSldViewPr>
  </p:slideViewPr>
  <p:notesTextViewPr>
    <p:cViewPr>
      <p:scale>
        <a:sx n="33" d="100"/>
        <a:sy n="33"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F91A41D-7406-4399-A0B3-AD381D4B8396}" type="datetimeFigureOut">
              <a:rPr lang="en-US"/>
              <a:pPr>
                <a:defRPr/>
              </a:pPr>
              <a:t>8/2/2015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F6A03FC-1E40-45E9-A823-ECDAA77DCF66}" type="slidenum">
              <a:rPr lang="en-US"/>
              <a:pPr>
                <a:defRPr/>
              </a:pPr>
              <a:t>‹#›</a:t>
            </a:fld>
            <a:endParaRPr lang="en-US"/>
          </a:p>
        </p:txBody>
      </p:sp>
    </p:spTree>
    <p:extLst>
      <p:ext uri="{BB962C8B-B14F-4D97-AF65-F5344CB8AC3E}">
        <p14:creationId xmlns:p14="http://schemas.microsoft.com/office/powerpoint/2010/main" val="201560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30A7192-8C52-4A62-8D1F-5EDBAB1277ED}" type="datetimeFigureOut">
              <a:rPr lang="en-US"/>
              <a:pPr>
                <a:defRPr/>
              </a:pPr>
              <a:t>8/2/2015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9B12E42-10AC-425A-A088-CDF1583CC11E}" type="slidenum">
              <a:rPr lang="en-US"/>
              <a:pPr>
                <a:defRPr/>
              </a:pPr>
              <a:t>‹#›</a:t>
            </a:fld>
            <a:endParaRPr lang="en-US"/>
          </a:p>
        </p:txBody>
      </p:sp>
    </p:spTree>
    <p:extLst>
      <p:ext uri="{BB962C8B-B14F-4D97-AF65-F5344CB8AC3E}">
        <p14:creationId xmlns:p14="http://schemas.microsoft.com/office/powerpoint/2010/main" val="29781803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zh-CN" sz="1600" smtClean="0"/>
              <a:t> xzc vvdsv </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52CC04-64C0-43D2-81BB-67A24A8A1304}" type="slidenum">
              <a:rPr lang="en-US" altLang="zh-CN" smtClean="0"/>
              <a:pPr/>
              <a:t>2</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88D4D4B8-8D15-4EAC-AFC5-AEE8C18B99B1}" type="datetimeFigureOut">
              <a:rPr lang="en-US"/>
              <a:pPr>
                <a:defRPr/>
              </a:pPr>
              <a:t>8/2/2015</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FB23ACE1-FC32-4C33-B7F8-4033792B4FF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0426BDA-9C94-4A47-BCD5-E3D1FA59493D}" type="datetimeFigureOut">
              <a:rPr lang="en-US"/>
              <a:pPr>
                <a:defRPr/>
              </a:pPr>
              <a:t>8/2/2015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DF02D16-D6CC-4419-8C60-0D5FCEFD3F8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B341EEE-D627-4982-B388-78DCAFFE4B16}" type="datetimeFigureOut">
              <a:rPr lang="en-US"/>
              <a:pPr>
                <a:defRPr/>
              </a:pPr>
              <a:t>8/2/2015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7627A2B-C6EF-4405-AFE0-9903F04FDBD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normAutofit/>
          </a:bodyPr>
          <a:lstStyle>
            <a:lvl1pPr>
              <a:defRPr sz="3600"/>
            </a:lvl1pPr>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B96F409E-54D9-49A4-8B17-9879F55091DB}" type="datetimeFigureOut">
              <a:rPr lang="en-US"/>
              <a:pPr>
                <a:defRPr/>
              </a:pPr>
              <a:t>8/2/2015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3377F51-AD11-404E-87DF-F7393D112AE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81B5ED7F-DA2E-41D2-8C0A-07039C7B6D10}" type="datetimeFigureOut">
              <a:rPr lang="en-US"/>
              <a:pPr>
                <a:defRPr/>
              </a:pPr>
              <a:t>8/2/2015</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3F167644-B2E0-4ADF-A2C8-6C75B90BB13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9"/>
          <p:cNvSpPr>
            <a:spLocks noGrp="1"/>
          </p:cNvSpPr>
          <p:nvPr>
            <p:ph type="dt" sz="half" idx="10"/>
          </p:nvPr>
        </p:nvSpPr>
        <p:spPr/>
        <p:txBody>
          <a:bodyPr/>
          <a:lstStyle>
            <a:lvl1pPr>
              <a:defRPr/>
            </a:lvl1pPr>
          </a:lstStyle>
          <a:p>
            <a:pPr>
              <a:defRPr/>
            </a:pPr>
            <a:fld id="{4F1A8DC7-0D70-4F53-BC0C-A866372CBAAA}" type="datetimeFigureOut">
              <a:rPr lang="en-US"/>
              <a:pPr>
                <a:defRPr/>
              </a:pPr>
              <a:t>8/2/2015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6E1B46D-96BE-4BB3-B387-0AE115BB19C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22BC388B-F69C-4DD5-BEF9-F8358A9215D0}" type="datetimeFigureOut">
              <a:rPr lang="en-US"/>
              <a:pPr>
                <a:defRPr/>
              </a:pPr>
              <a:t>8/2/2015</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42E31C7D-F1E2-46BB-BC84-69994FA693F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83AC829-F438-4FEA-881C-E3E141DFF6DE}" type="datetimeFigureOut">
              <a:rPr lang="en-US"/>
              <a:pPr>
                <a:defRPr/>
              </a:pPr>
              <a:t>8/2/2015</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2EEA4363-5871-4436-ABB0-4B7C900F741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3030C2E-C292-4EF5-A77B-F88EC4365D78}" type="datetimeFigureOut">
              <a:rPr lang="en-US"/>
              <a:pPr>
                <a:defRPr/>
              </a:pPr>
              <a:t>8/2/2015</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E7EAE28-F6AF-4D0B-9EFB-84DB0E7D1CB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FA5FF184-34D8-4B17-864E-3EC7981603A3}" type="datetimeFigureOut">
              <a:rPr lang="en-US"/>
              <a:pPr>
                <a:defRPr/>
              </a:pPr>
              <a:t>8/2/2015</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25474B0-5BCC-4745-AC0C-F76896A945B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1AC9D88B-4181-4603-947D-A813164D582E}" type="datetimeFigureOut">
              <a:rPr lang="en-US"/>
              <a:pPr>
                <a:defRPr/>
              </a:pPr>
              <a:t>8/2/2015</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962F0965-9454-4C9A-B9B5-17DF17AAF47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162BF503-5843-48E3-BE33-3FEBCB57A330}" type="datetimeFigureOut">
              <a:rPr lang="en-US"/>
              <a:pPr>
                <a:defRPr/>
              </a:pPr>
              <a:t>8/2/2015</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D6C248F1-2A7A-4260-85D9-F34E837B11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60" r:id="rId1"/>
    <p:sldLayoutId id="2147483954" r:id="rId2"/>
    <p:sldLayoutId id="2147483961" r:id="rId3"/>
    <p:sldLayoutId id="2147483955" r:id="rId4"/>
    <p:sldLayoutId id="2147483962" r:id="rId5"/>
    <p:sldLayoutId id="2147483956" r:id="rId6"/>
    <p:sldLayoutId id="2147483957" r:id="rId7"/>
    <p:sldLayoutId id="2147483963" r:id="rId8"/>
    <p:sldLayoutId id="2147483964" r:id="rId9"/>
    <p:sldLayoutId id="2147483958" r:id="rId10"/>
    <p:sldLayoutId id="2147483959"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Truth Study</a:t>
            </a:r>
            <a:br>
              <a:rPr lang="en-US" dirty="0" smtClean="0"/>
            </a:br>
            <a:endParaRPr lang="en-US" dirty="0"/>
          </a:p>
        </p:txBody>
      </p:sp>
      <p:sp>
        <p:nvSpPr>
          <p:cNvPr id="15362" name="Subtitle 2"/>
          <p:cNvSpPr>
            <a:spLocks noGrp="1"/>
          </p:cNvSpPr>
          <p:nvPr>
            <p:ph type="subTitle" idx="1"/>
          </p:nvPr>
        </p:nvSpPr>
        <p:spPr>
          <a:xfrm>
            <a:off x="685800" y="3048000"/>
            <a:ext cx="7772400" cy="1981200"/>
          </a:xfrm>
        </p:spPr>
        <p:txBody>
          <a:bodyPr/>
          <a:lstStyle/>
          <a:p>
            <a:pPr marR="0" eaLnBrk="1" hangingPunct="1">
              <a:lnSpc>
                <a:spcPct val="80000"/>
              </a:lnSpc>
            </a:pPr>
            <a:r>
              <a:rPr lang="en-US" altLang="zh-CN" sz="600" smtClean="0">
                <a:ea typeface="宋体" pitchFamily="2" charset="-122"/>
              </a:rPr>
              <a:t/>
            </a:r>
            <a:br>
              <a:rPr lang="en-US" altLang="zh-CN" sz="600" smtClean="0">
                <a:ea typeface="宋体" pitchFamily="2" charset="-122"/>
              </a:rPr>
            </a:br>
            <a:r>
              <a:rPr lang="en-US" altLang="zh-CN" sz="1600" smtClean="0">
                <a:ea typeface="宋体" pitchFamily="2" charset="-122"/>
              </a:rPr>
              <a:t>Chad Cogburn</a:t>
            </a:r>
          </a:p>
          <a:p>
            <a:pPr marR="0" algn="ctr" eaLnBrk="1" hangingPunct="1">
              <a:lnSpc>
                <a:spcPct val="80000"/>
              </a:lnSpc>
            </a:pPr>
            <a:endParaRPr lang="en-US" altLang="zh-CN" sz="600" smtClean="0">
              <a:ea typeface="宋体" pitchFamily="2" charset="-122"/>
            </a:endParaRPr>
          </a:p>
          <a:p>
            <a:pPr marR="0" algn="ctr" eaLnBrk="1" hangingPunct="1">
              <a:lnSpc>
                <a:spcPct val="80000"/>
              </a:lnSpc>
            </a:pPr>
            <a:endParaRPr lang="en-US" altLang="zh-CN" sz="600" smtClean="0">
              <a:ea typeface="宋体" pitchFamily="2" charset="-122"/>
            </a:endParaRPr>
          </a:p>
          <a:p>
            <a:pPr marR="0" algn="ctr" eaLnBrk="1" hangingPunct="1">
              <a:lnSpc>
                <a:spcPct val="80000"/>
              </a:lnSpc>
            </a:pPr>
            <a:endParaRPr lang="en-US" altLang="zh-CN" sz="600" smtClean="0">
              <a:ea typeface="宋体" pitchFamily="2" charset="-122"/>
            </a:endParaRPr>
          </a:p>
          <a:p>
            <a:pPr marR="0" algn="ctr" eaLnBrk="1" hangingPunct="1">
              <a:lnSpc>
                <a:spcPct val="80000"/>
              </a:lnSpc>
            </a:pPr>
            <a:r>
              <a:rPr lang="en-US" altLang="zh-CN" sz="2200" b="1" u="sng" smtClean="0">
                <a:ea typeface="宋体" pitchFamily="2" charset="-122"/>
              </a:rPr>
              <a:t>Summary</a:t>
            </a:r>
          </a:p>
          <a:p>
            <a:pPr marR="0" algn="ctr" eaLnBrk="1" hangingPunct="1">
              <a:lnSpc>
                <a:spcPct val="80000"/>
              </a:lnSpc>
            </a:pPr>
            <a:r>
              <a:rPr lang="en-US" altLang="zh-CN" sz="2200" b="1" smtClean="0">
                <a:ea typeface="宋体" pitchFamily="2" charset="-122"/>
              </a:rPr>
              <a:t>Psalms 119:160 </a:t>
            </a:r>
          </a:p>
          <a:p>
            <a:pPr marR="0" algn="ctr" eaLnBrk="1" hangingPunct="1">
              <a:lnSpc>
                <a:spcPct val="80000"/>
              </a:lnSpc>
            </a:pPr>
            <a:r>
              <a:rPr lang="en-US" altLang="zh-CN" sz="2200" smtClean="0">
                <a:ea typeface="宋体" pitchFamily="2" charset="-122"/>
              </a:rPr>
              <a:t>The entirety of Your word </a:t>
            </a:r>
            <a:r>
              <a:rPr lang="en-US" altLang="zh-CN" sz="2200" i="1" smtClean="0">
                <a:ea typeface="宋体" pitchFamily="2" charset="-122"/>
              </a:rPr>
              <a:t>is</a:t>
            </a:r>
            <a:r>
              <a:rPr lang="en-US" altLang="zh-CN" sz="2200" smtClean="0">
                <a:ea typeface="宋体" pitchFamily="2" charset="-122"/>
              </a:rPr>
              <a:t> truth, And every one of Your righteous judgments </a:t>
            </a:r>
            <a:r>
              <a:rPr lang="en-US" altLang="zh-CN" sz="2200" i="1" smtClean="0">
                <a:ea typeface="宋体" pitchFamily="2" charset="-122"/>
              </a:rPr>
              <a:t>endures</a:t>
            </a:r>
            <a:r>
              <a:rPr lang="en-US" altLang="zh-CN" sz="2200" smtClean="0">
                <a:ea typeface="宋体" pitchFamily="2" charset="-122"/>
              </a:rPr>
              <a:t> forever. </a:t>
            </a:r>
          </a:p>
          <a:p>
            <a:pPr marR="0" algn="ctr" eaLnBrk="1" hangingPunct="1">
              <a:lnSpc>
                <a:spcPct val="80000"/>
              </a:lnSpc>
            </a:pPr>
            <a:endParaRPr lang="en-US" altLang="zh-CN" sz="600" smtClean="0">
              <a:ea typeface="宋体" pitchFamily="2" charset="-122"/>
            </a:endParaRPr>
          </a:p>
          <a:p>
            <a:pPr marR="0" algn="ctr" eaLnBrk="1" hangingPunct="1">
              <a:lnSpc>
                <a:spcPct val="80000"/>
              </a:lnSpc>
            </a:pPr>
            <a:r>
              <a:rPr lang="en-US" altLang="zh-CN" sz="600" smtClean="0">
                <a:ea typeface="宋体" pitchFamily="2" charset="-122"/>
              </a:rPr>
              <a:t/>
            </a:r>
            <a:br>
              <a:rPr lang="en-US" altLang="zh-CN" sz="600" smtClean="0">
                <a:ea typeface="宋体" pitchFamily="2" charset="-122"/>
              </a:rPr>
            </a:br>
            <a:r>
              <a:rPr lang="en-US" altLang="zh-CN" sz="600" smtClean="0">
                <a:ea typeface="宋体" pitchFamily="2" charset="-122"/>
              </a:rPr>
              <a:t/>
            </a:r>
            <a:br>
              <a:rPr lang="en-US" altLang="zh-CN" sz="600" smtClean="0">
                <a:ea typeface="宋体" pitchFamily="2" charset="-122"/>
              </a:rPr>
            </a:br>
            <a:endParaRPr lang="en-US" altLang="zh-CN" sz="700" smtClean="0">
              <a:ea typeface="宋体"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1"/>
          <p:cNvSpPr>
            <a:spLocks noGrp="1"/>
          </p:cNvSpPr>
          <p:nvPr>
            <p:ph idx="1"/>
          </p:nvPr>
        </p:nvSpPr>
        <p:spPr>
          <a:xfrm>
            <a:off x="365760" y="1188720"/>
            <a:ext cx="8229600" cy="4876800"/>
          </a:xfrm>
        </p:spPr>
        <p:txBody>
          <a:bodyPr/>
          <a:lstStyle/>
          <a:p>
            <a:pPr marL="114300" indent="0">
              <a:buFont typeface="Wingdings 3" pitchFamily="18" charset="2"/>
              <a:buNone/>
            </a:pPr>
            <a:r>
              <a:rPr lang="en-US" altLang="zh-CN" sz="2200" dirty="0" smtClean="0">
                <a:latin typeface="Cambria" pitchFamily="18" charset="0"/>
                <a:ea typeface="宋体" pitchFamily="2" charset="-122"/>
              </a:rPr>
              <a:t>things are yours and abound, </a:t>
            </a:r>
            <a:r>
              <a:rPr lang="en-US" altLang="zh-CN" sz="2200" i="1" dirty="0" smtClean="0">
                <a:latin typeface="Cambria" pitchFamily="18" charset="0"/>
                <a:ea typeface="宋体" pitchFamily="2" charset="-122"/>
              </a:rPr>
              <a:t>you will be</a:t>
            </a:r>
            <a:r>
              <a:rPr lang="en-US" altLang="zh-CN" sz="2200" dirty="0" smtClean="0">
                <a:latin typeface="Cambria" pitchFamily="18" charset="0"/>
                <a:ea typeface="宋体" pitchFamily="2" charset="-122"/>
              </a:rPr>
              <a:t> neither barren nor unfruitful in the knowledge of our Lord Jesus Christ.  </a:t>
            </a:r>
            <a:r>
              <a:rPr lang="en-US" altLang="zh-CN" sz="2200" baseline="30000" dirty="0" smtClean="0">
                <a:latin typeface="Cambria" pitchFamily="18" charset="0"/>
                <a:ea typeface="宋体" pitchFamily="2" charset="-122"/>
              </a:rPr>
              <a:t>9</a:t>
            </a:r>
            <a:r>
              <a:rPr lang="en-US" altLang="zh-CN" sz="2200" dirty="0" smtClean="0">
                <a:latin typeface="Cambria" pitchFamily="18" charset="0"/>
                <a:ea typeface="宋体" pitchFamily="2" charset="-122"/>
              </a:rPr>
              <a:t>For he who lacks these things is shortsighted, even to blindness, and has forgotten that he was cleansed from his old sins. </a:t>
            </a:r>
          </a:p>
          <a:p>
            <a:pPr marL="114300" indent="0">
              <a:buFont typeface="Wingdings 3" pitchFamily="18" charset="2"/>
              <a:buNone/>
            </a:pPr>
            <a:r>
              <a:rPr lang="en-US" altLang="zh-CN" sz="2200" baseline="30000" dirty="0" smtClean="0">
                <a:latin typeface="Cambria" pitchFamily="18" charset="0"/>
                <a:ea typeface="宋体" pitchFamily="2" charset="-122"/>
              </a:rPr>
              <a:t>10</a:t>
            </a:r>
            <a:r>
              <a:rPr lang="en-US" altLang="zh-CN" sz="2200" dirty="0" smtClean="0">
                <a:latin typeface="Cambria" pitchFamily="18" charset="0"/>
                <a:ea typeface="宋体" pitchFamily="2" charset="-122"/>
              </a:rPr>
              <a:t>Therefore, brethren, be even more diligent to make your call and election sure, for if you do these things you will never stumble;  </a:t>
            </a:r>
            <a:r>
              <a:rPr lang="en-US" altLang="zh-CN" sz="2200" baseline="30000" dirty="0" smtClean="0">
                <a:latin typeface="Cambria" pitchFamily="18" charset="0"/>
                <a:ea typeface="宋体" pitchFamily="2" charset="-122"/>
              </a:rPr>
              <a:t>11</a:t>
            </a:r>
            <a:r>
              <a:rPr lang="en-US" altLang="zh-CN" sz="2200" dirty="0" smtClean="0">
                <a:latin typeface="Cambria" pitchFamily="18" charset="0"/>
                <a:ea typeface="宋体" pitchFamily="2" charset="-122"/>
              </a:rPr>
              <a:t>for so an entrance will be supplied to you abundantly into the everlasting kingdom of our Lord and Savior Jesus Christ. </a:t>
            </a:r>
          </a:p>
          <a:p>
            <a:r>
              <a:rPr lang="en-US" sz="2200" dirty="0">
                <a:solidFill>
                  <a:srgbClr val="474B78"/>
                </a:solidFill>
                <a:latin typeface="Cambria" panose="02040503050406030204" pitchFamily="18" charset="0"/>
                <a:ea typeface="宋体" pitchFamily="2" charset="-122"/>
              </a:rPr>
              <a:t>Summary thus far:</a:t>
            </a:r>
          </a:p>
          <a:p>
            <a:pPr lvl="1"/>
            <a:r>
              <a:rPr lang="en-US" sz="2200" dirty="0">
                <a:solidFill>
                  <a:srgbClr val="474B78"/>
                </a:solidFill>
                <a:latin typeface="Cambria" panose="02040503050406030204" pitchFamily="18" charset="0"/>
                <a:ea typeface="宋体" pitchFamily="2" charset="-122"/>
              </a:rPr>
              <a:t>Build on a foundation that will endure</a:t>
            </a:r>
          </a:p>
          <a:p>
            <a:pPr lvl="1"/>
            <a:r>
              <a:rPr lang="en-US" sz="2200" dirty="0">
                <a:solidFill>
                  <a:srgbClr val="474B78"/>
                </a:solidFill>
                <a:latin typeface="Cambria" panose="02040503050406030204" pitchFamily="18" charset="0"/>
                <a:ea typeface="宋体" pitchFamily="2" charset="-122"/>
              </a:rPr>
              <a:t>Don’t neglect your walk with God – Diligence!</a:t>
            </a:r>
            <a:endParaRPr lang="en-US" altLang="zh-CN" sz="2200" dirty="0" smtClean="0">
              <a:latin typeface="Cambria" pitchFamily="18" charset="0"/>
              <a:ea typeface="宋体" pitchFamily="2" charset="-122"/>
            </a:endParaRPr>
          </a:p>
        </p:txBody>
      </p:sp>
      <p:sp>
        <p:nvSpPr>
          <p:cNvPr id="3" name="Title 2"/>
          <p:cNvSpPr>
            <a:spLocks noGrp="1"/>
          </p:cNvSpPr>
          <p:nvPr>
            <p:ph type="title"/>
          </p:nvPr>
        </p:nvSpPr>
        <p:spPr/>
        <p:txBody>
          <a:bodyPr/>
          <a:lstStyle/>
          <a:p>
            <a:pPr>
              <a:defRPr/>
            </a:pPr>
            <a:r>
              <a:rPr lang="en-US" dirty="0"/>
              <a:t>2 Peter </a:t>
            </a:r>
            <a:r>
              <a:rPr lang="en-US" dirty="0" smtClean="0"/>
              <a:t>1 cont.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1"/>
          <p:cNvSpPr>
            <a:spLocks noGrp="1"/>
          </p:cNvSpPr>
          <p:nvPr>
            <p:ph idx="1"/>
          </p:nvPr>
        </p:nvSpPr>
        <p:spPr>
          <a:xfrm>
            <a:off x="365760" y="1188720"/>
            <a:ext cx="8610600" cy="5059680"/>
          </a:xfrm>
          <a:noFill/>
        </p:spPr>
        <p:txBody>
          <a:bodyPr/>
          <a:lstStyle/>
          <a:p>
            <a:pPr marL="109538" indent="0" eaLnBrk="1" hangingPunct="1">
              <a:buFont typeface="Wingdings 3" pitchFamily="18" charset="2"/>
              <a:buNone/>
            </a:pPr>
            <a:r>
              <a:rPr lang="en-US" altLang="zh-CN" sz="2200" b="1" dirty="0" smtClean="0">
                <a:latin typeface="Cambria" pitchFamily="18" charset="0"/>
                <a:ea typeface="宋体" pitchFamily="2" charset="-122"/>
              </a:rPr>
              <a:t>2 Peter 1:12 </a:t>
            </a:r>
            <a:r>
              <a:rPr lang="en-US" altLang="zh-CN" sz="2200" dirty="0" smtClean="0">
                <a:latin typeface="Cambria" pitchFamily="18" charset="0"/>
                <a:ea typeface="宋体" pitchFamily="2" charset="-122"/>
              </a:rPr>
              <a:t>For this reason I will not be negligent to </a:t>
            </a:r>
            <a:r>
              <a:rPr lang="en-US" altLang="zh-CN" sz="2200" u="sng" dirty="0" smtClean="0">
                <a:latin typeface="Cambria" pitchFamily="18" charset="0"/>
                <a:ea typeface="宋体" pitchFamily="2" charset="-122"/>
              </a:rPr>
              <a:t>remind</a:t>
            </a:r>
            <a:r>
              <a:rPr lang="en-US" altLang="zh-CN" sz="2200" dirty="0" smtClean="0">
                <a:latin typeface="Cambria" pitchFamily="18" charset="0"/>
                <a:ea typeface="宋体" pitchFamily="2" charset="-122"/>
              </a:rPr>
              <a:t> you always of these things, though you know and are established in the </a:t>
            </a:r>
            <a:r>
              <a:rPr lang="en-US" altLang="zh-CN" sz="2200" u="sng" dirty="0" smtClean="0">
                <a:latin typeface="Cambria" pitchFamily="18" charset="0"/>
                <a:ea typeface="宋体" pitchFamily="2" charset="-122"/>
              </a:rPr>
              <a:t>present truth</a:t>
            </a:r>
            <a:r>
              <a:rPr lang="en-US" altLang="zh-CN" sz="2200" dirty="0" smtClean="0">
                <a:latin typeface="Cambria" pitchFamily="18" charset="0"/>
                <a:ea typeface="宋体" pitchFamily="2" charset="-122"/>
              </a:rPr>
              <a:t>.  </a:t>
            </a:r>
            <a:r>
              <a:rPr lang="en-US" altLang="zh-CN" sz="2200" baseline="30000" dirty="0" smtClean="0">
                <a:latin typeface="Cambria" pitchFamily="18" charset="0"/>
                <a:ea typeface="宋体" pitchFamily="2" charset="-122"/>
              </a:rPr>
              <a:t>13</a:t>
            </a:r>
            <a:r>
              <a:rPr lang="en-US" altLang="zh-CN" sz="2200" dirty="0" smtClean="0">
                <a:latin typeface="Cambria" pitchFamily="18" charset="0"/>
                <a:ea typeface="宋体" pitchFamily="2" charset="-122"/>
              </a:rPr>
              <a:t>Yes, I think it is right, as long as I am in this tent, to stir you up by </a:t>
            </a:r>
            <a:r>
              <a:rPr lang="en-US" altLang="zh-CN" sz="2200" u="sng" dirty="0" smtClean="0">
                <a:latin typeface="Cambria" pitchFamily="18" charset="0"/>
                <a:ea typeface="宋体" pitchFamily="2" charset="-122"/>
              </a:rPr>
              <a:t>reminding</a:t>
            </a:r>
            <a:r>
              <a:rPr lang="en-US" altLang="zh-CN" sz="2200" dirty="0" smtClean="0">
                <a:latin typeface="Cambria" pitchFamily="18" charset="0"/>
                <a:ea typeface="宋体" pitchFamily="2" charset="-122"/>
              </a:rPr>
              <a:t> </a:t>
            </a:r>
            <a:r>
              <a:rPr lang="en-US" altLang="zh-CN" sz="2200" i="1" dirty="0" smtClean="0">
                <a:latin typeface="Cambria" pitchFamily="18" charset="0"/>
                <a:ea typeface="宋体" pitchFamily="2" charset="-122"/>
              </a:rPr>
              <a:t>you,</a:t>
            </a:r>
            <a:r>
              <a:rPr lang="en-US" altLang="zh-CN" sz="2200" dirty="0" smtClean="0">
                <a:latin typeface="Cambria" pitchFamily="18" charset="0"/>
                <a:ea typeface="宋体" pitchFamily="2" charset="-122"/>
              </a:rPr>
              <a:t>  </a:t>
            </a:r>
            <a:r>
              <a:rPr lang="en-US" altLang="zh-CN" sz="2200" baseline="30000" dirty="0" smtClean="0">
                <a:latin typeface="Cambria" pitchFamily="18" charset="0"/>
                <a:ea typeface="宋体" pitchFamily="2" charset="-122"/>
              </a:rPr>
              <a:t>14</a:t>
            </a:r>
            <a:r>
              <a:rPr lang="en-US" altLang="zh-CN" sz="2200" dirty="0" smtClean="0">
                <a:latin typeface="Cambria" pitchFamily="18" charset="0"/>
                <a:ea typeface="宋体" pitchFamily="2" charset="-122"/>
              </a:rPr>
              <a:t>knowing that shortly I </a:t>
            </a:r>
            <a:r>
              <a:rPr lang="en-US" altLang="zh-CN" sz="2200" i="1" dirty="0" smtClean="0">
                <a:latin typeface="Cambria" pitchFamily="18" charset="0"/>
                <a:ea typeface="宋体" pitchFamily="2" charset="-122"/>
              </a:rPr>
              <a:t>must</a:t>
            </a:r>
            <a:r>
              <a:rPr lang="en-US" altLang="zh-CN" sz="2200" dirty="0" smtClean="0">
                <a:latin typeface="Cambria" pitchFamily="18" charset="0"/>
                <a:ea typeface="宋体" pitchFamily="2" charset="-122"/>
              </a:rPr>
              <a:t> put off my tent, just as our Lord Jesus Christ showed me.  </a:t>
            </a:r>
            <a:r>
              <a:rPr lang="en-US" altLang="zh-CN" sz="2200" baseline="30000" dirty="0" smtClean="0">
                <a:latin typeface="Cambria" pitchFamily="18" charset="0"/>
                <a:ea typeface="宋体" pitchFamily="2" charset="-122"/>
              </a:rPr>
              <a:t>15</a:t>
            </a:r>
            <a:r>
              <a:rPr lang="en-US" altLang="zh-CN" sz="2200" dirty="0" smtClean="0">
                <a:latin typeface="Cambria" pitchFamily="18" charset="0"/>
                <a:ea typeface="宋体" pitchFamily="2" charset="-122"/>
              </a:rPr>
              <a:t>Moreover I will be </a:t>
            </a:r>
            <a:r>
              <a:rPr lang="en-US" altLang="zh-CN" sz="2200" u="sng" dirty="0" smtClean="0">
                <a:latin typeface="Cambria" pitchFamily="18" charset="0"/>
                <a:ea typeface="宋体" pitchFamily="2" charset="-122"/>
              </a:rPr>
              <a:t>careful to ensure that you always have a reminder</a:t>
            </a:r>
            <a:r>
              <a:rPr lang="en-US" altLang="zh-CN" sz="2200" dirty="0" smtClean="0">
                <a:latin typeface="Cambria" pitchFamily="18" charset="0"/>
                <a:ea typeface="宋体" pitchFamily="2" charset="-122"/>
              </a:rPr>
              <a:t> of these things after my decease.</a:t>
            </a:r>
            <a:endParaRPr lang="en-US" altLang="zh-CN" sz="2200" dirty="0" smtClean="0">
              <a:solidFill>
                <a:srgbClr val="474B78"/>
              </a:solidFill>
              <a:latin typeface="Cambria" pitchFamily="18" charset="0"/>
              <a:ea typeface="宋体" pitchFamily="2" charset="-122"/>
            </a:endParaRPr>
          </a:p>
          <a:p>
            <a:pPr marL="452628" indent="-342900" eaLnBrk="1" fontAlgn="auto" hangingPunct="1">
              <a:spcAft>
                <a:spcPts val="0"/>
              </a:spcAft>
              <a:defRPr/>
            </a:pPr>
            <a:r>
              <a:rPr lang="en-US" sz="2200" dirty="0" smtClean="0">
                <a:solidFill>
                  <a:srgbClr val="474B78"/>
                </a:solidFill>
                <a:latin typeface="Cambria" panose="02040503050406030204" pitchFamily="18" charset="0"/>
                <a:ea typeface="宋体" pitchFamily="2" charset="-122"/>
              </a:rPr>
              <a:t>Summary </a:t>
            </a:r>
            <a:r>
              <a:rPr lang="en-US" sz="2200" dirty="0">
                <a:solidFill>
                  <a:srgbClr val="474B78"/>
                </a:solidFill>
                <a:latin typeface="Cambria" panose="02040503050406030204" pitchFamily="18" charset="0"/>
                <a:ea typeface="宋体" pitchFamily="2" charset="-122"/>
              </a:rPr>
              <a:t>thus far:</a:t>
            </a:r>
            <a:endParaRPr lang="en-US" sz="2200" dirty="0">
              <a:latin typeface="Cambria" panose="02040503050406030204" pitchFamily="18" charset="0"/>
            </a:endParaRPr>
          </a:p>
          <a:p>
            <a:pPr marL="708216" lvl="1" indent="-342900" eaLnBrk="1" fontAlgn="auto" hangingPunct="1">
              <a:spcAft>
                <a:spcPts val="0"/>
              </a:spcAft>
              <a:defRPr/>
            </a:pPr>
            <a:r>
              <a:rPr lang="en-US" sz="2200" dirty="0">
                <a:solidFill>
                  <a:srgbClr val="474B78"/>
                </a:solidFill>
                <a:latin typeface="Cambria" panose="02040503050406030204" pitchFamily="18" charset="0"/>
                <a:ea typeface="宋体" pitchFamily="2" charset="-122"/>
              </a:rPr>
              <a:t>I’ll remind you of </a:t>
            </a:r>
            <a:r>
              <a:rPr lang="en-US" sz="2200" dirty="0" smtClean="0">
                <a:solidFill>
                  <a:srgbClr val="474B78"/>
                </a:solidFill>
                <a:latin typeface="Cambria" panose="02040503050406030204" pitchFamily="18" charset="0"/>
                <a:ea typeface="宋体" pitchFamily="2" charset="-122"/>
              </a:rPr>
              <a:t>the “present truth” </a:t>
            </a:r>
            <a:r>
              <a:rPr lang="en-US" sz="2200" dirty="0">
                <a:solidFill>
                  <a:srgbClr val="474B78"/>
                </a:solidFill>
                <a:latin typeface="Cambria" panose="02040503050406030204" pitchFamily="18" charset="0"/>
                <a:ea typeface="宋体" pitchFamily="2" charset="-122"/>
              </a:rPr>
              <a:t>while I’m </a:t>
            </a:r>
            <a:r>
              <a:rPr lang="en-US" sz="2200" dirty="0" smtClean="0">
                <a:solidFill>
                  <a:srgbClr val="474B78"/>
                </a:solidFill>
                <a:latin typeface="Cambria" panose="02040503050406030204" pitchFamily="18" charset="0"/>
                <a:ea typeface="宋体" pitchFamily="2" charset="-122"/>
              </a:rPr>
              <a:t>alive Vs12-13</a:t>
            </a:r>
            <a:endParaRPr lang="en-US" sz="2200" dirty="0">
              <a:solidFill>
                <a:srgbClr val="474B78"/>
              </a:solidFill>
              <a:latin typeface="Cambria" panose="02040503050406030204" pitchFamily="18" charset="0"/>
              <a:ea typeface="宋体" pitchFamily="2" charset="-122"/>
            </a:endParaRPr>
          </a:p>
          <a:p>
            <a:pPr marL="708216" lvl="1" indent="-342900" eaLnBrk="1" fontAlgn="auto" hangingPunct="1">
              <a:spcAft>
                <a:spcPts val="0"/>
              </a:spcAft>
              <a:defRPr/>
            </a:pPr>
            <a:r>
              <a:rPr lang="en-US" sz="2200" dirty="0">
                <a:solidFill>
                  <a:srgbClr val="474B78"/>
                </a:solidFill>
                <a:latin typeface="Cambria" panose="02040503050406030204" pitchFamily="18" charset="0"/>
                <a:ea typeface="宋体" pitchFamily="2" charset="-122"/>
              </a:rPr>
              <a:t>You need a reminder when I’m gone too…..Always</a:t>
            </a:r>
            <a:r>
              <a:rPr lang="en-US" sz="2200" dirty="0" smtClean="0">
                <a:solidFill>
                  <a:srgbClr val="474B78"/>
                </a:solidFill>
                <a:latin typeface="Cambria" panose="02040503050406030204" pitchFamily="18" charset="0"/>
                <a:ea typeface="宋体" pitchFamily="2" charset="-122"/>
              </a:rPr>
              <a:t>! Vs15</a:t>
            </a:r>
            <a:endParaRPr lang="en-US" sz="2200" dirty="0">
              <a:solidFill>
                <a:srgbClr val="474B78"/>
              </a:solidFill>
              <a:latin typeface="Cambria" panose="02040503050406030204" pitchFamily="18" charset="0"/>
              <a:ea typeface="宋体" pitchFamily="2" charset="-122"/>
            </a:endParaRPr>
          </a:p>
          <a:p>
            <a:pPr marL="452628" indent="-342900" eaLnBrk="1" fontAlgn="auto" hangingPunct="1">
              <a:spcAft>
                <a:spcPts val="0"/>
              </a:spcAft>
              <a:defRPr/>
            </a:pPr>
            <a:r>
              <a:rPr lang="en-US" sz="2200" dirty="0">
                <a:solidFill>
                  <a:srgbClr val="474B78"/>
                </a:solidFill>
                <a:latin typeface="Cambria" panose="02040503050406030204" pitchFamily="18" charset="0"/>
                <a:ea typeface="宋体" pitchFamily="2" charset="-122"/>
              </a:rPr>
              <a:t>Peter follows with a solid solution; not just memory </a:t>
            </a:r>
            <a:r>
              <a:rPr lang="en-US" sz="2200" dirty="0" smtClean="0">
                <a:solidFill>
                  <a:srgbClr val="474B78"/>
                </a:solidFill>
                <a:latin typeface="Cambria" panose="02040503050406030204" pitchFamily="18" charset="0"/>
                <a:ea typeface="宋体" pitchFamily="2" charset="-122"/>
              </a:rPr>
              <a:t>work...Proof!</a:t>
            </a:r>
          </a:p>
          <a:p>
            <a:pPr marL="452628" indent="-342900" eaLnBrk="1" fontAlgn="auto" hangingPunct="1">
              <a:spcAft>
                <a:spcPts val="0"/>
              </a:spcAft>
              <a:defRPr/>
            </a:pPr>
            <a:r>
              <a:rPr lang="en-US" altLang="zh-CN" sz="2200" dirty="0" smtClean="0">
                <a:solidFill>
                  <a:srgbClr val="474B78"/>
                </a:solidFill>
                <a:latin typeface="Cambria" pitchFamily="18" charset="0"/>
                <a:ea typeface="宋体" pitchFamily="2" charset="-122"/>
              </a:rPr>
              <a:t>Peter </a:t>
            </a:r>
            <a:r>
              <a:rPr lang="en-US" altLang="zh-CN" sz="2200" dirty="0">
                <a:solidFill>
                  <a:srgbClr val="474B78"/>
                </a:solidFill>
                <a:latin typeface="Cambria" pitchFamily="18" charset="0"/>
                <a:ea typeface="宋体" pitchFamily="2" charset="-122"/>
              </a:rPr>
              <a:t>wants to be sure they (and presumably those afterward) can know this truth after he is gone</a:t>
            </a:r>
            <a:r>
              <a:rPr lang="en-US" altLang="zh-CN" sz="2200" dirty="0">
                <a:latin typeface="Cambria" pitchFamily="18" charset="0"/>
                <a:ea typeface="宋体" pitchFamily="2" charset="-122"/>
              </a:rPr>
              <a:t>.</a:t>
            </a:r>
          </a:p>
          <a:p>
            <a:pPr marL="452628" indent="-342900" eaLnBrk="1" fontAlgn="auto" hangingPunct="1">
              <a:spcAft>
                <a:spcPts val="0"/>
              </a:spcAft>
              <a:defRPr/>
            </a:pPr>
            <a:endParaRPr lang="en-US" sz="2200" dirty="0">
              <a:solidFill>
                <a:srgbClr val="474B78"/>
              </a:solidFill>
              <a:latin typeface="Cambria" panose="02040503050406030204" pitchFamily="18" charset="0"/>
              <a:ea typeface="宋体" pitchFamily="2" charset="-122"/>
            </a:endParaRPr>
          </a:p>
          <a:p>
            <a:pPr marL="109538" indent="0" eaLnBrk="1" hangingPunct="1"/>
            <a:endParaRPr lang="en-US" altLang="zh-CN" sz="2200" dirty="0" smtClean="0">
              <a:solidFill>
                <a:srgbClr val="474B78"/>
              </a:solidFill>
              <a:latin typeface="Cambria" pitchFamily="18" charset="0"/>
              <a:ea typeface="宋体" pitchFamily="2" charset="-122"/>
            </a:endParaRPr>
          </a:p>
        </p:txBody>
      </p:sp>
      <p:sp>
        <p:nvSpPr>
          <p:cNvPr id="3" name="Title 2"/>
          <p:cNvSpPr>
            <a:spLocks noGrp="1"/>
          </p:cNvSpPr>
          <p:nvPr>
            <p:ph type="title"/>
          </p:nvPr>
        </p:nvSpPr>
        <p:spPr/>
        <p:txBody>
          <a:bodyPr/>
          <a:lstStyle/>
          <a:p>
            <a:pPr eaLnBrk="1" fontAlgn="auto" hangingPunct="1">
              <a:spcAft>
                <a:spcPts val="0"/>
              </a:spcAft>
              <a:defRPr/>
            </a:pPr>
            <a:r>
              <a:rPr lang="en-US" dirty="0" smtClean="0"/>
              <a:t>2 Peter 1 cont.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1"/>
          <p:cNvSpPr>
            <a:spLocks noGrp="1"/>
          </p:cNvSpPr>
          <p:nvPr>
            <p:ph idx="1"/>
          </p:nvPr>
        </p:nvSpPr>
        <p:spPr>
          <a:xfrm>
            <a:off x="304800" y="762000"/>
            <a:ext cx="8610600" cy="5105400"/>
          </a:xfrm>
          <a:solidFill>
            <a:schemeClr val="bg1"/>
          </a:solidFill>
          <a:ln w="38100" cmpd="dbl">
            <a:solidFill>
              <a:srgbClr val="000000"/>
            </a:solidFill>
          </a:ln>
        </p:spPr>
        <p:txBody>
          <a:bodyPr/>
          <a:lstStyle/>
          <a:p>
            <a:pPr marL="109538" indent="0" eaLnBrk="1" hangingPunct="1">
              <a:buFont typeface="Wingdings 3" pitchFamily="18" charset="2"/>
              <a:buNone/>
            </a:pPr>
            <a:r>
              <a:rPr lang="en-US" altLang="zh-CN" sz="2800" b="1" dirty="0" smtClean="0">
                <a:latin typeface="Cambria" pitchFamily="18" charset="0"/>
                <a:ea typeface="宋体" pitchFamily="2" charset="-122"/>
              </a:rPr>
              <a:t>Peter’s Defense</a:t>
            </a:r>
          </a:p>
          <a:p>
            <a:pPr marL="109538" indent="0" eaLnBrk="1" hangingPunct="1">
              <a:buFont typeface="Wingdings 3" pitchFamily="18" charset="2"/>
              <a:buNone/>
            </a:pPr>
            <a:r>
              <a:rPr lang="en-US" altLang="zh-CN" sz="2200" b="1" dirty="0" smtClean="0">
                <a:latin typeface="Cambria" pitchFamily="18" charset="0"/>
                <a:ea typeface="宋体" pitchFamily="2" charset="-122"/>
              </a:rPr>
              <a:t>2 Peter 1:16 </a:t>
            </a:r>
            <a:r>
              <a:rPr lang="en-US" altLang="zh-CN" sz="2200" dirty="0" smtClean="0">
                <a:latin typeface="Cambria" pitchFamily="18" charset="0"/>
                <a:ea typeface="宋体" pitchFamily="2" charset="-122"/>
              </a:rPr>
              <a:t>For we did not follow cunningly devised fables when we made known to you the power and coming of our Lord Jesus Christ, but were eyewitnesses of His majesty.  </a:t>
            </a:r>
            <a:r>
              <a:rPr lang="en-US" altLang="zh-CN" sz="2200" baseline="30000" dirty="0" smtClean="0">
                <a:latin typeface="Cambria" pitchFamily="18" charset="0"/>
                <a:ea typeface="宋体" pitchFamily="2" charset="-122"/>
              </a:rPr>
              <a:t>17</a:t>
            </a:r>
            <a:r>
              <a:rPr lang="en-US" altLang="zh-CN" sz="2200" dirty="0" smtClean="0">
                <a:latin typeface="Cambria" pitchFamily="18" charset="0"/>
                <a:ea typeface="宋体" pitchFamily="2" charset="-122"/>
              </a:rPr>
              <a:t>For He received from God the Father honor and glory when such a voice came to Him from the Excellent Glory: “This is My beloved Son, in whom I am well pleased.”  </a:t>
            </a:r>
            <a:r>
              <a:rPr lang="en-US" altLang="zh-CN" sz="2200" baseline="30000" dirty="0" smtClean="0">
                <a:latin typeface="Cambria" pitchFamily="18" charset="0"/>
                <a:ea typeface="宋体" pitchFamily="2" charset="-122"/>
              </a:rPr>
              <a:t>18</a:t>
            </a:r>
            <a:r>
              <a:rPr lang="en-US" altLang="zh-CN" sz="2200" dirty="0" smtClean="0">
                <a:latin typeface="Cambria" pitchFamily="18" charset="0"/>
                <a:ea typeface="宋体" pitchFamily="2" charset="-122"/>
              </a:rPr>
              <a:t>And we heard this voice which came from heaven when we were with Him on the holy mountain. </a:t>
            </a:r>
            <a:r>
              <a:rPr lang="en-US" altLang="zh-CN" sz="2200" baseline="30000" dirty="0" smtClean="0">
                <a:latin typeface="Cambria" pitchFamily="18" charset="0"/>
                <a:ea typeface="宋体" pitchFamily="2" charset="-122"/>
              </a:rPr>
              <a:t>19</a:t>
            </a:r>
            <a:r>
              <a:rPr lang="en-US" altLang="zh-CN" sz="2200" dirty="0" smtClean="0">
                <a:latin typeface="Cambria" pitchFamily="18" charset="0"/>
                <a:ea typeface="宋体" pitchFamily="2" charset="-122"/>
              </a:rPr>
              <a:t>And so we have the prophetic word confirmed, which you do well to heed as a light that</a:t>
            </a:r>
          </a:p>
          <a:p>
            <a:pPr marL="109538" indent="0" eaLnBrk="1" hangingPunct="1">
              <a:buFont typeface="Wingdings 3" pitchFamily="18" charset="2"/>
              <a:buNone/>
            </a:pPr>
            <a:r>
              <a:rPr lang="en-US" altLang="zh-CN" sz="2200" dirty="0" smtClean="0">
                <a:latin typeface="Cambria" pitchFamily="18" charset="0"/>
                <a:ea typeface="宋体" pitchFamily="2" charset="-122"/>
              </a:rPr>
              <a:t>shines in a dark place, until the day dawns and the morning star rises in your hearts;  </a:t>
            </a:r>
            <a:r>
              <a:rPr lang="en-US" altLang="zh-CN" sz="2200" baseline="30000" dirty="0" smtClean="0">
                <a:latin typeface="Cambria" pitchFamily="18" charset="0"/>
                <a:ea typeface="宋体" pitchFamily="2" charset="-122"/>
              </a:rPr>
              <a:t>20</a:t>
            </a:r>
            <a:r>
              <a:rPr lang="en-US" altLang="zh-CN" sz="2200" dirty="0" smtClean="0">
                <a:latin typeface="Cambria" pitchFamily="18" charset="0"/>
                <a:ea typeface="宋体" pitchFamily="2" charset="-122"/>
              </a:rPr>
              <a:t>knowing this first, that no prophecy of Scripture is of any private interpretation,  </a:t>
            </a:r>
            <a:r>
              <a:rPr lang="en-US" altLang="zh-CN" sz="2200" baseline="30000" dirty="0" smtClean="0">
                <a:latin typeface="Cambria" pitchFamily="18" charset="0"/>
                <a:ea typeface="宋体" pitchFamily="2" charset="-122"/>
              </a:rPr>
              <a:t>21</a:t>
            </a:r>
            <a:r>
              <a:rPr lang="en-US" altLang="zh-CN" sz="2200" dirty="0" smtClean="0">
                <a:latin typeface="Cambria" pitchFamily="18" charset="0"/>
                <a:ea typeface="宋体" pitchFamily="2" charset="-122"/>
              </a:rPr>
              <a:t>for prophecy never came by the will of man, but holy men of God spoke </a:t>
            </a:r>
            <a:r>
              <a:rPr lang="en-US" altLang="zh-CN" sz="2200" i="1" dirty="0" smtClean="0">
                <a:latin typeface="Cambria" pitchFamily="18" charset="0"/>
                <a:ea typeface="宋体" pitchFamily="2" charset="-122"/>
              </a:rPr>
              <a:t>as they were</a:t>
            </a:r>
            <a:r>
              <a:rPr lang="en-US" altLang="zh-CN" sz="2200" dirty="0" smtClean="0">
                <a:latin typeface="Cambria" pitchFamily="18" charset="0"/>
                <a:ea typeface="宋体" pitchFamily="2" charset="-122"/>
              </a:rPr>
              <a:t> moved by the Holy Spirit.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1"/>
          <p:cNvSpPr>
            <a:spLocks noGrp="1"/>
          </p:cNvSpPr>
          <p:nvPr>
            <p:ph idx="4294967295"/>
          </p:nvPr>
        </p:nvSpPr>
        <p:spPr>
          <a:xfrm>
            <a:off x="304800" y="762000"/>
            <a:ext cx="8610600" cy="5105400"/>
          </a:xfrm>
          <a:solidFill>
            <a:schemeClr val="bg1"/>
          </a:solidFill>
          <a:ln w="38100" cmpd="dbl">
            <a:solidFill>
              <a:srgbClr val="000000"/>
            </a:solidFill>
          </a:ln>
        </p:spPr>
        <p:txBody>
          <a:bodyPr/>
          <a:lstStyle/>
          <a:p>
            <a:pPr marL="109538" indent="0" eaLnBrk="1" hangingPunct="1">
              <a:buNone/>
            </a:pPr>
            <a:r>
              <a:rPr lang="en-US" altLang="zh-CN" sz="2800" b="1" dirty="0">
                <a:latin typeface="Cambria" pitchFamily="18" charset="0"/>
                <a:ea typeface="宋体" pitchFamily="2" charset="-122"/>
              </a:rPr>
              <a:t>Peter’s Defense</a:t>
            </a:r>
          </a:p>
          <a:p>
            <a:pPr marL="109538" indent="0" eaLnBrk="1" hangingPunct="1">
              <a:buFont typeface="Wingdings 3" pitchFamily="18" charset="2"/>
              <a:buNone/>
            </a:pPr>
            <a:r>
              <a:rPr lang="en-US" altLang="zh-CN" sz="2200" b="1" dirty="0" smtClean="0">
                <a:latin typeface="Cambria" pitchFamily="18" charset="0"/>
                <a:ea typeface="宋体" pitchFamily="2" charset="-122"/>
              </a:rPr>
              <a:t>2 Peter 1:16 </a:t>
            </a:r>
            <a:r>
              <a:rPr lang="en-US" altLang="zh-CN" sz="2200" dirty="0" smtClean="0">
                <a:latin typeface="Cambria" pitchFamily="18" charset="0"/>
                <a:ea typeface="宋体" pitchFamily="2" charset="-122"/>
              </a:rPr>
              <a:t>For we did not follow cunningly devised fables when we made known to you the power and coming of our Lord Jesus Christ, </a:t>
            </a:r>
            <a:r>
              <a:rPr lang="en-US" altLang="zh-CN" sz="2200" dirty="0" smtClean="0">
                <a:solidFill>
                  <a:srgbClr val="A6A6A6"/>
                </a:solidFill>
                <a:latin typeface="Cambria" pitchFamily="18" charset="0"/>
                <a:ea typeface="宋体" pitchFamily="2" charset="-122"/>
              </a:rPr>
              <a:t>but were eyewitnesses of His majesty.  17For He received from God the Father honor and glory when such a voice came to Him from the Excellent Glory: “This is My beloved Son, in whom I am well pleased.”  18And we heard this voice which came from heaven when we were with Him on the holy mountain. 19And so we have the prophetic word confirmed, which you do well to heed as a light that</a:t>
            </a:r>
          </a:p>
          <a:p>
            <a:pPr marL="109538" indent="0" eaLnBrk="1" hangingPunct="1">
              <a:buFont typeface="Wingdings 3" pitchFamily="18" charset="2"/>
              <a:buNone/>
            </a:pPr>
            <a:r>
              <a:rPr lang="en-US" altLang="zh-CN" sz="2200" dirty="0" smtClean="0">
                <a:solidFill>
                  <a:srgbClr val="A6A6A6"/>
                </a:solidFill>
                <a:latin typeface="Cambria" pitchFamily="18" charset="0"/>
                <a:ea typeface="宋体" pitchFamily="2" charset="-122"/>
              </a:rPr>
              <a:t>shines in a dark place, until the day dawns and the morning star rises in your hearts;  20knowing this first, that no prophecy of Scripture is of any private interpretation,  21for prophecy never came by the will of man, but holy men of God spoke as they were moved by the Holy Spirit.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p:cNvSpPr>
            <a:spLocks noGrp="1"/>
          </p:cNvSpPr>
          <p:nvPr>
            <p:ph idx="1"/>
          </p:nvPr>
        </p:nvSpPr>
        <p:spPr>
          <a:xfrm>
            <a:off x="304800" y="1066800"/>
            <a:ext cx="8610600" cy="4906962"/>
          </a:xfrm>
        </p:spPr>
        <p:txBody>
          <a:bodyPr/>
          <a:lstStyle/>
          <a:p>
            <a:pPr marL="109538" indent="0" eaLnBrk="1" hangingPunct="1"/>
            <a:r>
              <a:rPr lang="en-US" altLang="zh-CN" sz="2200" dirty="0" smtClean="0">
                <a:solidFill>
                  <a:schemeClr val="accent5"/>
                </a:solidFill>
                <a:latin typeface="Cambria" pitchFamily="18" charset="0"/>
                <a:ea typeface="宋体" pitchFamily="2" charset="-122"/>
              </a:rPr>
              <a:t> If not cunningly devised fables, where does the bible come from?</a:t>
            </a:r>
          </a:p>
          <a:p>
            <a:pPr marL="109538" indent="0" eaLnBrk="1" hangingPunct="1"/>
            <a:r>
              <a:rPr lang="en-US" altLang="zh-CN" sz="2200" dirty="0">
                <a:solidFill>
                  <a:schemeClr val="accent5"/>
                </a:solidFill>
                <a:latin typeface="Cambria" pitchFamily="18" charset="0"/>
                <a:ea typeface="宋体" pitchFamily="2" charset="-122"/>
              </a:rPr>
              <a:t> </a:t>
            </a:r>
            <a:r>
              <a:rPr lang="en-US" altLang="zh-CN" sz="2200" dirty="0" smtClean="0">
                <a:solidFill>
                  <a:schemeClr val="accent5"/>
                </a:solidFill>
                <a:latin typeface="Cambria" pitchFamily="18" charset="0"/>
                <a:ea typeface="宋体" pitchFamily="2" charset="-122"/>
              </a:rPr>
              <a:t>How do we know it isn‘t a conspiracy or the copies changed?</a:t>
            </a:r>
          </a:p>
          <a:p>
            <a:pPr marL="109538" indent="0" eaLnBrk="1" hangingPunct="1"/>
            <a:r>
              <a:rPr lang="en-US" altLang="zh-CN" sz="2200" dirty="0">
                <a:solidFill>
                  <a:schemeClr val="accent5"/>
                </a:solidFill>
                <a:latin typeface="Cambria" pitchFamily="18" charset="0"/>
                <a:ea typeface="宋体" pitchFamily="2" charset="-122"/>
              </a:rPr>
              <a:t> </a:t>
            </a:r>
            <a:r>
              <a:rPr lang="en-US" altLang="zh-CN" sz="2200" dirty="0" smtClean="0">
                <a:solidFill>
                  <a:schemeClr val="accent5"/>
                </a:solidFill>
                <a:latin typeface="Cambria" pitchFamily="18" charset="0"/>
                <a:ea typeface="宋体" pitchFamily="2" charset="-122"/>
              </a:rPr>
              <a:t>God compiled his word to make certain its inspired origin </a:t>
            </a:r>
          </a:p>
          <a:p>
            <a:pPr lvl="1"/>
            <a:r>
              <a:rPr lang="en-US" altLang="zh-CN" sz="2200" dirty="0" smtClean="0">
                <a:solidFill>
                  <a:schemeClr val="accent5"/>
                </a:solidFill>
                <a:latin typeface="Cambria" pitchFamily="18" charset="0"/>
                <a:ea typeface="宋体" pitchFamily="2" charset="-122"/>
              </a:rPr>
              <a:t>66 books (39 OT, 27 NT)</a:t>
            </a:r>
          </a:p>
          <a:p>
            <a:pPr lvl="1"/>
            <a:r>
              <a:rPr lang="en-US" altLang="zh-CN" sz="2200" dirty="0" smtClean="0">
                <a:solidFill>
                  <a:schemeClr val="accent5"/>
                </a:solidFill>
                <a:latin typeface="Cambria" pitchFamily="18" charset="0"/>
                <a:ea typeface="宋体" pitchFamily="2" charset="-122"/>
              </a:rPr>
              <a:t>Written by ~40 authors (~31 OT, 9 NT)</a:t>
            </a:r>
          </a:p>
          <a:p>
            <a:pPr lvl="1"/>
            <a:r>
              <a:rPr lang="en-US" altLang="zh-CN" sz="2200" dirty="0" smtClean="0">
                <a:solidFill>
                  <a:schemeClr val="accent5"/>
                </a:solidFill>
                <a:latin typeface="Cambria" pitchFamily="18" charset="0"/>
                <a:ea typeface="宋体" pitchFamily="2" charset="-122"/>
              </a:rPr>
              <a:t>Spanning over 1500 years (1400 BC – AD 90)</a:t>
            </a:r>
          </a:p>
          <a:p>
            <a:pPr lvl="1"/>
            <a:r>
              <a:rPr lang="en-US" altLang="zh-CN" sz="2200" dirty="0" smtClean="0">
                <a:solidFill>
                  <a:schemeClr val="accent5"/>
                </a:solidFill>
                <a:latin typeface="Cambria" pitchFamily="18" charset="0"/>
                <a:ea typeface="宋体" pitchFamily="2" charset="-122"/>
              </a:rPr>
              <a:t>3 continents: Asia, Africa, Europe</a:t>
            </a:r>
          </a:p>
          <a:p>
            <a:pPr lvl="1"/>
            <a:r>
              <a:rPr lang="en-US" altLang="zh-CN" sz="2200" dirty="0" smtClean="0">
                <a:solidFill>
                  <a:schemeClr val="accent5"/>
                </a:solidFill>
                <a:latin typeface="Cambria" pitchFamily="18" charset="0"/>
                <a:ea typeface="宋体" pitchFamily="2" charset="-122"/>
              </a:rPr>
              <a:t>3 languages: Hebrew, Greek, Aramaic</a:t>
            </a:r>
          </a:p>
          <a:p>
            <a:pPr lvl="1"/>
            <a:r>
              <a:rPr lang="en-US" altLang="zh-CN" sz="2200" dirty="0" smtClean="0">
                <a:solidFill>
                  <a:schemeClr val="accent5"/>
                </a:solidFill>
                <a:latin typeface="Cambria" pitchFamily="18" charset="0"/>
                <a:ea typeface="宋体" pitchFamily="2" charset="-122"/>
              </a:rPr>
              <a:t>Over 5,000 NT manuscripts or portions still in existence today</a:t>
            </a:r>
          </a:p>
          <a:p>
            <a:r>
              <a:rPr lang="en-US" altLang="zh-CN" sz="2200" dirty="0" smtClean="0">
                <a:solidFill>
                  <a:schemeClr val="accent5"/>
                </a:solidFill>
                <a:latin typeface="Cambria" pitchFamily="18" charset="0"/>
                <a:ea typeface="宋体" pitchFamily="2" charset="-122"/>
              </a:rPr>
              <a:t>1</a:t>
            </a:r>
            <a:r>
              <a:rPr lang="en-US" altLang="zh-CN" sz="2200" baseline="30000" dirty="0" smtClean="0">
                <a:solidFill>
                  <a:schemeClr val="accent5"/>
                </a:solidFill>
                <a:latin typeface="Cambria" pitchFamily="18" charset="0"/>
                <a:ea typeface="宋体" pitchFamily="2" charset="-122"/>
              </a:rPr>
              <a:t>st</a:t>
            </a:r>
            <a:r>
              <a:rPr lang="en-US" altLang="zh-CN" sz="2200" dirty="0" smtClean="0">
                <a:solidFill>
                  <a:schemeClr val="accent5"/>
                </a:solidFill>
                <a:latin typeface="Cambria" pitchFamily="18" charset="0"/>
                <a:ea typeface="宋体" pitchFamily="2" charset="-122"/>
              </a:rPr>
              <a:t> century AD church fathers wrote many commentaries on the scripture and quoted a lot of scripture</a:t>
            </a:r>
          </a:p>
          <a:p>
            <a:r>
              <a:rPr lang="en-US" altLang="zh-CN" sz="2200" dirty="0" smtClean="0">
                <a:solidFill>
                  <a:schemeClr val="accent5"/>
                </a:solidFill>
                <a:latin typeface="Cambria" pitchFamily="18" charset="0"/>
                <a:ea typeface="宋体" pitchFamily="2" charset="-122"/>
              </a:rPr>
              <a:t>Translations are from manuscripts, not other translations</a:t>
            </a:r>
          </a:p>
          <a:p>
            <a:r>
              <a:rPr lang="en-US" altLang="zh-CN" sz="2200" dirty="0" smtClean="0">
                <a:solidFill>
                  <a:schemeClr val="accent5"/>
                </a:solidFill>
                <a:latin typeface="Cambria" pitchFamily="18" charset="0"/>
                <a:ea typeface="宋体" pitchFamily="2" charset="-122"/>
              </a:rPr>
              <a:t>Impossible for somebody to alter the bible without being caught </a:t>
            </a:r>
          </a:p>
        </p:txBody>
      </p:sp>
      <p:sp>
        <p:nvSpPr>
          <p:cNvPr id="3" name="Title 2"/>
          <p:cNvSpPr>
            <a:spLocks noGrp="1"/>
          </p:cNvSpPr>
          <p:nvPr>
            <p:ph type="title"/>
          </p:nvPr>
        </p:nvSpPr>
        <p:spPr/>
        <p:txBody>
          <a:bodyPr/>
          <a:lstStyle/>
          <a:p>
            <a:pPr eaLnBrk="1" fontAlgn="auto" hangingPunct="1">
              <a:spcAft>
                <a:spcPts val="0"/>
              </a:spcAft>
              <a:defRPr/>
            </a:pPr>
            <a:r>
              <a:rPr lang="en-US" dirty="0" smtClean="0"/>
              <a:t>Did Not </a:t>
            </a:r>
            <a:r>
              <a:rPr lang="en-US" dirty="0"/>
              <a:t>F</a:t>
            </a:r>
            <a:r>
              <a:rPr lang="en-US" dirty="0" smtClean="0"/>
              <a:t>ollow fables</a:t>
            </a:r>
            <a:endParaRPr lang="en-US" dirty="0"/>
          </a:p>
        </p:txBody>
      </p:sp>
      <p:sp>
        <p:nvSpPr>
          <p:cNvPr id="4" name="Rectangle 3"/>
          <p:cNvSpPr/>
          <p:nvPr/>
        </p:nvSpPr>
        <p:spPr>
          <a:xfrm>
            <a:off x="1390229" y="6096000"/>
            <a:ext cx="6458371" cy="523220"/>
          </a:xfrm>
          <a:prstGeom prst="rect">
            <a:avLst/>
          </a:prstGeom>
          <a:solidFill>
            <a:schemeClr val="bg2">
              <a:lumMod val="90000"/>
            </a:schemeClr>
          </a:solidFill>
          <a:ln>
            <a:solidFill>
              <a:schemeClr val="accent1"/>
            </a:solidFill>
          </a:ln>
        </p:spPr>
        <p:txBody>
          <a:bodyPr wrap="none">
            <a:spAutoFit/>
          </a:bodyPr>
          <a:lstStyle/>
          <a:p>
            <a:pPr>
              <a:defRPr/>
            </a:pPr>
            <a:r>
              <a:rPr lang="en-US" sz="2800" i="1" dirty="0" smtClean="0">
                <a:latin typeface="Cambria" panose="02040503050406030204" pitchFamily="18" charset="0"/>
              </a:rPr>
              <a:t>Reliable collection of historical documents</a:t>
            </a:r>
            <a:endParaRPr lang="en-US" sz="28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1"/>
          <p:cNvSpPr>
            <a:spLocks noGrp="1"/>
          </p:cNvSpPr>
          <p:nvPr>
            <p:ph idx="1"/>
          </p:nvPr>
        </p:nvSpPr>
        <p:spPr>
          <a:xfrm>
            <a:off x="457200" y="1295400"/>
            <a:ext cx="8229600" cy="4525963"/>
          </a:xfrm>
        </p:spPr>
        <p:txBody>
          <a:bodyPr/>
          <a:lstStyle/>
          <a:p>
            <a:pPr marL="392113" lvl="1" indent="0">
              <a:buFont typeface="Verdana" pitchFamily="34" charset="0"/>
              <a:buNone/>
            </a:pPr>
            <a:r>
              <a:rPr lang="en-US" altLang="zh-CN" sz="2000" smtClean="0">
                <a:ea typeface="宋体" pitchFamily="2" charset="-122"/>
              </a:rPr>
              <a:t>6,000 manuscripts of the new testament; Earliest available manuscripts 120AD (25 years later)</a:t>
            </a:r>
          </a:p>
          <a:p>
            <a:pPr marL="392113" lvl="1" indent="0">
              <a:buFont typeface="Verdana" pitchFamily="34" charset="0"/>
              <a:buNone/>
            </a:pPr>
            <a:r>
              <a:rPr lang="en-US" altLang="zh-CN" sz="2000" smtClean="0">
                <a:ea typeface="宋体" pitchFamily="2" charset="-122"/>
              </a:rPr>
              <a:t>&gt;20,000 manuscripts for entire bible</a:t>
            </a:r>
          </a:p>
          <a:p>
            <a:pPr marL="392113" lvl="1" indent="0">
              <a:buFont typeface="Verdana" pitchFamily="34" charset="0"/>
              <a:buNone/>
            </a:pPr>
            <a:endParaRPr lang="en-US" altLang="zh-CN" sz="2000" smtClean="0">
              <a:ea typeface="宋体" pitchFamily="2" charset="-122"/>
            </a:endParaRPr>
          </a:p>
          <a:p>
            <a:pPr marL="392113" lvl="1" indent="0">
              <a:buFont typeface="Verdana" pitchFamily="34" charset="0"/>
              <a:buNone/>
            </a:pPr>
            <a:r>
              <a:rPr lang="en-US" altLang="zh-CN" sz="2000" smtClean="0">
                <a:ea typeface="宋体" pitchFamily="2" charset="-122"/>
              </a:rPr>
              <a:t>Juliet Caesar Gallic Wars &lt;12; earliest 1000 years later</a:t>
            </a:r>
          </a:p>
          <a:p>
            <a:pPr marL="392113" lvl="1" indent="0">
              <a:buFont typeface="Verdana" pitchFamily="34" charset="0"/>
              <a:buNone/>
            </a:pPr>
            <a:r>
              <a:rPr lang="en-US" altLang="zh-CN" sz="2000" smtClean="0">
                <a:ea typeface="宋体" pitchFamily="2" charset="-122"/>
              </a:rPr>
              <a:t>Aristotle poetics &lt;10; 1400 years later</a:t>
            </a:r>
          </a:p>
          <a:p>
            <a:pPr marL="392113" lvl="1" indent="0">
              <a:buFont typeface="Verdana" pitchFamily="34" charset="0"/>
              <a:buNone/>
            </a:pPr>
            <a:r>
              <a:rPr lang="en-US" altLang="zh-CN" sz="2000" smtClean="0">
                <a:ea typeface="宋体" pitchFamily="2" charset="-122"/>
              </a:rPr>
              <a:t>Socrates = 0 (only Plato’s writings)</a:t>
            </a:r>
          </a:p>
          <a:p>
            <a:pPr marL="392113" lvl="1" indent="0">
              <a:buFont typeface="Verdana" pitchFamily="34" charset="0"/>
              <a:buNone/>
            </a:pPr>
            <a:r>
              <a:rPr lang="en-US" altLang="zh-CN" sz="2000" smtClean="0">
                <a:ea typeface="宋体" pitchFamily="2" charset="-122"/>
              </a:rPr>
              <a:t>Homer’s Iliad 643 manuscripts; 2100 years later</a:t>
            </a:r>
          </a:p>
          <a:p>
            <a:pPr marL="392113" lvl="1" indent="0">
              <a:buFont typeface="Verdana" pitchFamily="34" charset="0"/>
              <a:buNone/>
            </a:pPr>
            <a:endParaRPr lang="en-US" altLang="zh-CN" sz="1600" smtClean="0">
              <a:ea typeface="宋体" pitchFamily="2" charset="-122"/>
            </a:endParaRPr>
          </a:p>
          <a:p>
            <a:pPr marL="392113" lvl="1" indent="0">
              <a:buFont typeface="Verdana" pitchFamily="34" charset="0"/>
              <a:buNone/>
            </a:pPr>
            <a:endParaRPr lang="en-US" altLang="zh-CN" sz="1600" smtClean="0">
              <a:ea typeface="宋体" pitchFamily="2" charset="-122"/>
            </a:endParaRPr>
          </a:p>
        </p:txBody>
      </p:sp>
      <p:sp>
        <p:nvSpPr>
          <p:cNvPr id="3" name="Title 2"/>
          <p:cNvSpPr>
            <a:spLocks noGrp="1"/>
          </p:cNvSpPr>
          <p:nvPr>
            <p:ph type="title"/>
          </p:nvPr>
        </p:nvSpPr>
        <p:spPr/>
        <p:txBody>
          <a:bodyPr/>
          <a:lstStyle/>
          <a:p>
            <a:pPr>
              <a:defRPr/>
            </a:pPr>
            <a:r>
              <a:rPr lang="en-US" dirty="0" smtClean="0"/>
              <a:t>Ancient Manuscripts</a:t>
            </a:r>
            <a:endParaRPr lang="en-US" dirty="0"/>
          </a:p>
        </p:txBody>
      </p:sp>
      <p:pic>
        <p:nvPicPr>
          <p:cNvPr id="27651" name="Picture 2"/>
          <p:cNvPicPr>
            <a:picLocks noChangeAspect="1" noChangeArrowheads="1"/>
          </p:cNvPicPr>
          <p:nvPr/>
        </p:nvPicPr>
        <p:blipFill>
          <a:blip r:embed="rId2"/>
          <a:srcRect b="10645"/>
          <a:stretch>
            <a:fillRect/>
          </a:stretch>
        </p:blipFill>
        <p:spPr bwMode="auto">
          <a:xfrm>
            <a:off x="304800" y="1219200"/>
            <a:ext cx="8464550" cy="4302125"/>
          </a:xfrm>
          <a:prstGeom prst="rect">
            <a:avLst/>
          </a:prstGeom>
          <a:solidFill>
            <a:schemeClr val="bg1"/>
          </a:solidFill>
          <a:ln w="9525">
            <a:noFill/>
            <a:miter lim="800000"/>
            <a:headEnd/>
            <a:tailEnd/>
          </a:ln>
        </p:spPr>
      </p:pic>
      <p:sp>
        <p:nvSpPr>
          <p:cNvPr id="27652" name="Rectangle 3"/>
          <p:cNvSpPr>
            <a:spLocks noChangeArrowheads="1"/>
          </p:cNvSpPr>
          <p:nvPr/>
        </p:nvSpPr>
        <p:spPr bwMode="auto">
          <a:xfrm>
            <a:off x="5410200" y="6124575"/>
            <a:ext cx="3505200" cy="276225"/>
          </a:xfrm>
          <a:prstGeom prst="rect">
            <a:avLst/>
          </a:prstGeom>
          <a:noFill/>
          <a:ln w="9525">
            <a:noFill/>
            <a:miter lim="800000"/>
            <a:headEnd/>
            <a:tailEnd/>
          </a:ln>
        </p:spPr>
        <p:txBody>
          <a:bodyPr>
            <a:spAutoFit/>
          </a:bodyPr>
          <a:lstStyle/>
          <a:p>
            <a:r>
              <a:rPr lang="en-US" altLang="zh-CN" sz="1200">
                <a:ea typeface="宋体" pitchFamily="2" charset="-122"/>
              </a:rPr>
              <a:t>Source: https://carm.org/manuscript-evidence</a:t>
            </a:r>
          </a:p>
        </p:txBody>
      </p:sp>
      <p:pic>
        <p:nvPicPr>
          <p:cNvPr id="27654" name="Picture 2"/>
          <p:cNvPicPr>
            <a:picLocks noChangeAspect="1" noChangeArrowheads="1"/>
          </p:cNvPicPr>
          <p:nvPr/>
        </p:nvPicPr>
        <p:blipFill>
          <a:blip r:embed="rId2"/>
          <a:srcRect t="89371"/>
          <a:stretch>
            <a:fillRect/>
          </a:stretch>
        </p:blipFill>
        <p:spPr bwMode="auto">
          <a:xfrm>
            <a:off x="304800" y="5524500"/>
            <a:ext cx="8464550" cy="511175"/>
          </a:xfrm>
          <a:prstGeom prst="rect">
            <a:avLst/>
          </a:prstGeom>
          <a:solidFill>
            <a:schemeClr val="bg1"/>
          </a:solid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7654"/>
                                        </p:tgtEl>
                                        <p:attrNameLst>
                                          <p:attrName>style.visibility</p:attrName>
                                        </p:attrNameLst>
                                      </p:cBhvr>
                                      <p:to>
                                        <p:strVal val="visible"/>
                                      </p:to>
                                    </p:set>
                                    <p:animEffect transition="in" filter="wipe(up)">
                                      <p:cBhvr>
                                        <p:cTn id="7" dur="500"/>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1"/>
          <p:cNvSpPr>
            <a:spLocks noGrp="1"/>
          </p:cNvSpPr>
          <p:nvPr>
            <p:ph idx="4294967295"/>
          </p:nvPr>
        </p:nvSpPr>
        <p:spPr>
          <a:xfrm>
            <a:off x="304800" y="762000"/>
            <a:ext cx="8610600" cy="5105400"/>
          </a:xfrm>
          <a:solidFill>
            <a:schemeClr val="bg1"/>
          </a:solidFill>
          <a:ln w="38100" cmpd="dbl">
            <a:solidFill>
              <a:srgbClr val="000000"/>
            </a:solidFill>
          </a:ln>
        </p:spPr>
        <p:txBody>
          <a:bodyPr/>
          <a:lstStyle/>
          <a:p>
            <a:pPr marL="109538" indent="0" eaLnBrk="1" hangingPunct="1">
              <a:buNone/>
            </a:pPr>
            <a:r>
              <a:rPr lang="en-US" altLang="zh-CN" sz="2800" b="1" dirty="0">
                <a:latin typeface="Cambria" pitchFamily="18" charset="0"/>
                <a:ea typeface="宋体" pitchFamily="2" charset="-122"/>
              </a:rPr>
              <a:t>Peter’s Defense</a:t>
            </a:r>
          </a:p>
          <a:p>
            <a:pPr marL="109538" indent="0" eaLnBrk="1" hangingPunct="1">
              <a:buFont typeface="Wingdings 3" pitchFamily="18" charset="2"/>
              <a:buNone/>
            </a:pPr>
            <a:r>
              <a:rPr lang="en-US" altLang="zh-CN" sz="2200" dirty="0" smtClean="0">
                <a:solidFill>
                  <a:srgbClr val="A6A6A6"/>
                </a:solidFill>
                <a:latin typeface="Cambria" pitchFamily="18" charset="0"/>
                <a:ea typeface="宋体" pitchFamily="2" charset="-122"/>
              </a:rPr>
              <a:t>2 Peter 1:16 For we did not follow cunningly devised fables when we made known to you the power and coming of our Lord Jesus Christ,</a:t>
            </a:r>
            <a:r>
              <a:rPr lang="en-US" altLang="zh-CN" sz="2200" dirty="0" smtClean="0">
                <a:latin typeface="Cambria" pitchFamily="18" charset="0"/>
                <a:ea typeface="宋体" pitchFamily="2" charset="-122"/>
              </a:rPr>
              <a:t> but were eyewitnesses of His majesty.  </a:t>
            </a:r>
            <a:r>
              <a:rPr lang="en-US" altLang="zh-CN" sz="2200" dirty="0" smtClean="0">
                <a:solidFill>
                  <a:srgbClr val="A6A6A6"/>
                </a:solidFill>
                <a:latin typeface="Cambria" pitchFamily="18" charset="0"/>
                <a:ea typeface="宋体" pitchFamily="2" charset="-122"/>
              </a:rPr>
              <a:t>17For He received from God the Father honor and glory when such a voice came to Him from the Excellent Glory: “This is My beloved Son, in whom I am well pleased.”  18And we heard this voice which came from heaven when we were with Him on the holy mountain. 19And so we have the prophetic word confirmed, which you do well to heed as a light that</a:t>
            </a:r>
          </a:p>
          <a:p>
            <a:pPr marL="109538" indent="0" eaLnBrk="1" hangingPunct="1">
              <a:buFont typeface="Wingdings 3" pitchFamily="18" charset="2"/>
              <a:buNone/>
            </a:pPr>
            <a:r>
              <a:rPr lang="en-US" altLang="zh-CN" sz="2200" dirty="0" smtClean="0">
                <a:solidFill>
                  <a:srgbClr val="A6A6A6"/>
                </a:solidFill>
                <a:latin typeface="Cambria" pitchFamily="18" charset="0"/>
                <a:ea typeface="宋体" pitchFamily="2" charset="-122"/>
              </a:rPr>
              <a:t>shines in a dark place, until the day dawns and the morning star rises in your hearts;  20knowing this first, that no prophecy of Scripture is of any private interpretation,  21for prophecy never came by the will of man, but holy men of God spoke as they were moved by the Holy Spirit.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1"/>
          <p:cNvSpPr>
            <a:spLocks/>
          </p:cNvSpPr>
          <p:nvPr/>
        </p:nvSpPr>
        <p:spPr bwMode="auto">
          <a:xfrm>
            <a:off x="304800" y="1219200"/>
            <a:ext cx="8610600" cy="4648200"/>
          </a:xfrm>
          <a:prstGeom prst="rect">
            <a:avLst/>
          </a:prstGeom>
          <a:noFill/>
          <a:ln w="9525">
            <a:noFill/>
            <a:miter lim="800000"/>
            <a:headEnd/>
            <a:tailEnd/>
          </a:ln>
        </p:spPr>
        <p:txBody>
          <a:bodyPr/>
          <a:lstStyle/>
          <a:p>
            <a:pPr marL="109538">
              <a:spcBef>
                <a:spcPts val="400"/>
              </a:spcBef>
              <a:buClr>
                <a:schemeClr val="accent1"/>
              </a:buClr>
              <a:buSzPct val="68000"/>
              <a:buFont typeface="Wingdings 3" pitchFamily="18" charset="2"/>
              <a:buNone/>
            </a:pPr>
            <a:r>
              <a:rPr lang="en-US" altLang="zh-CN" sz="2200" i="1" dirty="0">
                <a:solidFill>
                  <a:srgbClr val="474B78"/>
                </a:solidFill>
                <a:latin typeface="Cambria" pitchFamily="18" charset="0"/>
                <a:ea typeface="宋体" pitchFamily="2" charset="-122"/>
              </a:rPr>
              <a:t>Multiple eyewitnesses required to establish a matter</a:t>
            </a:r>
            <a:endParaRPr lang="en-US" altLang="zh-CN" sz="2200" i="1" dirty="0">
              <a:latin typeface="Cambria" pitchFamily="18" charset="0"/>
              <a:ea typeface="宋体" pitchFamily="2" charset="-122"/>
            </a:endParaRPr>
          </a:p>
          <a:p>
            <a:pPr marL="109538" eaLnBrk="0" hangingPunct="0">
              <a:spcBef>
                <a:spcPts val="400"/>
              </a:spcBef>
              <a:buClr>
                <a:schemeClr val="accent1"/>
              </a:buClr>
              <a:buSzPct val="68000"/>
              <a:buFont typeface="Wingdings 3" pitchFamily="18" charset="2"/>
              <a:buNone/>
            </a:pPr>
            <a:r>
              <a:rPr lang="en-US" altLang="zh-CN" sz="2200" b="1" dirty="0" err="1">
                <a:latin typeface="Cambria" pitchFamily="18" charset="0"/>
                <a:ea typeface="宋体" pitchFamily="2" charset="-122"/>
              </a:rPr>
              <a:t>Deut</a:t>
            </a:r>
            <a:r>
              <a:rPr lang="en-US" altLang="zh-CN" sz="2200" b="1" dirty="0">
                <a:latin typeface="Cambria" pitchFamily="18" charset="0"/>
                <a:ea typeface="宋体" pitchFamily="2" charset="-122"/>
              </a:rPr>
              <a:t> 19:15</a:t>
            </a:r>
            <a:r>
              <a:rPr lang="en-US" altLang="zh-CN" sz="2200" dirty="0">
                <a:latin typeface="Cambria" pitchFamily="18" charset="0"/>
                <a:ea typeface="宋体" pitchFamily="2" charset="-122"/>
              </a:rPr>
              <a:t> “One witness shall not rise against a man concerning any iniquity or any sin that he commits; by the mouth of two or three witnesses the matter shall be established.</a:t>
            </a:r>
          </a:p>
          <a:p>
            <a:pPr marL="109538" eaLnBrk="0" hangingPunct="0">
              <a:spcBef>
                <a:spcPts val="400"/>
              </a:spcBef>
              <a:buClr>
                <a:schemeClr val="accent1"/>
              </a:buClr>
              <a:buSzPct val="68000"/>
              <a:buFont typeface="Wingdings 3" pitchFamily="18" charset="2"/>
              <a:buNone/>
            </a:pPr>
            <a:r>
              <a:rPr lang="en-US" altLang="zh-CN" sz="2200" i="1" dirty="0">
                <a:solidFill>
                  <a:srgbClr val="474B78"/>
                </a:solidFill>
                <a:latin typeface="Cambria" pitchFamily="18" charset="0"/>
                <a:ea typeface="宋体" pitchFamily="2" charset="-122"/>
              </a:rPr>
              <a:t>Jesus teaches the same principle</a:t>
            </a:r>
          </a:p>
          <a:p>
            <a:pPr marL="109538" eaLnBrk="0" hangingPunct="0">
              <a:spcBef>
                <a:spcPts val="400"/>
              </a:spcBef>
              <a:buClr>
                <a:schemeClr val="accent1"/>
              </a:buClr>
              <a:buSzPct val="68000"/>
              <a:buFont typeface="Wingdings 3" pitchFamily="18" charset="2"/>
              <a:buNone/>
            </a:pPr>
            <a:r>
              <a:rPr lang="en-US" altLang="zh-CN" sz="2200" b="1" dirty="0">
                <a:latin typeface="Cambria" pitchFamily="18" charset="0"/>
                <a:ea typeface="宋体" pitchFamily="2" charset="-122"/>
              </a:rPr>
              <a:t>Matt 18:15</a:t>
            </a:r>
            <a:r>
              <a:rPr lang="en-US" altLang="zh-CN" sz="2200" dirty="0">
                <a:latin typeface="Cambria" pitchFamily="18" charset="0"/>
                <a:ea typeface="宋体" pitchFamily="2" charset="-122"/>
              </a:rPr>
              <a:t> “Moreover if your brother sins against you, go and tell him his fault between you and him alone. If he hears you, you have gained your brother. 16But if he will not hear, take with you one or two more, that ‘by the mouth of two or three witnesses every word may be established.’ 17And if he refuses to hear them, tell it to the church. But if he refuses even to hear the church, let him be to you like a heathen and a tax collector.</a:t>
            </a:r>
          </a:p>
          <a:p>
            <a:pPr marL="109538" eaLnBrk="0" hangingPunct="0">
              <a:spcBef>
                <a:spcPts val="400"/>
              </a:spcBef>
              <a:buClr>
                <a:schemeClr val="accent1"/>
              </a:buClr>
              <a:buSzPct val="68000"/>
              <a:buFont typeface="Wingdings" pitchFamily="2" charset="2"/>
              <a:buChar char="Ø"/>
            </a:pPr>
            <a:r>
              <a:rPr lang="en-US" altLang="zh-CN" sz="2200" dirty="0">
                <a:latin typeface="Cambria" pitchFamily="18" charset="0"/>
                <a:ea typeface="宋体" pitchFamily="2" charset="-122"/>
              </a:rPr>
              <a:t>  </a:t>
            </a:r>
            <a:r>
              <a:rPr lang="en-US" altLang="zh-CN" sz="2200" dirty="0">
                <a:solidFill>
                  <a:srgbClr val="474B78"/>
                </a:solidFill>
                <a:latin typeface="Cambria" pitchFamily="18" charset="0"/>
                <a:ea typeface="宋体" pitchFamily="2" charset="-122"/>
              </a:rPr>
              <a:t>There is no more compelling evidence than multiple witnesses</a:t>
            </a:r>
          </a:p>
          <a:p>
            <a:pPr marL="109538" eaLnBrk="0" hangingPunct="0">
              <a:spcBef>
                <a:spcPts val="400"/>
              </a:spcBef>
              <a:buClr>
                <a:schemeClr val="accent1"/>
              </a:buClr>
              <a:buSzPct val="68000"/>
              <a:buFont typeface="Wingdings 3" pitchFamily="18" charset="2"/>
              <a:buNone/>
            </a:pPr>
            <a:endParaRPr lang="en-US" altLang="zh-CN" sz="2200" dirty="0">
              <a:latin typeface="Cambria" pitchFamily="18" charset="0"/>
              <a:ea typeface="宋体" pitchFamily="2" charset="-122"/>
            </a:endParaRPr>
          </a:p>
        </p:txBody>
      </p:sp>
      <p:sp>
        <p:nvSpPr>
          <p:cNvPr id="26629" name="Rectangle 5"/>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altLang="zh-CN" dirty="0" smtClean="0">
                <a:effectLst/>
                <a:ea typeface="宋体" pitchFamily="2" charset="-122"/>
              </a:rPr>
              <a:t>Eyewitnesses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1"/>
          <p:cNvSpPr>
            <a:spLocks noGrp="1"/>
          </p:cNvSpPr>
          <p:nvPr>
            <p:ph idx="1"/>
          </p:nvPr>
        </p:nvSpPr>
        <p:spPr>
          <a:xfrm>
            <a:off x="457200" y="1143000"/>
            <a:ext cx="8229600" cy="4525962"/>
          </a:xfrm>
          <a:solidFill>
            <a:schemeClr val="bg1"/>
          </a:solidFill>
        </p:spPr>
        <p:txBody>
          <a:bodyPr/>
          <a:lstStyle/>
          <a:p>
            <a:pPr marL="107950" indent="0"/>
            <a:r>
              <a:rPr lang="en-US" altLang="zh-CN" sz="2100" dirty="0" smtClean="0">
                <a:solidFill>
                  <a:srgbClr val="474B78"/>
                </a:solidFill>
                <a:latin typeface="Cambria" pitchFamily="18" charset="0"/>
                <a:ea typeface="宋体" pitchFamily="2" charset="-122"/>
              </a:rPr>
              <a:t> The bible was written by eyewitnesses during the lifetime of other eyewitnesses.</a:t>
            </a:r>
          </a:p>
          <a:p>
            <a:pPr marL="107950" indent="0"/>
            <a:r>
              <a:rPr lang="en-US" altLang="zh-CN" sz="2100" dirty="0" smtClean="0">
                <a:solidFill>
                  <a:srgbClr val="474B78"/>
                </a:solidFill>
                <a:latin typeface="Cambria" pitchFamily="18" charset="0"/>
                <a:ea typeface="宋体" pitchFamily="2" charset="-122"/>
              </a:rPr>
              <a:t> Matt, Mark &amp; John were eyewitnesses to Jesus and His ministry</a:t>
            </a:r>
          </a:p>
          <a:p>
            <a:pPr marL="107950" indent="0"/>
            <a:r>
              <a:rPr lang="en-US" altLang="zh-CN" sz="2100" dirty="0" smtClean="0">
                <a:solidFill>
                  <a:srgbClr val="474B78"/>
                </a:solidFill>
                <a:latin typeface="Cambria" pitchFamily="18" charset="0"/>
                <a:ea typeface="宋体" pitchFamily="2" charset="-122"/>
              </a:rPr>
              <a:t> Luke was not an eyewitness, but he wrote from the testimony other eyewitnesses.</a:t>
            </a:r>
            <a:endParaRPr lang="en-US" altLang="zh-CN" sz="2100" dirty="0" smtClean="0">
              <a:latin typeface="Cambria" pitchFamily="18" charset="0"/>
              <a:ea typeface="宋体" pitchFamily="2" charset="-122"/>
            </a:endParaRPr>
          </a:p>
          <a:p>
            <a:pPr marL="107950" indent="0">
              <a:buFont typeface="Wingdings 3" pitchFamily="18" charset="2"/>
              <a:buNone/>
            </a:pPr>
            <a:r>
              <a:rPr lang="en-US" altLang="zh-CN" sz="2100" b="1" dirty="0" smtClean="0">
                <a:latin typeface="Cambria" pitchFamily="18" charset="0"/>
                <a:ea typeface="宋体" pitchFamily="2" charset="-122"/>
              </a:rPr>
              <a:t>Luke 1:1</a:t>
            </a:r>
            <a:r>
              <a:rPr lang="en-US" altLang="zh-CN" sz="2100" dirty="0" smtClean="0">
                <a:latin typeface="Cambria" pitchFamily="18" charset="0"/>
                <a:ea typeface="宋体" pitchFamily="2" charset="-122"/>
              </a:rPr>
              <a:t> Inasmuch as many have taken in hand to set in order a narrative of those things which have been fulfilled among us, 2just as </a:t>
            </a:r>
            <a:r>
              <a:rPr lang="en-US" altLang="zh-CN" sz="2100" u="sng" dirty="0" smtClean="0">
                <a:latin typeface="Cambria" pitchFamily="18" charset="0"/>
                <a:ea typeface="宋体" pitchFamily="2" charset="-122"/>
              </a:rPr>
              <a:t>those who from the beginning were eyewitnesses</a:t>
            </a:r>
            <a:r>
              <a:rPr lang="en-US" altLang="zh-CN" sz="2100" dirty="0" smtClean="0">
                <a:latin typeface="Cambria" pitchFamily="18" charset="0"/>
                <a:ea typeface="宋体" pitchFamily="2" charset="-122"/>
              </a:rPr>
              <a:t> and ministers of the word </a:t>
            </a:r>
            <a:r>
              <a:rPr lang="en-US" altLang="zh-CN" sz="2100" u="sng" dirty="0" smtClean="0">
                <a:latin typeface="Cambria" pitchFamily="18" charset="0"/>
                <a:ea typeface="宋体" pitchFamily="2" charset="-122"/>
              </a:rPr>
              <a:t>delivered them to us</a:t>
            </a:r>
            <a:r>
              <a:rPr lang="en-US" altLang="zh-CN" sz="2100" dirty="0" smtClean="0">
                <a:latin typeface="Cambria" pitchFamily="18" charset="0"/>
                <a:ea typeface="宋体" pitchFamily="2" charset="-122"/>
              </a:rPr>
              <a:t>, 3it seemed good to me also, having had perfect understanding of all things from the very first, to write to you an orderly account, most excellent </a:t>
            </a:r>
            <a:r>
              <a:rPr lang="en-US" altLang="zh-CN" sz="2100" dirty="0" err="1" smtClean="0">
                <a:latin typeface="Cambria" pitchFamily="18" charset="0"/>
                <a:ea typeface="宋体" pitchFamily="2" charset="-122"/>
              </a:rPr>
              <a:t>Theophilus</a:t>
            </a:r>
            <a:r>
              <a:rPr lang="en-US" altLang="zh-CN" sz="2100" dirty="0" smtClean="0">
                <a:latin typeface="Cambria" pitchFamily="18" charset="0"/>
                <a:ea typeface="宋体" pitchFamily="2" charset="-122"/>
              </a:rPr>
              <a:t>, 4that you may know the </a:t>
            </a:r>
            <a:r>
              <a:rPr lang="en-US" altLang="zh-CN" sz="2100" u="sng" dirty="0" smtClean="0">
                <a:latin typeface="Cambria" pitchFamily="18" charset="0"/>
                <a:ea typeface="宋体" pitchFamily="2" charset="-122"/>
              </a:rPr>
              <a:t>certainty</a:t>
            </a:r>
            <a:r>
              <a:rPr lang="en-US" altLang="zh-CN" sz="2100" dirty="0" smtClean="0">
                <a:latin typeface="Cambria" pitchFamily="18" charset="0"/>
                <a:ea typeface="宋体" pitchFamily="2" charset="-122"/>
              </a:rPr>
              <a:t> of those things in which you were instructed.</a:t>
            </a:r>
            <a:endParaRPr lang="en-US" altLang="zh-CN" sz="2100" dirty="0" smtClean="0">
              <a:solidFill>
                <a:srgbClr val="474B78"/>
              </a:solidFill>
              <a:latin typeface="Cambria" pitchFamily="18" charset="0"/>
              <a:ea typeface="宋体" pitchFamily="2" charset="-122"/>
            </a:endParaRPr>
          </a:p>
          <a:p>
            <a:pPr marL="107950" indent="0"/>
            <a:r>
              <a:rPr lang="en-US" altLang="zh-CN" sz="2100" dirty="0" smtClean="0">
                <a:solidFill>
                  <a:srgbClr val="474B78"/>
                </a:solidFill>
                <a:latin typeface="Cambria" pitchFamily="18" charset="0"/>
                <a:ea typeface="宋体" pitchFamily="2" charset="-122"/>
              </a:rPr>
              <a:t> Vs. 4 multiple eyewitnesses provide </a:t>
            </a:r>
            <a:r>
              <a:rPr lang="en-US" altLang="zh-CN" sz="2100" b="1" u="sng" dirty="0" smtClean="0">
                <a:solidFill>
                  <a:srgbClr val="474B78"/>
                </a:solidFill>
                <a:latin typeface="Cambria" pitchFamily="18" charset="0"/>
                <a:ea typeface="宋体" pitchFamily="2" charset="-122"/>
              </a:rPr>
              <a:t>certainty</a:t>
            </a:r>
            <a:r>
              <a:rPr lang="en-US" altLang="zh-CN" sz="2100" dirty="0" smtClean="0">
                <a:solidFill>
                  <a:srgbClr val="474B78"/>
                </a:solidFill>
                <a:latin typeface="Cambria" pitchFamily="18" charset="0"/>
                <a:ea typeface="宋体" pitchFamily="2" charset="-122"/>
              </a:rPr>
              <a:t> of the true events  </a:t>
            </a:r>
          </a:p>
        </p:txBody>
      </p:sp>
      <p:sp>
        <p:nvSpPr>
          <p:cNvPr id="29700" name="Rectangle 4"/>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altLang="zh-CN" dirty="0" smtClean="0">
                <a:effectLst/>
                <a:ea typeface="宋体" pitchFamily="2" charset="-122"/>
              </a:rPr>
              <a:t>Dr. Luke’s Account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altLang="zh-CN" sz="3600" dirty="0" smtClean="0">
                <a:effectLst/>
                <a:ea typeface="宋体" pitchFamily="2" charset="-122"/>
              </a:rPr>
              <a:t>Many Saw Christ Resurrected</a:t>
            </a:r>
          </a:p>
        </p:txBody>
      </p:sp>
      <p:sp>
        <p:nvSpPr>
          <p:cNvPr id="31746" name="Rectangle 3"/>
          <p:cNvSpPr>
            <a:spLocks noGrp="1"/>
          </p:cNvSpPr>
          <p:nvPr>
            <p:ph type="body" idx="1"/>
          </p:nvPr>
        </p:nvSpPr>
        <p:spPr>
          <a:xfrm>
            <a:off x="381000" y="1143000"/>
            <a:ext cx="8382000" cy="4953000"/>
          </a:xfrm>
        </p:spPr>
        <p:txBody>
          <a:bodyPr/>
          <a:lstStyle/>
          <a:p>
            <a:pPr>
              <a:buFont typeface="Wingdings 3" pitchFamily="18" charset="2"/>
              <a:buNone/>
            </a:pPr>
            <a:r>
              <a:rPr lang="en-US" altLang="zh-CN" sz="2200" b="1" dirty="0" smtClean="0">
                <a:latin typeface="Cambria" pitchFamily="18" charset="0"/>
                <a:ea typeface="宋体" pitchFamily="2" charset="-122"/>
              </a:rPr>
              <a:t>1 </a:t>
            </a:r>
            <a:r>
              <a:rPr lang="en-US" altLang="zh-CN" sz="2200" b="1" dirty="0" err="1" smtClean="0">
                <a:latin typeface="Cambria" pitchFamily="18" charset="0"/>
                <a:ea typeface="宋体" pitchFamily="2" charset="-122"/>
              </a:rPr>
              <a:t>Cor</a:t>
            </a:r>
            <a:r>
              <a:rPr lang="en-US" altLang="zh-CN" sz="2200" b="1" dirty="0" smtClean="0">
                <a:latin typeface="Cambria" pitchFamily="18" charset="0"/>
                <a:ea typeface="宋体" pitchFamily="2" charset="-122"/>
              </a:rPr>
              <a:t> 15:3 </a:t>
            </a:r>
            <a:r>
              <a:rPr lang="en-US" altLang="zh-CN" sz="2200" dirty="0" smtClean="0">
                <a:latin typeface="Cambria" pitchFamily="18" charset="0"/>
                <a:ea typeface="宋体" pitchFamily="2" charset="-122"/>
              </a:rPr>
              <a:t>For I delivered to you first of all that which I also received: that Christ died for our sins according to the Scriptures, 4and that He was buried, and that He rose again the third day according to the Scriptures, 5and that He was </a:t>
            </a:r>
            <a:r>
              <a:rPr lang="en-US" altLang="zh-CN" sz="2200" u="sng" dirty="0" smtClean="0">
                <a:latin typeface="Cambria" pitchFamily="18" charset="0"/>
                <a:ea typeface="宋体" pitchFamily="2" charset="-122"/>
              </a:rPr>
              <a:t>seen by Cephas,</a:t>
            </a:r>
            <a:r>
              <a:rPr lang="en-US" altLang="zh-CN" sz="2200" dirty="0" smtClean="0">
                <a:latin typeface="Cambria" pitchFamily="18" charset="0"/>
                <a:ea typeface="宋体" pitchFamily="2" charset="-122"/>
              </a:rPr>
              <a:t> </a:t>
            </a:r>
            <a:r>
              <a:rPr lang="en-US" altLang="zh-CN" sz="2200" u="sng" dirty="0" smtClean="0">
                <a:latin typeface="Cambria" pitchFamily="18" charset="0"/>
                <a:ea typeface="宋体" pitchFamily="2" charset="-122"/>
              </a:rPr>
              <a:t>then by the twelve</a:t>
            </a:r>
            <a:r>
              <a:rPr lang="en-US" altLang="zh-CN" sz="2200" dirty="0" smtClean="0">
                <a:latin typeface="Cambria" pitchFamily="18" charset="0"/>
                <a:ea typeface="宋体" pitchFamily="2" charset="-122"/>
              </a:rPr>
              <a:t>. 6After that He was </a:t>
            </a:r>
            <a:r>
              <a:rPr lang="en-US" altLang="zh-CN" sz="2200" u="sng" dirty="0" smtClean="0">
                <a:latin typeface="Cambria" pitchFamily="18" charset="0"/>
                <a:ea typeface="宋体" pitchFamily="2" charset="-122"/>
              </a:rPr>
              <a:t>seen by over five hundred</a:t>
            </a:r>
            <a:r>
              <a:rPr lang="en-US" altLang="zh-CN" sz="2200" dirty="0" smtClean="0">
                <a:latin typeface="Cambria" pitchFamily="18" charset="0"/>
                <a:ea typeface="宋体" pitchFamily="2" charset="-122"/>
              </a:rPr>
              <a:t> brethren at once, of whom the greater part remain to the present, but some have fallen asleep. 7After that He was </a:t>
            </a:r>
            <a:r>
              <a:rPr lang="en-US" altLang="zh-CN" sz="2200" u="sng" dirty="0" smtClean="0">
                <a:latin typeface="Cambria" pitchFamily="18" charset="0"/>
                <a:ea typeface="宋体" pitchFamily="2" charset="-122"/>
              </a:rPr>
              <a:t>seen by James</a:t>
            </a:r>
            <a:r>
              <a:rPr lang="en-US" altLang="zh-CN" sz="2200" dirty="0" smtClean="0">
                <a:latin typeface="Cambria" pitchFamily="18" charset="0"/>
                <a:ea typeface="宋体" pitchFamily="2" charset="-122"/>
              </a:rPr>
              <a:t>, then by all the apostles. 8Then last of all He was </a:t>
            </a:r>
            <a:r>
              <a:rPr lang="en-US" altLang="zh-CN" sz="2200" u="sng" dirty="0" smtClean="0">
                <a:latin typeface="Cambria" pitchFamily="18" charset="0"/>
                <a:ea typeface="宋体" pitchFamily="2" charset="-122"/>
              </a:rPr>
              <a:t>seen by me</a:t>
            </a:r>
            <a:r>
              <a:rPr lang="en-US" altLang="zh-CN" sz="2200" dirty="0" smtClean="0">
                <a:latin typeface="Cambria" pitchFamily="18" charset="0"/>
                <a:ea typeface="宋体" pitchFamily="2" charset="-122"/>
              </a:rPr>
              <a:t> also, as by one born out of due time.</a:t>
            </a:r>
          </a:p>
          <a:p>
            <a:r>
              <a:rPr lang="en-US" altLang="zh-CN" sz="2200" dirty="0" smtClean="0">
                <a:solidFill>
                  <a:srgbClr val="474B78"/>
                </a:solidFill>
                <a:latin typeface="Cambria" pitchFamily="18" charset="0"/>
                <a:ea typeface="宋体" pitchFamily="2" charset="-122"/>
              </a:rPr>
              <a:t>Christ intentionally revealed Himself to over 500 people post-resurrection to give the proof of the resurrection</a:t>
            </a:r>
          </a:p>
          <a:p>
            <a:r>
              <a:rPr lang="en-US" altLang="zh-CN" sz="2200" dirty="0" smtClean="0">
                <a:solidFill>
                  <a:srgbClr val="474B78"/>
                </a:solidFill>
                <a:latin typeface="Cambria" pitchFamily="18" charset="0"/>
                <a:ea typeface="宋体" pitchFamily="2" charset="-122"/>
              </a:rPr>
              <a:t>Many of whom are bible authors</a:t>
            </a:r>
          </a:p>
          <a:p>
            <a:r>
              <a:rPr lang="en-US" altLang="zh-CN" sz="2200" dirty="0" smtClean="0">
                <a:solidFill>
                  <a:srgbClr val="474B78"/>
                </a:solidFill>
                <a:latin typeface="Cambria" pitchFamily="18" charset="0"/>
                <a:ea typeface="宋体" pitchFamily="2" charset="-122"/>
              </a:rPr>
              <a:t>Bible authors would not have been able to fabricate the story of the resurrection; there were too many witnesses</a:t>
            </a:r>
            <a:endParaRPr lang="en-US" altLang="zh-CN" sz="2200" dirty="0" smtClean="0">
              <a:latin typeface="Cambria" pitchFamily="18" charset="0"/>
              <a:ea typeface="宋体"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2"/>
          <p:cNvSpPr>
            <a:spLocks noGrp="1"/>
          </p:cNvSpPr>
          <p:nvPr>
            <p:ph idx="1"/>
          </p:nvPr>
        </p:nvSpPr>
        <p:spPr>
          <a:xfrm>
            <a:off x="457200" y="1295400"/>
            <a:ext cx="8305800" cy="4830763"/>
          </a:xfrm>
        </p:spPr>
        <p:txBody>
          <a:bodyPr/>
          <a:lstStyle/>
          <a:p>
            <a:pPr marL="514350" indent="-514350" eaLnBrk="1" hangingPunct="1">
              <a:buFont typeface="Lucida Sans Unicode" pitchFamily="34" charset="0"/>
              <a:buAutoNum type="arabicPeriod"/>
              <a:defRPr/>
            </a:pPr>
            <a:r>
              <a:rPr lang="en-US" altLang="zh-CN" sz="2400" u="sng" dirty="0" smtClean="0">
                <a:solidFill>
                  <a:schemeClr val="tx2">
                    <a:lumMod val="60000"/>
                    <a:lumOff val="40000"/>
                  </a:schemeClr>
                </a:solidFill>
                <a:ea typeface="宋体" pitchFamily="2" charset="-122"/>
              </a:rPr>
              <a:t>Knowing the Truth</a:t>
            </a:r>
            <a:r>
              <a:rPr lang="en-US" altLang="zh-CN" sz="2400" dirty="0" smtClean="0">
                <a:solidFill>
                  <a:schemeClr val="tx2">
                    <a:lumMod val="60000"/>
                    <a:lumOff val="40000"/>
                  </a:schemeClr>
                </a:solidFill>
                <a:ea typeface="宋体" pitchFamily="2" charset="-122"/>
              </a:rPr>
              <a:t>: “You shall know the truth”</a:t>
            </a:r>
            <a:r>
              <a:rPr lang="en-US" altLang="zh-CN" sz="2400" i="1" dirty="0" smtClean="0">
                <a:solidFill>
                  <a:schemeClr val="tx2">
                    <a:lumMod val="60000"/>
                    <a:lumOff val="40000"/>
                  </a:schemeClr>
                </a:solidFill>
                <a:ea typeface="宋体" pitchFamily="2" charset="-122"/>
              </a:rPr>
              <a:t>    </a:t>
            </a:r>
            <a:r>
              <a:rPr lang="en-US" altLang="zh-CN" sz="1600" i="1" dirty="0" smtClean="0">
                <a:solidFill>
                  <a:schemeClr val="tx2">
                    <a:lumMod val="60000"/>
                    <a:lumOff val="40000"/>
                  </a:schemeClr>
                </a:solidFill>
                <a:ea typeface="宋体" pitchFamily="2" charset="-122"/>
              </a:rPr>
              <a:t>John 8:32a</a:t>
            </a:r>
          </a:p>
          <a:p>
            <a:pPr marL="514350" indent="-514350" eaLnBrk="1" hangingPunct="1">
              <a:buFont typeface="Lucida Sans Unicode" pitchFamily="34" charset="0"/>
              <a:buAutoNum type="arabicPeriod"/>
              <a:defRPr/>
            </a:pPr>
            <a:r>
              <a:rPr lang="en-US" altLang="zh-CN" sz="2400" u="sng" dirty="0" smtClean="0">
                <a:solidFill>
                  <a:schemeClr val="tx2">
                    <a:lumMod val="60000"/>
                    <a:lumOff val="40000"/>
                  </a:schemeClr>
                </a:solidFill>
                <a:ea typeface="宋体" pitchFamily="2" charset="-122"/>
              </a:rPr>
              <a:t>Loving the Truth</a:t>
            </a:r>
            <a:r>
              <a:rPr lang="en-US" altLang="zh-CN" sz="2400" dirty="0" smtClean="0">
                <a:solidFill>
                  <a:schemeClr val="tx2">
                    <a:lumMod val="60000"/>
                    <a:lumOff val="40000"/>
                  </a:schemeClr>
                </a:solidFill>
                <a:ea typeface="宋体" pitchFamily="2" charset="-122"/>
              </a:rPr>
              <a:t>: “The Truth shall make you free” </a:t>
            </a:r>
            <a:r>
              <a:rPr lang="en-US" altLang="zh-CN" sz="1600" i="1" dirty="0" smtClean="0">
                <a:solidFill>
                  <a:schemeClr val="tx2">
                    <a:lumMod val="60000"/>
                    <a:lumOff val="40000"/>
                  </a:schemeClr>
                </a:solidFill>
                <a:ea typeface="宋体" pitchFamily="2" charset="-122"/>
              </a:rPr>
              <a:t>John 8:32b</a:t>
            </a:r>
          </a:p>
          <a:p>
            <a:pPr marL="514350" indent="-514350" eaLnBrk="1" hangingPunct="1">
              <a:buFont typeface="Lucida Sans Unicode" pitchFamily="34" charset="0"/>
              <a:buAutoNum type="arabicPeriod"/>
              <a:defRPr/>
            </a:pPr>
            <a:r>
              <a:rPr lang="en-US" altLang="zh-CN" sz="2400" u="sng" dirty="0" smtClean="0">
                <a:solidFill>
                  <a:schemeClr val="tx2">
                    <a:lumMod val="60000"/>
                    <a:lumOff val="40000"/>
                  </a:schemeClr>
                </a:solidFill>
                <a:ea typeface="宋体" pitchFamily="2" charset="-122"/>
              </a:rPr>
              <a:t>Living the Truth</a:t>
            </a:r>
            <a:r>
              <a:rPr lang="en-US" altLang="zh-CN" sz="2400" dirty="0" smtClean="0">
                <a:solidFill>
                  <a:schemeClr val="tx2">
                    <a:lumMod val="60000"/>
                    <a:lumOff val="40000"/>
                  </a:schemeClr>
                </a:solidFill>
                <a:ea typeface="宋体" pitchFamily="2" charset="-122"/>
              </a:rPr>
              <a:t>: “Walk in Truth” </a:t>
            </a:r>
            <a:r>
              <a:rPr lang="en-US" altLang="zh-CN" sz="1600" i="1" dirty="0" smtClean="0">
                <a:solidFill>
                  <a:schemeClr val="tx2">
                    <a:lumMod val="60000"/>
                    <a:lumOff val="40000"/>
                  </a:schemeClr>
                </a:solidFill>
                <a:ea typeface="宋体" pitchFamily="2" charset="-122"/>
              </a:rPr>
              <a:t>3 John 1:3-4</a:t>
            </a:r>
          </a:p>
          <a:p>
            <a:pPr marL="914400" lvl="1" indent="-514350" eaLnBrk="1" hangingPunct="1">
              <a:buFont typeface="Lucida Sans Unicode" pitchFamily="34" charset="0"/>
              <a:buAutoNum type="romanUcPeriod"/>
              <a:defRPr/>
            </a:pPr>
            <a:r>
              <a:rPr lang="en-US" altLang="zh-CN" sz="2000" i="1" dirty="0" smtClean="0">
                <a:solidFill>
                  <a:schemeClr val="tx2">
                    <a:lumMod val="60000"/>
                    <a:lumOff val="40000"/>
                  </a:schemeClr>
                </a:solidFill>
                <a:ea typeface="宋体" pitchFamily="2" charset="-122"/>
              </a:rPr>
              <a:t>Integrity</a:t>
            </a:r>
          </a:p>
          <a:p>
            <a:pPr marL="914400" lvl="1" indent="-514350" eaLnBrk="1" hangingPunct="1">
              <a:buFont typeface="Lucida Sans Unicode" pitchFamily="34" charset="0"/>
              <a:buAutoNum type="romanUcPeriod"/>
              <a:defRPr/>
            </a:pPr>
            <a:r>
              <a:rPr lang="en-US" altLang="zh-CN" sz="2000" i="1" dirty="0" smtClean="0">
                <a:solidFill>
                  <a:schemeClr val="tx2">
                    <a:lumMod val="60000"/>
                    <a:lumOff val="40000"/>
                  </a:schemeClr>
                </a:solidFill>
                <a:ea typeface="宋体" pitchFamily="2" charset="-122"/>
              </a:rPr>
              <a:t>Secular vs. Sacred</a:t>
            </a:r>
          </a:p>
          <a:p>
            <a:pPr marL="514350" indent="-514350" eaLnBrk="1" hangingPunct="1">
              <a:buFont typeface="Lucida Sans Unicode" pitchFamily="34" charset="0"/>
              <a:buAutoNum type="arabicPeriod"/>
              <a:defRPr/>
            </a:pPr>
            <a:r>
              <a:rPr lang="en-US" altLang="zh-CN" sz="2400" u="sng" dirty="0" smtClean="0">
                <a:ea typeface="宋体" pitchFamily="2" charset="-122"/>
              </a:rPr>
              <a:t>Trusting the Truth</a:t>
            </a:r>
            <a:r>
              <a:rPr lang="en-US" altLang="zh-CN" sz="2400" dirty="0" smtClean="0">
                <a:ea typeface="宋体" pitchFamily="2" charset="-122"/>
              </a:rPr>
              <a:t>: “The truth of the LORD </a:t>
            </a:r>
            <a:r>
              <a:rPr lang="en-US" altLang="zh-CN" sz="2400" i="1" dirty="0" smtClean="0">
                <a:ea typeface="宋体" pitchFamily="2" charset="-122"/>
              </a:rPr>
              <a:t>endures</a:t>
            </a:r>
            <a:r>
              <a:rPr lang="en-US" altLang="zh-CN" sz="2400" dirty="0" smtClean="0">
                <a:ea typeface="宋体" pitchFamily="2" charset="-122"/>
              </a:rPr>
              <a:t> forever”</a:t>
            </a:r>
            <a:r>
              <a:rPr lang="en-US" altLang="zh-CN" sz="1600" i="1" dirty="0" smtClean="0">
                <a:ea typeface="宋体" pitchFamily="2" charset="-122"/>
              </a:rPr>
              <a:t> Psalms 117:2</a:t>
            </a:r>
          </a:p>
          <a:p>
            <a:pPr marL="914400" lvl="1" indent="-514350" eaLnBrk="1" hangingPunct="1">
              <a:buFont typeface="Lucida Sans Unicode" pitchFamily="34" charset="0"/>
              <a:buAutoNum type="romanUcPeriod"/>
              <a:defRPr/>
            </a:pPr>
            <a:r>
              <a:rPr lang="en-US" altLang="zh-CN" sz="2000" i="1" dirty="0" smtClean="0">
                <a:ea typeface="宋体" pitchFamily="2" charset="-122"/>
              </a:rPr>
              <a:t>The indestructibility of God’s Word</a:t>
            </a:r>
          </a:p>
          <a:p>
            <a:pPr marL="914400" lvl="1" indent="-514350" eaLnBrk="1" hangingPunct="1">
              <a:buFont typeface="Lucida Sans Unicode" pitchFamily="34" charset="0"/>
              <a:buAutoNum type="romanUcPeriod"/>
              <a:defRPr/>
            </a:pPr>
            <a:r>
              <a:rPr lang="en-US" altLang="zh-CN" sz="2000" i="1" dirty="0" smtClean="0">
                <a:ea typeface="宋体" pitchFamily="2" charset="-122"/>
              </a:rPr>
              <a:t>The indestructibility of God’s people</a:t>
            </a:r>
          </a:p>
          <a:p>
            <a:pPr marL="914400" lvl="1" indent="-514350" eaLnBrk="1" hangingPunct="1">
              <a:buFont typeface="Lucida Sans Unicode" pitchFamily="34" charset="0"/>
              <a:buAutoNum type="romanUcPeriod"/>
              <a:defRPr/>
            </a:pPr>
            <a:r>
              <a:rPr lang="en-US" altLang="zh-CN" sz="2000" i="1" dirty="0" smtClean="0">
                <a:ea typeface="宋体" pitchFamily="2" charset="-122"/>
              </a:rPr>
              <a:t>Why I Believe the Bible as God’s Word</a:t>
            </a:r>
          </a:p>
        </p:txBody>
      </p:sp>
      <p:sp>
        <p:nvSpPr>
          <p:cNvPr id="2" name="Title 1"/>
          <p:cNvSpPr>
            <a:spLocks noGrp="1"/>
          </p:cNvSpPr>
          <p:nvPr>
            <p:ph type="title"/>
          </p:nvPr>
        </p:nvSpPr>
        <p:spPr/>
        <p:txBody>
          <a:bodyPr/>
          <a:lstStyle/>
          <a:p>
            <a:pPr eaLnBrk="1" fontAlgn="auto" hangingPunct="1">
              <a:spcAft>
                <a:spcPts val="0"/>
              </a:spcAft>
              <a:defRPr/>
            </a:pPr>
            <a:r>
              <a:rPr lang="en-US" dirty="0" smtClean="0"/>
              <a:t>Serial Study Outline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1"/>
          <p:cNvSpPr>
            <a:spLocks noGrp="1"/>
          </p:cNvSpPr>
          <p:nvPr>
            <p:ph idx="4294967295"/>
          </p:nvPr>
        </p:nvSpPr>
        <p:spPr>
          <a:xfrm>
            <a:off x="304800" y="762000"/>
            <a:ext cx="8610600" cy="5105400"/>
          </a:xfrm>
          <a:solidFill>
            <a:schemeClr val="bg1"/>
          </a:solidFill>
          <a:ln w="38100" cmpd="dbl">
            <a:solidFill>
              <a:srgbClr val="000000"/>
            </a:solidFill>
          </a:ln>
        </p:spPr>
        <p:txBody>
          <a:bodyPr/>
          <a:lstStyle/>
          <a:p>
            <a:pPr marL="109538" indent="0" eaLnBrk="1" hangingPunct="1">
              <a:buNone/>
            </a:pPr>
            <a:r>
              <a:rPr lang="en-US" altLang="zh-CN" sz="2800" b="1" dirty="0">
                <a:latin typeface="Cambria" pitchFamily="18" charset="0"/>
                <a:ea typeface="宋体" pitchFamily="2" charset="-122"/>
              </a:rPr>
              <a:t>Peter’s Defense</a:t>
            </a:r>
          </a:p>
          <a:p>
            <a:pPr marL="109538" indent="0" eaLnBrk="1" hangingPunct="1">
              <a:buFont typeface="Wingdings 3" pitchFamily="18" charset="2"/>
              <a:buNone/>
            </a:pPr>
            <a:r>
              <a:rPr lang="en-US" altLang="zh-CN" sz="2200" b="1" dirty="0" smtClean="0">
                <a:solidFill>
                  <a:srgbClr val="A6A6A6"/>
                </a:solidFill>
                <a:latin typeface="Cambria" pitchFamily="18" charset="0"/>
                <a:ea typeface="宋体" pitchFamily="2" charset="-122"/>
              </a:rPr>
              <a:t>2 Peter 1:16 </a:t>
            </a:r>
            <a:r>
              <a:rPr lang="en-US" altLang="zh-CN" sz="2200" dirty="0" smtClean="0">
                <a:solidFill>
                  <a:srgbClr val="A6A6A6"/>
                </a:solidFill>
                <a:latin typeface="Cambria" pitchFamily="18" charset="0"/>
                <a:ea typeface="宋体" pitchFamily="2" charset="-122"/>
              </a:rPr>
              <a:t>For we did not follow cunningly devised fables when we made known to you the power and coming of our Lord Jesus Christ, but were eyewitnesses of His majesty. </a:t>
            </a:r>
            <a:r>
              <a:rPr lang="en-US" altLang="zh-CN" sz="2200" dirty="0" smtClean="0">
                <a:solidFill>
                  <a:schemeClr val="tx2"/>
                </a:solidFill>
                <a:latin typeface="Cambria" pitchFamily="18" charset="0"/>
                <a:ea typeface="宋体" pitchFamily="2" charset="-122"/>
              </a:rPr>
              <a:t> </a:t>
            </a:r>
            <a:r>
              <a:rPr lang="en-US" altLang="zh-CN" sz="2200" baseline="30000" dirty="0" smtClean="0">
                <a:latin typeface="Cambria" pitchFamily="18" charset="0"/>
                <a:ea typeface="宋体" pitchFamily="2" charset="-122"/>
              </a:rPr>
              <a:t>17</a:t>
            </a:r>
            <a:r>
              <a:rPr lang="en-US" altLang="zh-CN" sz="2200" dirty="0" smtClean="0">
                <a:latin typeface="Cambria" pitchFamily="18" charset="0"/>
                <a:ea typeface="宋体" pitchFamily="2" charset="-122"/>
              </a:rPr>
              <a:t>For He received from God the Father honor and glory when such a voice came to Him from the Excellent Glory: “This is My beloved Son, in whom I am well pleased.”  </a:t>
            </a:r>
            <a:r>
              <a:rPr lang="en-US" altLang="zh-CN" sz="2200" baseline="30000" dirty="0" smtClean="0">
                <a:latin typeface="Cambria" pitchFamily="18" charset="0"/>
                <a:ea typeface="宋体" pitchFamily="2" charset="-122"/>
              </a:rPr>
              <a:t>18</a:t>
            </a:r>
            <a:r>
              <a:rPr lang="en-US" altLang="zh-CN" sz="2200" dirty="0" smtClean="0">
                <a:latin typeface="Cambria" pitchFamily="18" charset="0"/>
                <a:ea typeface="宋体" pitchFamily="2" charset="-122"/>
              </a:rPr>
              <a:t>And we heard this voice which came from heaven when we were with Him on the holy mountain. </a:t>
            </a:r>
            <a:r>
              <a:rPr lang="en-US" altLang="zh-CN" sz="2200" baseline="30000" dirty="0" smtClean="0">
                <a:solidFill>
                  <a:srgbClr val="A6A6A6"/>
                </a:solidFill>
                <a:latin typeface="Cambria" pitchFamily="18" charset="0"/>
                <a:ea typeface="宋体" pitchFamily="2" charset="-122"/>
              </a:rPr>
              <a:t>19</a:t>
            </a:r>
            <a:r>
              <a:rPr lang="en-US" altLang="zh-CN" sz="2200" dirty="0" smtClean="0">
                <a:solidFill>
                  <a:srgbClr val="A6A6A6"/>
                </a:solidFill>
                <a:latin typeface="Cambria" pitchFamily="18" charset="0"/>
                <a:ea typeface="宋体" pitchFamily="2" charset="-122"/>
              </a:rPr>
              <a:t>And so we have the prophetic word confirmed, which you do well to heed as a light that</a:t>
            </a:r>
          </a:p>
          <a:p>
            <a:pPr marL="109538" indent="0" eaLnBrk="1" hangingPunct="1">
              <a:buFont typeface="Wingdings 3" pitchFamily="18" charset="2"/>
              <a:buNone/>
            </a:pPr>
            <a:r>
              <a:rPr lang="en-US" altLang="zh-CN" sz="2200" dirty="0" smtClean="0">
                <a:solidFill>
                  <a:srgbClr val="A6A6A6"/>
                </a:solidFill>
                <a:latin typeface="Cambria" pitchFamily="18" charset="0"/>
                <a:ea typeface="宋体" pitchFamily="2" charset="-122"/>
              </a:rPr>
              <a:t>shines in a dark place, until the day dawns and the morning star rises in your hearts;  </a:t>
            </a:r>
            <a:r>
              <a:rPr lang="en-US" altLang="zh-CN" sz="2200" baseline="30000" dirty="0" smtClean="0">
                <a:solidFill>
                  <a:srgbClr val="A6A6A6"/>
                </a:solidFill>
                <a:latin typeface="Cambria" pitchFamily="18" charset="0"/>
                <a:ea typeface="宋体" pitchFamily="2" charset="-122"/>
              </a:rPr>
              <a:t>20</a:t>
            </a:r>
            <a:r>
              <a:rPr lang="en-US" altLang="zh-CN" sz="2200" dirty="0" smtClean="0">
                <a:solidFill>
                  <a:srgbClr val="A6A6A6"/>
                </a:solidFill>
                <a:latin typeface="Cambria" pitchFamily="18" charset="0"/>
                <a:ea typeface="宋体" pitchFamily="2" charset="-122"/>
              </a:rPr>
              <a:t>knowing this first, that no prophecy of Scripture is of any private interpretation,  </a:t>
            </a:r>
            <a:r>
              <a:rPr lang="en-US" altLang="zh-CN" sz="2200" baseline="30000" dirty="0" smtClean="0">
                <a:solidFill>
                  <a:srgbClr val="A6A6A6"/>
                </a:solidFill>
                <a:latin typeface="Cambria" pitchFamily="18" charset="0"/>
                <a:ea typeface="宋体" pitchFamily="2" charset="-122"/>
              </a:rPr>
              <a:t>21</a:t>
            </a:r>
            <a:r>
              <a:rPr lang="en-US" altLang="zh-CN" sz="2200" dirty="0" smtClean="0">
                <a:solidFill>
                  <a:srgbClr val="A6A6A6"/>
                </a:solidFill>
                <a:latin typeface="Cambria" pitchFamily="18" charset="0"/>
                <a:ea typeface="宋体" pitchFamily="2" charset="-122"/>
              </a:rPr>
              <a:t>for prophecy never came by the will of man, but holy men of God spoke </a:t>
            </a:r>
            <a:r>
              <a:rPr lang="en-US" altLang="zh-CN" sz="2200" i="1" dirty="0" smtClean="0">
                <a:solidFill>
                  <a:srgbClr val="A6A6A6"/>
                </a:solidFill>
                <a:latin typeface="Cambria" pitchFamily="18" charset="0"/>
                <a:ea typeface="宋体" pitchFamily="2" charset="-122"/>
              </a:rPr>
              <a:t>as they were</a:t>
            </a:r>
            <a:r>
              <a:rPr lang="en-US" altLang="zh-CN" sz="2200" dirty="0" smtClean="0">
                <a:solidFill>
                  <a:srgbClr val="A6A6A6"/>
                </a:solidFill>
                <a:latin typeface="Cambria" pitchFamily="18" charset="0"/>
                <a:ea typeface="宋体" pitchFamily="2" charset="-122"/>
              </a:rPr>
              <a:t> moved by the Holy Spirit.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Grp="1"/>
          </p:cNvSpPr>
          <p:nvPr>
            <p:ph type="title" idx="4294967295"/>
          </p:nvPr>
        </p:nvSpPr>
        <p:spPr bwMode="auto"/>
        <p:txBody>
          <a:bodyPr wrap="square" lIns="91440" tIns="45720" rIns="91440" bIns="45720" numCol="1" anchorCtr="0" compatLnSpc="1">
            <a:prstTxWarp prst="textNoShape">
              <a:avLst/>
            </a:prstTxWarp>
            <a:normAutofit/>
          </a:bodyPr>
          <a:lstStyle/>
          <a:p>
            <a:pPr>
              <a:defRPr/>
            </a:pPr>
            <a:r>
              <a:rPr lang="en-US" altLang="zh-CN" sz="3600" dirty="0" smtClean="0">
                <a:effectLst/>
                <a:ea typeface="宋体" pitchFamily="2" charset="-122"/>
              </a:rPr>
              <a:t>Supernatural Events</a:t>
            </a:r>
          </a:p>
        </p:txBody>
      </p:sp>
      <p:sp>
        <p:nvSpPr>
          <p:cNvPr id="34818" name="Content Placeholder 1"/>
          <p:cNvSpPr>
            <a:spLocks noGrp="1"/>
          </p:cNvSpPr>
          <p:nvPr>
            <p:ph idx="1"/>
          </p:nvPr>
        </p:nvSpPr>
        <p:spPr>
          <a:xfrm>
            <a:off x="304800" y="1143000"/>
            <a:ext cx="8534400" cy="4343400"/>
          </a:xfrm>
        </p:spPr>
        <p:txBody>
          <a:bodyPr/>
          <a:lstStyle/>
          <a:p>
            <a:pPr marL="107950" indent="0" eaLnBrk="1" hangingPunct="1"/>
            <a:r>
              <a:rPr lang="en-US" altLang="zh-CN" sz="2200" dirty="0" smtClean="0">
                <a:solidFill>
                  <a:srgbClr val="474B78"/>
                </a:solidFill>
                <a:latin typeface="Cambria" pitchFamily="18" charset="0"/>
                <a:ea typeface="宋体" pitchFamily="2" charset="-122"/>
              </a:rPr>
              <a:t> Peter (+James &amp; John) heard the voice of God!</a:t>
            </a:r>
          </a:p>
          <a:p>
            <a:pPr marL="107950" indent="0" eaLnBrk="1" hangingPunct="1"/>
            <a:r>
              <a:rPr lang="en-US" altLang="zh-CN" sz="2200" dirty="0" smtClean="0">
                <a:solidFill>
                  <a:srgbClr val="474B78"/>
                </a:solidFill>
                <a:latin typeface="Cambria" pitchFamily="18" charset="0"/>
                <a:ea typeface="宋体" pitchFamily="2" charset="-122"/>
              </a:rPr>
              <a:t> Jesus was transfigured, Moses and Elijah appeared</a:t>
            </a:r>
          </a:p>
          <a:p>
            <a:pPr marL="107950" indent="0" eaLnBrk="1" hangingPunct="1">
              <a:buNone/>
            </a:pPr>
            <a:r>
              <a:rPr lang="en-US" altLang="zh-CN" sz="2200" b="1" dirty="0" smtClean="0">
                <a:latin typeface="Cambria" pitchFamily="18" charset="0"/>
                <a:ea typeface="宋体" pitchFamily="2" charset="-122"/>
              </a:rPr>
              <a:t>Matt 17:5 </a:t>
            </a:r>
            <a:r>
              <a:rPr lang="en-US" altLang="zh-CN" sz="2200" dirty="0" smtClean="0">
                <a:latin typeface="Cambria" pitchFamily="18" charset="0"/>
                <a:ea typeface="宋体" pitchFamily="2" charset="-122"/>
              </a:rPr>
              <a:t>While he was still speaking, behold, a bright cloud over-shadowed them; and suddenly a voice came out of the cloud, saying, “This is My beloved Son, in whom I am well pleased. Hear Him!” 6And when the disciples heard </a:t>
            </a:r>
            <a:r>
              <a:rPr lang="en-US" altLang="zh-CN" sz="2200" i="1" dirty="0" smtClean="0">
                <a:latin typeface="Cambria" pitchFamily="18" charset="0"/>
                <a:ea typeface="宋体" pitchFamily="2" charset="-122"/>
              </a:rPr>
              <a:t>it,</a:t>
            </a:r>
            <a:r>
              <a:rPr lang="en-US" altLang="zh-CN" sz="2200" dirty="0" smtClean="0">
                <a:latin typeface="Cambria" pitchFamily="18" charset="0"/>
                <a:ea typeface="宋体" pitchFamily="2" charset="-122"/>
              </a:rPr>
              <a:t> they fell on their faces and were greatly afraid.</a:t>
            </a:r>
          </a:p>
          <a:p>
            <a:pPr marL="107950" indent="0" eaLnBrk="1" hangingPunct="1"/>
            <a:r>
              <a:rPr lang="en-US" altLang="zh-CN" sz="2200" dirty="0" smtClean="0">
                <a:solidFill>
                  <a:srgbClr val="474B78"/>
                </a:solidFill>
                <a:latin typeface="Cambria" pitchFamily="18" charset="0"/>
                <a:ea typeface="宋体" pitchFamily="2" charset="-122"/>
              </a:rPr>
              <a:t> </a:t>
            </a:r>
            <a:r>
              <a:rPr lang="en-US" sz="2200" dirty="0">
                <a:solidFill>
                  <a:srgbClr val="474B78"/>
                </a:solidFill>
                <a:latin typeface="Cambria" pitchFamily="18" charset="0"/>
                <a:ea typeface="宋体" pitchFamily="2" charset="-122"/>
              </a:rPr>
              <a:t>Jesus was confirmed </a:t>
            </a:r>
            <a:r>
              <a:rPr lang="en-US" sz="2200" dirty="0" smtClean="0">
                <a:solidFill>
                  <a:srgbClr val="474B78"/>
                </a:solidFill>
                <a:latin typeface="Cambria" pitchFamily="18" charset="0"/>
                <a:ea typeface="宋体" pitchFamily="2" charset="-122"/>
              </a:rPr>
              <a:t>in </a:t>
            </a:r>
            <a:r>
              <a:rPr lang="en-US" sz="2200" dirty="0">
                <a:solidFill>
                  <a:srgbClr val="474B78"/>
                </a:solidFill>
                <a:latin typeface="Cambria" pitchFamily="18" charset="0"/>
                <a:ea typeface="宋体" pitchFamily="2" charset="-122"/>
              </a:rPr>
              <a:t>the presence of multiple </a:t>
            </a:r>
            <a:r>
              <a:rPr lang="en-US" sz="2200" dirty="0" smtClean="0">
                <a:solidFill>
                  <a:srgbClr val="474B78"/>
                </a:solidFill>
                <a:latin typeface="Cambria" pitchFamily="18" charset="0"/>
                <a:ea typeface="宋体" pitchFamily="2" charset="-122"/>
              </a:rPr>
              <a:t>eyewitnesses</a:t>
            </a:r>
            <a:r>
              <a:rPr lang="en-US" sz="2200" dirty="0">
                <a:solidFill>
                  <a:srgbClr val="474B78"/>
                </a:solidFill>
                <a:latin typeface="Cambria" pitchFamily="18" charset="0"/>
                <a:ea typeface="宋体" pitchFamily="2" charset="-122"/>
              </a:rPr>
              <a:t> </a:t>
            </a:r>
            <a:r>
              <a:rPr lang="en-US" sz="2200" dirty="0" smtClean="0">
                <a:solidFill>
                  <a:srgbClr val="474B78"/>
                </a:solidFill>
                <a:latin typeface="Cambria" pitchFamily="18" charset="0"/>
                <a:ea typeface="宋体" pitchFamily="2" charset="-122"/>
              </a:rPr>
              <a:t>(not secretly like some other “prophets”)</a:t>
            </a:r>
            <a:endParaRPr lang="en-US" altLang="zh-CN" sz="2200" dirty="0" smtClean="0">
              <a:solidFill>
                <a:srgbClr val="474B78"/>
              </a:solidFill>
              <a:latin typeface="Cambria" pitchFamily="18" charset="0"/>
              <a:ea typeface="宋体" pitchFamily="2" charset="-122"/>
            </a:endParaRPr>
          </a:p>
          <a:p>
            <a:pPr marL="107950" indent="0" eaLnBrk="1" hangingPunct="1"/>
            <a:r>
              <a:rPr lang="en-US" altLang="zh-CN" sz="2200" dirty="0">
                <a:solidFill>
                  <a:srgbClr val="474B78"/>
                </a:solidFill>
                <a:latin typeface="Cambria" pitchFamily="18" charset="0"/>
                <a:ea typeface="宋体" pitchFamily="2" charset="-122"/>
              </a:rPr>
              <a:t> </a:t>
            </a:r>
            <a:r>
              <a:rPr lang="en-US" altLang="zh-CN" sz="2200" dirty="0" smtClean="0">
                <a:solidFill>
                  <a:srgbClr val="474B78"/>
                </a:solidFill>
                <a:latin typeface="Cambria" pitchFamily="18" charset="0"/>
                <a:ea typeface="宋体" pitchFamily="2" charset="-122"/>
              </a:rPr>
              <a:t>This </a:t>
            </a:r>
            <a:r>
              <a:rPr lang="en-US" altLang="zh-CN" sz="2200" dirty="0">
                <a:solidFill>
                  <a:srgbClr val="474B78"/>
                </a:solidFill>
                <a:latin typeface="Cambria" pitchFamily="18" charset="0"/>
                <a:ea typeface="宋体" pitchFamily="2" charset="-122"/>
              </a:rPr>
              <a:t>was a supernatural </a:t>
            </a:r>
            <a:r>
              <a:rPr lang="en-US" altLang="zh-CN" sz="2200" dirty="0" smtClean="0">
                <a:solidFill>
                  <a:srgbClr val="474B78"/>
                </a:solidFill>
                <a:latin typeface="Cambria" pitchFamily="18" charset="0"/>
                <a:ea typeface="宋体" pitchFamily="2" charset="-122"/>
              </a:rPr>
              <a:t>event; audible </a:t>
            </a:r>
            <a:r>
              <a:rPr lang="en-US" altLang="zh-CN" sz="2200" dirty="0">
                <a:solidFill>
                  <a:srgbClr val="474B78"/>
                </a:solidFill>
                <a:latin typeface="Cambria" pitchFamily="18" charset="0"/>
                <a:ea typeface="宋体" pitchFamily="2" charset="-122"/>
              </a:rPr>
              <a:t>voice coming from </a:t>
            </a:r>
            <a:r>
              <a:rPr lang="en-US" altLang="zh-CN" sz="2200" dirty="0" smtClean="0">
                <a:solidFill>
                  <a:srgbClr val="474B78"/>
                </a:solidFill>
                <a:latin typeface="Cambria" pitchFamily="18" charset="0"/>
                <a:ea typeface="宋体" pitchFamily="2" charset="-122"/>
              </a:rPr>
              <a:t>heaven</a:t>
            </a:r>
            <a:endParaRPr lang="en-US" altLang="zh-CN" sz="2200" dirty="0">
              <a:solidFill>
                <a:srgbClr val="474B78"/>
              </a:solidFill>
              <a:latin typeface="Cambria" pitchFamily="18" charset="0"/>
              <a:ea typeface="宋体" pitchFamily="2" charset="-122"/>
            </a:endParaRPr>
          </a:p>
          <a:p>
            <a:pPr marL="107950" indent="0" eaLnBrk="1" hangingPunct="1"/>
            <a:r>
              <a:rPr lang="en-US" altLang="zh-CN" sz="2200" dirty="0" smtClean="0">
                <a:solidFill>
                  <a:srgbClr val="474B78"/>
                </a:solidFill>
                <a:latin typeface="Cambria" pitchFamily="18" charset="0"/>
                <a:ea typeface="宋体" pitchFamily="2" charset="-122"/>
              </a:rPr>
              <a:t> Besides that, there were healings, raisings, feedings, fishing, out castings, etc.  Miracles that confirmed Jesus’ identity/authority</a:t>
            </a:r>
          </a:p>
        </p:txBody>
      </p:sp>
      <p:sp>
        <p:nvSpPr>
          <p:cNvPr id="34819" name="Rectangle 5"/>
          <p:cNvSpPr>
            <a:spLocks noChangeArrowheads="1"/>
          </p:cNvSpPr>
          <p:nvPr/>
        </p:nvSpPr>
        <p:spPr bwMode="auto">
          <a:xfrm>
            <a:off x="2057400" y="5569803"/>
            <a:ext cx="5181600" cy="830997"/>
          </a:xfrm>
          <a:prstGeom prst="rect">
            <a:avLst/>
          </a:prstGeom>
          <a:noFill/>
          <a:ln w="19050">
            <a:solidFill>
              <a:srgbClr val="0000CC"/>
            </a:solidFill>
            <a:miter lim="800000"/>
            <a:headEnd/>
            <a:tailEnd/>
          </a:ln>
        </p:spPr>
        <p:txBody>
          <a:bodyPr wrap="square">
            <a:spAutoFit/>
          </a:bodyPr>
          <a:lstStyle/>
          <a:p>
            <a:pPr algn="ctr"/>
            <a:r>
              <a:rPr lang="en-US" altLang="zh-CN" sz="2400" b="1" dirty="0">
                <a:solidFill>
                  <a:srgbClr val="474B78"/>
                </a:solidFill>
                <a:latin typeface="Cambria" pitchFamily="18" charset="0"/>
                <a:ea typeface="宋体" pitchFamily="2" charset="-122"/>
              </a:rPr>
              <a:t>The bible authors witnessed and reported supernatural events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1"/>
          <p:cNvSpPr>
            <a:spLocks noGrp="1"/>
          </p:cNvSpPr>
          <p:nvPr>
            <p:ph idx="4294967295"/>
          </p:nvPr>
        </p:nvSpPr>
        <p:spPr>
          <a:xfrm>
            <a:off x="304800" y="762000"/>
            <a:ext cx="8610600" cy="5105400"/>
          </a:xfrm>
          <a:solidFill>
            <a:schemeClr val="bg1"/>
          </a:solidFill>
          <a:ln w="38100" cmpd="dbl">
            <a:solidFill>
              <a:srgbClr val="000000"/>
            </a:solidFill>
          </a:ln>
        </p:spPr>
        <p:txBody>
          <a:bodyPr/>
          <a:lstStyle/>
          <a:p>
            <a:pPr marL="109538" indent="0" eaLnBrk="1" hangingPunct="1">
              <a:buNone/>
            </a:pPr>
            <a:r>
              <a:rPr lang="en-US" altLang="zh-CN" sz="2800" b="1" dirty="0">
                <a:latin typeface="Cambria" pitchFamily="18" charset="0"/>
                <a:ea typeface="宋体" pitchFamily="2" charset="-122"/>
              </a:rPr>
              <a:t>Peter’s Defense</a:t>
            </a:r>
          </a:p>
          <a:p>
            <a:pPr marL="109538" indent="0" eaLnBrk="1" hangingPunct="1">
              <a:buFont typeface="Wingdings 3" pitchFamily="18" charset="2"/>
              <a:buNone/>
            </a:pPr>
            <a:r>
              <a:rPr lang="en-US" altLang="zh-CN" sz="2200" b="1" dirty="0" smtClean="0">
                <a:solidFill>
                  <a:srgbClr val="A6A6A6"/>
                </a:solidFill>
                <a:latin typeface="Cambria" pitchFamily="18" charset="0"/>
                <a:ea typeface="宋体" pitchFamily="2" charset="-122"/>
              </a:rPr>
              <a:t>2 Peter 1:16 </a:t>
            </a:r>
            <a:r>
              <a:rPr lang="en-US" altLang="zh-CN" sz="2200" dirty="0" smtClean="0">
                <a:solidFill>
                  <a:srgbClr val="A6A6A6"/>
                </a:solidFill>
                <a:latin typeface="Cambria" pitchFamily="18" charset="0"/>
                <a:ea typeface="宋体" pitchFamily="2" charset="-122"/>
              </a:rPr>
              <a:t>For we did not follow cunningly devised fables when we made known to you the power and coming of our Lord Jesus Christ, but were eyewitnesses of His majesty.  </a:t>
            </a:r>
            <a:r>
              <a:rPr lang="en-US" altLang="zh-CN" sz="2200" baseline="30000" dirty="0" smtClean="0">
                <a:solidFill>
                  <a:srgbClr val="A6A6A6"/>
                </a:solidFill>
                <a:latin typeface="Cambria" pitchFamily="18" charset="0"/>
                <a:ea typeface="宋体" pitchFamily="2" charset="-122"/>
              </a:rPr>
              <a:t>17</a:t>
            </a:r>
            <a:r>
              <a:rPr lang="en-US" altLang="zh-CN" sz="2200" dirty="0" smtClean="0">
                <a:solidFill>
                  <a:srgbClr val="A6A6A6"/>
                </a:solidFill>
                <a:latin typeface="Cambria" pitchFamily="18" charset="0"/>
                <a:ea typeface="宋体" pitchFamily="2" charset="-122"/>
              </a:rPr>
              <a:t>For He received from God the Father honor and glory when such a voice came to Him from the Excellent Glory: “This is My beloved Son, in whom I am well pleased.”  </a:t>
            </a:r>
            <a:r>
              <a:rPr lang="en-US" altLang="zh-CN" sz="2200" baseline="30000" dirty="0" smtClean="0">
                <a:solidFill>
                  <a:srgbClr val="A6A6A6"/>
                </a:solidFill>
                <a:latin typeface="Cambria" pitchFamily="18" charset="0"/>
                <a:ea typeface="宋体" pitchFamily="2" charset="-122"/>
              </a:rPr>
              <a:t>18</a:t>
            </a:r>
            <a:r>
              <a:rPr lang="en-US" altLang="zh-CN" sz="2200" dirty="0" smtClean="0">
                <a:solidFill>
                  <a:srgbClr val="A6A6A6"/>
                </a:solidFill>
                <a:latin typeface="Cambria" pitchFamily="18" charset="0"/>
                <a:ea typeface="宋体" pitchFamily="2" charset="-122"/>
              </a:rPr>
              <a:t>And we heard this voice which came from heaven when we were with Him on the holy mountain.</a:t>
            </a:r>
            <a:r>
              <a:rPr lang="en-US" altLang="zh-CN" sz="2200" dirty="0" smtClean="0">
                <a:latin typeface="Cambria" pitchFamily="18" charset="0"/>
                <a:ea typeface="宋体" pitchFamily="2" charset="-122"/>
              </a:rPr>
              <a:t> </a:t>
            </a:r>
            <a:r>
              <a:rPr lang="en-US" altLang="zh-CN" sz="2200" baseline="30000" dirty="0" smtClean="0">
                <a:latin typeface="Cambria" pitchFamily="18" charset="0"/>
                <a:ea typeface="宋体" pitchFamily="2" charset="-122"/>
              </a:rPr>
              <a:t>19</a:t>
            </a:r>
            <a:r>
              <a:rPr lang="en-US" altLang="zh-CN" sz="2200" dirty="0" smtClean="0">
                <a:latin typeface="Cambria" pitchFamily="18" charset="0"/>
                <a:ea typeface="宋体" pitchFamily="2" charset="-122"/>
              </a:rPr>
              <a:t>And so we have the </a:t>
            </a:r>
            <a:r>
              <a:rPr lang="en-US" altLang="zh-CN" sz="2200" dirty="0">
                <a:latin typeface="Cambria" pitchFamily="18" charset="0"/>
                <a:ea typeface="宋体" pitchFamily="2" charset="-122"/>
              </a:rPr>
              <a:t>prophetic word confirmed, which you do well to heed as a light that</a:t>
            </a:r>
          </a:p>
          <a:p>
            <a:pPr marL="109538" indent="0" eaLnBrk="1" hangingPunct="1">
              <a:buFont typeface="Wingdings 3" pitchFamily="18" charset="2"/>
              <a:buNone/>
            </a:pPr>
            <a:r>
              <a:rPr lang="en-US" altLang="zh-CN" sz="2200" dirty="0">
                <a:latin typeface="Cambria" pitchFamily="18" charset="0"/>
                <a:ea typeface="宋体" pitchFamily="2" charset="-122"/>
              </a:rPr>
              <a:t>shines in a dark place, until </a:t>
            </a:r>
            <a:r>
              <a:rPr lang="en-US" altLang="zh-CN" sz="2200" dirty="0" smtClean="0">
                <a:latin typeface="Cambria" pitchFamily="18" charset="0"/>
                <a:ea typeface="宋体" pitchFamily="2" charset="-122"/>
              </a:rPr>
              <a:t>the day dawns and the morning star rises in your hearts;  </a:t>
            </a:r>
            <a:r>
              <a:rPr lang="en-US" altLang="zh-CN" sz="2200" baseline="30000" dirty="0" smtClean="0">
                <a:latin typeface="Cambria" pitchFamily="18" charset="0"/>
                <a:ea typeface="宋体" pitchFamily="2" charset="-122"/>
              </a:rPr>
              <a:t>20</a:t>
            </a:r>
            <a:r>
              <a:rPr lang="en-US" altLang="zh-CN" sz="2200" dirty="0" smtClean="0">
                <a:latin typeface="Cambria" pitchFamily="18" charset="0"/>
                <a:ea typeface="宋体" pitchFamily="2" charset="-122"/>
              </a:rPr>
              <a:t>knowing this first, that no prophecy of Scripture is of any private interpretation,  </a:t>
            </a:r>
            <a:r>
              <a:rPr lang="en-US" altLang="zh-CN" sz="2200" baseline="30000" dirty="0" smtClean="0">
                <a:solidFill>
                  <a:srgbClr val="A6A6A6"/>
                </a:solidFill>
                <a:latin typeface="Cambria" pitchFamily="18" charset="0"/>
                <a:ea typeface="宋体" pitchFamily="2" charset="-122"/>
              </a:rPr>
              <a:t>21</a:t>
            </a:r>
            <a:r>
              <a:rPr lang="en-US" altLang="zh-CN" sz="2200" dirty="0" smtClean="0">
                <a:solidFill>
                  <a:srgbClr val="A6A6A6"/>
                </a:solidFill>
                <a:latin typeface="Cambria" pitchFamily="18" charset="0"/>
                <a:ea typeface="宋体" pitchFamily="2" charset="-122"/>
              </a:rPr>
              <a:t>for prophecy never came by the will of man, but holy men of God spoke </a:t>
            </a:r>
            <a:r>
              <a:rPr lang="en-US" altLang="zh-CN" sz="2200" i="1" dirty="0" smtClean="0">
                <a:solidFill>
                  <a:srgbClr val="A6A6A6"/>
                </a:solidFill>
                <a:latin typeface="Cambria" pitchFamily="18" charset="0"/>
                <a:ea typeface="宋体" pitchFamily="2" charset="-122"/>
              </a:rPr>
              <a:t>as they were</a:t>
            </a:r>
            <a:r>
              <a:rPr lang="en-US" altLang="zh-CN" sz="2200" dirty="0" smtClean="0">
                <a:solidFill>
                  <a:srgbClr val="A6A6A6"/>
                </a:solidFill>
                <a:latin typeface="Cambria" pitchFamily="18" charset="0"/>
                <a:ea typeface="宋体" pitchFamily="2" charset="-122"/>
              </a:rPr>
              <a:t> moved by the Holy Spirit.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1"/>
          <p:cNvSpPr>
            <a:spLocks/>
          </p:cNvSpPr>
          <p:nvPr/>
        </p:nvSpPr>
        <p:spPr bwMode="auto">
          <a:xfrm>
            <a:off x="304800" y="1219200"/>
            <a:ext cx="8610600" cy="4525963"/>
          </a:xfrm>
          <a:prstGeom prst="rect">
            <a:avLst/>
          </a:prstGeom>
          <a:noFill/>
          <a:ln w="9525">
            <a:noFill/>
            <a:miter lim="800000"/>
            <a:headEnd/>
            <a:tailEnd/>
          </a:ln>
        </p:spPr>
        <p:txBody>
          <a:bodyPr/>
          <a:lstStyle/>
          <a:p>
            <a:pPr marL="91440">
              <a:spcBef>
                <a:spcPts val="200"/>
              </a:spcBef>
              <a:buClr>
                <a:schemeClr val="accent1"/>
              </a:buClr>
              <a:buSzPct val="68000"/>
              <a:buFont typeface="Wingdings 3" pitchFamily="18" charset="2"/>
              <a:buNone/>
            </a:pPr>
            <a:r>
              <a:rPr lang="en-US" altLang="zh-CN" sz="2200" dirty="0">
                <a:solidFill>
                  <a:schemeClr val="accent5"/>
                </a:solidFill>
                <a:latin typeface="Cambria" panose="02040503050406030204" pitchFamily="18" charset="0"/>
                <a:ea typeface="宋体" pitchFamily="2" charset="-122"/>
                <a:cs typeface="Times New Roman" panose="02020603050405020304" pitchFamily="18" charset="0"/>
              </a:rPr>
              <a:t>Fulfilled prophecy </a:t>
            </a:r>
            <a:r>
              <a:rPr lang="en-US" altLang="zh-CN" sz="2200" dirty="0" smtClean="0">
                <a:solidFill>
                  <a:schemeClr val="accent5"/>
                </a:solidFill>
                <a:latin typeface="Cambria" panose="02040503050406030204" pitchFamily="18" charset="0"/>
                <a:ea typeface="宋体" pitchFamily="2" charset="-122"/>
                <a:cs typeface="Times New Roman" panose="02020603050405020304" pitchFamily="18" charset="0"/>
              </a:rPr>
              <a:t>sets God’s word apart from every other work</a:t>
            </a:r>
            <a:endParaRPr lang="en-US" altLang="zh-CN" sz="2200" dirty="0">
              <a:solidFill>
                <a:schemeClr val="accent5"/>
              </a:solidFill>
              <a:latin typeface="Cambria" panose="02040503050406030204" pitchFamily="18" charset="0"/>
              <a:ea typeface="宋体" pitchFamily="2" charset="-122"/>
              <a:cs typeface="Times New Roman" panose="02020603050405020304" pitchFamily="18" charset="0"/>
            </a:endParaRPr>
          </a:p>
          <a:p>
            <a:pPr marL="91440">
              <a:spcBef>
                <a:spcPts val="200"/>
              </a:spcBef>
              <a:buClr>
                <a:schemeClr val="accent1"/>
              </a:buClr>
              <a:buSzPct val="68000"/>
              <a:buFont typeface="Wingdings 3" pitchFamily="18" charset="2"/>
              <a:buNone/>
            </a:pPr>
            <a:r>
              <a:rPr lang="en-US" altLang="zh-CN" sz="2200" dirty="0">
                <a:solidFill>
                  <a:schemeClr val="accent5"/>
                </a:solidFill>
                <a:latin typeface="Cambria" panose="02040503050406030204" pitchFamily="18" charset="0"/>
                <a:ea typeface="宋体" pitchFamily="2" charset="-122"/>
                <a:cs typeface="Times New Roman" panose="02020603050405020304" pitchFamily="18" charset="0"/>
              </a:rPr>
              <a:t>~ Approx. 350 identifiable prophecies have already been </a:t>
            </a:r>
            <a:r>
              <a:rPr lang="en-US" altLang="zh-CN" sz="2200" dirty="0" smtClean="0">
                <a:solidFill>
                  <a:schemeClr val="accent5"/>
                </a:solidFill>
                <a:latin typeface="Cambria" panose="02040503050406030204" pitchFamily="18" charset="0"/>
                <a:ea typeface="宋体" pitchFamily="2" charset="-122"/>
                <a:cs typeface="Times New Roman" panose="02020603050405020304" pitchFamily="18" charset="0"/>
              </a:rPr>
              <a:t>fulfilled</a:t>
            </a:r>
            <a:r>
              <a:rPr lang="en-US" altLang="zh-CN" sz="2200" dirty="0">
                <a:latin typeface="Cambria" panose="02040503050406030204" pitchFamily="18" charset="0"/>
                <a:ea typeface="宋体" pitchFamily="2" charset="-122"/>
                <a:cs typeface="Times New Roman" panose="02020603050405020304" pitchFamily="18" charset="0"/>
              </a:rPr>
              <a:t/>
            </a:r>
            <a:br>
              <a:rPr lang="en-US" altLang="zh-CN" sz="2200" dirty="0">
                <a:latin typeface="Cambria" panose="02040503050406030204" pitchFamily="18" charset="0"/>
                <a:ea typeface="宋体" pitchFamily="2" charset="-122"/>
                <a:cs typeface="Times New Roman" panose="02020603050405020304" pitchFamily="18" charset="0"/>
              </a:rPr>
            </a:br>
            <a:endParaRPr lang="en-US" altLang="zh-CN" sz="2200" dirty="0" smtClean="0">
              <a:latin typeface="Cambria" panose="02040503050406030204" pitchFamily="18" charset="0"/>
              <a:ea typeface="宋体" pitchFamily="2" charset="-122"/>
              <a:cs typeface="Times New Roman" panose="02020603050405020304" pitchFamily="18" charset="0"/>
            </a:endParaRPr>
          </a:p>
          <a:p>
            <a:pPr marL="91440">
              <a:spcBef>
                <a:spcPts val="200"/>
              </a:spcBef>
              <a:buClr>
                <a:schemeClr val="accent1"/>
              </a:buClr>
              <a:buSzPct val="68000"/>
              <a:buFont typeface="Wingdings 3" pitchFamily="18" charset="2"/>
              <a:buNone/>
            </a:pPr>
            <a:r>
              <a:rPr lang="en-US" altLang="zh-CN" sz="2200" u="sng" dirty="0" smtClean="0">
                <a:latin typeface="Cambria" panose="02040503050406030204" pitchFamily="18" charset="0"/>
                <a:ea typeface="宋体" pitchFamily="2" charset="-122"/>
                <a:cs typeface="Times New Roman" panose="02020603050405020304" pitchFamily="18" charset="0"/>
              </a:rPr>
              <a:t>Prophecy: </a:t>
            </a:r>
          </a:p>
          <a:p>
            <a:pPr marL="91440">
              <a:spcBef>
                <a:spcPts val="200"/>
              </a:spcBef>
              <a:buClr>
                <a:schemeClr val="accent1"/>
              </a:buClr>
              <a:buSzPct val="68000"/>
              <a:buFont typeface="Wingdings 3" pitchFamily="18" charset="2"/>
              <a:buNone/>
            </a:pPr>
            <a:r>
              <a:rPr lang="en-US" altLang="zh-CN" sz="2200" b="1" dirty="0" smtClean="0">
                <a:latin typeface="Cambria" panose="02040503050406030204" pitchFamily="18" charset="0"/>
                <a:ea typeface="宋体" pitchFamily="2" charset="-122"/>
                <a:cs typeface="Times New Roman" panose="02020603050405020304" pitchFamily="18" charset="0"/>
              </a:rPr>
              <a:t>Isaiah </a:t>
            </a:r>
            <a:r>
              <a:rPr lang="en-US" altLang="zh-CN" sz="2200" b="1" dirty="0">
                <a:latin typeface="Cambria" panose="02040503050406030204" pitchFamily="18" charset="0"/>
                <a:ea typeface="宋体" pitchFamily="2" charset="-122"/>
                <a:cs typeface="Times New Roman" panose="02020603050405020304" pitchFamily="18" charset="0"/>
              </a:rPr>
              <a:t>7:14 </a:t>
            </a:r>
            <a:r>
              <a:rPr lang="en-US" altLang="zh-CN" sz="2200" dirty="0">
                <a:latin typeface="Cambria" panose="02040503050406030204" pitchFamily="18" charset="0"/>
                <a:ea typeface="宋体" pitchFamily="2" charset="-122"/>
                <a:cs typeface="Times New Roman" panose="02020603050405020304" pitchFamily="18" charset="0"/>
              </a:rPr>
              <a:t>Therefore the Lord Himself will give you a sign: Behold, the virgin shall conceive and bear a Son, and shall call His name Immanuel</a:t>
            </a:r>
            <a:r>
              <a:rPr lang="en-US" altLang="zh-CN" sz="2200" dirty="0" smtClean="0">
                <a:latin typeface="Cambria" panose="02040503050406030204" pitchFamily="18" charset="0"/>
                <a:ea typeface="宋体" pitchFamily="2" charset="-122"/>
                <a:cs typeface="Times New Roman" panose="02020603050405020304" pitchFamily="18" charset="0"/>
              </a:rPr>
              <a:t>.</a:t>
            </a:r>
          </a:p>
          <a:p>
            <a:pPr marL="91440">
              <a:spcBef>
                <a:spcPts val="200"/>
              </a:spcBef>
              <a:buClr>
                <a:schemeClr val="accent1"/>
              </a:buClr>
              <a:buSzPct val="68000"/>
            </a:pPr>
            <a:endParaRPr lang="en-US" altLang="zh-CN" sz="2200" u="sng" dirty="0" smtClean="0">
              <a:latin typeface="Cambria" panose="02040503050406030204" pitchFamily="18" charset="0"/>
              <a:ea typeface="宋体" pitchFamily="2" charset="-122"/>
              <a:cs typeface="Times New Roman" panose="02020603050405020304" pitchFamily="18" charset="0"/>
            </a:endParaRPr>
          </a:p>
          <a:p>
            <a:pPr marL="91440">
              <a:spcBef>
                <a:spcPts val="200"/>
              </a:spcBef>
              <a:buClr>
                <a:schemeClr val="accent1"/>
              </a:buClr>
              <a:buSzPct val="68000"/>
            </a:pPr>
            <a:r>
              <a:rPr lang="en-US" altLang="zh-CN" sz="2200" u="sng" dirty="0" smtClean="0">
                <a:latin typeface="Cambria" panose="02040503050406030204" pitchFamily="18" charset="0"/>
                <a:ea typeface="宋体" pitchFamily="2" charset="-122"/>
                <a:cs typeface="Times New Roman" panose="02020603050405020304" pitchFamily="18" charset="0"/>
              </a:rPr>
              <a:t>Fulfilled:</a:t>
            </a:r>
            <a:r>
              <a:rPr lang="en-US" altLang="zh-CN" sz="2200" dirty="0" smtClean="0">
                <a:latin typeface="Cambria" panose="02040503050406030204" pitchFamily="18" charset="0"/>
                <a:ea typeface="宋体" pitchFamily="2" charset="-122"/>
                <a:cs typeface="Times New Roman" panose="02020603050405020304" pitchFamily="18" charset="0"/>
              </a:rPr>
              <a:t> </a:t>
            </a:r>
          </a:p>
          <a:p>
            <a:pPr marL="91440">
              <a:spcBef>
                <a:spcPts val="200"/>
              </a:spcBef>
              <a:buClr>
                <a:schemeClr val="accent1"/>
              </a:buClr>
              <a:buSzPct val="68000"/>
            </a:pPr>
            <a:r>
              <a:rPr lang="en-US" sz="2200" b="1" dirty="0">
                <a:latin typeface="Cambria" panose="02040503050406030204" pitchFamily="18" charset="0"/>
                <a:ea typeface="宋体" pitchFamily="2" charset="-122"/>
                <a:cs typeface="Times New Roman" panose="02020603050405020304" pitchFamily="18" charset="0"/>
              </a:rPr>
              <a:t>Matt 1:18 </a:t>
            </a:r>
            <a:r>
              <a:rPr lang="en-US" sz="2200" dirty="0">
                <a:latin typeface="Cambria" panose="02040503050406030204" pitchFamily="18" charset="0"/>
                <a:ea typeface="宋体" pitchFamily="2" charset="-122"/>
                <a:cs typeface="Times New Roman" panose="02020603050405020304" pitchFamily="18" charset="0"/>
              </a:rPr>
              <a:t>Now the birth of Jesus Christ was as follows: After His mother Mary was betrothed to Joseph, before they came together, she was found with child of the Holy Spirit.</a:t>
            </a:r>
            <a:r>
              <a:rPr lang="en-US" sz="2400" dirty="0"/>
              <a:t>  </a:t>
            </a:r>
            <a:br>
              <a:rPr lang="en-US" sz="2400" dirty="0"/>
            </a:br>
            <a:r>
              <a:rPr lang="en-US" sz="2400" dirty="0"/>
              <a:t/>
            </a:r>
            <a:br>
              <a:rPr lang="en-US" sz="2400" dirty="0"/>
            </a:br>
            <a:endParaRPr lang="en-US" altLang="zh-CN" sz="2200" dirty="0">
              <a:latin typeface="Cambria" panose="02040503050406030204" pitchFamily="18" charset="0"/>
              <a:ea typeface="宋体" pitchFamily="2" charset="-122"/>
              <a:cs typeface="Times New Roman" panose="02020603050405020304" pitchFamily="18" charset="0"/>
            </a:endParaRPr>
          </a:p>
        </p:txBody>
      </p:sp>
      <p:sp>
        <p:nvSpPr>
          <p:cNvPr id="50180" name="Rectangle 4"/>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altLang="zh-CN" dirty="0" smtClean="0">
                <a:effectLst/>
                <a:ea typeface="宋体" pitchFamily="2" charset="-122"/>
              </a:rPr>
              <a:t>Prophecy Confirmed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1"/>
          <p:cNvSpPr>
            <a:spLocks/>
          </p:cNvSpPr>
          <p:nvPr/>
        </p:nvSpPr>
        <p:spPr bwMode="auto">
          <a:xfrm>
            <a:off x="304800" y="1219200"/>
            <a:ext cx="8610600" cy="4876800"/>
          </a:xfrm>
          <a:prstGeom prst="rect">
            <a:avLst/>
          </a:prstGeom>
          <a:noFill/>
          <a:ln w="9525">
            <a:noFill/>
            <a:miter lim="800000"/>
            <a:headEnd/>
            <a:tailEnd/>
          </a:ln>
        </p:spPr>
        <p:txBody>
          <a:bodyPr/>
          <a:lstStyle/>
          <a:p>
            <a:pPr marL="91440">
              <a:spcBef>
                <a:spcPts val="200"/>
              </a:spcBef>
              <a:buClr>
                <a:schemeClr val="accent1"/>
              </a:buClr>
              <a:buSzPct val="68000"/>
              <a:buFont typeface="Wingdings 3" pitchFamily="18" charset="2"/>
              <a:buNone/>
            </a:pPr>
            <a:r>
              <a:rPr lang="en-US" altLang="zh-CN" sz="2200" u="sng" dirty="0" smtClean="0">
                <a:latin typeface="Cambria" panose="02040503050406030204" pitchFamily="18" charset="0"/>
                <a:ea typeface="宋体" pitchFamily="2" charset="-122"/>
                <a:cs typeface="Times New Roman" panose="02020603050405020304" pitchFamily="18" charset="0"/>
              </a:rPr>
              <a:t>Prophecy:</a:t>
            </a:r>
            <a:r>
              <a:rPr lang="en-US" altLang="zh-CN" sz="2200" dirty="0" smtClean="0">
                <a:latin typeface="Cambria" panose="02040503050406030204" pitchFamily="18" charset="0"/>
                <a:ea typeface="宋体" pitchFamily="2" charset="-122"/>
                <a:cs typeface="Times New Roman" panose="02020603050405020304" pitchFamily="18" charset="0"/>
              </a:rPr>
              <a:t> </a:t>
            </a:r>
          </a:p>
          <a:p>
            <a:pPr marL="91440">
              <a:spcBef>
                <a:spcPts val="200"/>
              </a:spcBef>
              <a:buClr>
                <a:schemeClr val="accent1"/>
              </a:buClr>
              <a:buSzPct val="68000"/>
              <a:buFont typeface="Wingdings 3" pitchFamily="18" charset="2"/>
              <a:buNone/>
            </a:pPr>
            <a:r>
              <a:rPr lang="en-US" altLang="zh-CN" sz="2200" b="1" dirty="0" err="1" smtClean="0">
                <a:latin typeface="Cambria" panose="02040503050406030204" pitchFamily="18" charset="0"/>
                <a:ea typeface="宋体" pitchFamily="2" charset="-122"/>
                <a:cs typeface="Times New Roman" panose="02020603050405020304" pitchFamily="18" charset="0"/>
              </a:rPr>
              <a:t>Zech</a:t>
            </a:r>
            <a:r>
              <a:rPr lang="en-US" altLang="zh-CN" sz="2200" b="1" dirty="0" smtClean="0">
                <a:latin typeface="Cambria" panose="02040503050406030204" pitchFamily="18" charset="0"/>
                <a:ea typeface="宋体" pitchFamily="2" charset="-122"/>
                <a:cs typeface="Times New Roman" panose="02020603050405020304" pitchFamily="18" charset="0"/>
              </a:rPr>
              <a:t> </a:t>
            </a:r>
            <a:r>
              <a:rPr lang="en-US" altLang="zh-CN" sz="2200" b="1" dirty="0">
                <a:latin typeface="Cambria" panose="02040503050406030204" pitchFamily="18" charset="0"/>
                <a:ea typeface="宋体" pitchFamily="2" charset="-122"/>
                <a:cs typeface="Times New Roman" panose="02020603050405020304" pitchFamily="18" charset="0"/>
              </a:rPr>
              <a:t>9:9 </a:t>
            </a:r>
            <a:r>
              <a:rPr lang="en-US" altLang="zh-CN" sz="2200" dirty="0" smtClean="0">
                <a:latin typeface="Cambria" panose="02040503050406030204" pitchFamily="18" charset="0"/>
                <a:ea typeface="宋体" pitchFamily="2" charset="-122"/>
                <a:cs typeface="Times New Roman" panose="02020603050405020304" pitchFamily="18" charset="0"/>
              </a:rPr>
              <a:t>“</a:t>
            </a:r>
            <a:r>
              <a:rPr lang="en-US" altLang="zh-CN" sz="2200" dirty="0">
                <a:latin typeface="Cambria" panose="02040503050406030204" pitchFamily="18" charset="0"/>
                <a:ea typeface="宋体" pitchFamily="2" charset="-122"/>
                <a:cs typeface="Times New Roman" panose="02020603050405020304" pitchFamily="18" charset="0"/>
              </a:rPr>
              <a:t>Rejoice greatly, O daughter of Zion! Shout, O daughter of Jerusalem! Behold, your King is coming to you; He </a:t>
            </a:r>
            <a:r>
              <a:rPr lang="en-US" altLang="zh-CN" sz="2200" i="1" dirty="0">
                <a:latin typeface="Cambria" panose="02040503050406030204" pitchFamily="18" charset="0"/>
                <a:ea typeface="宋体" pitchFamily="2" charset="-122"/>
                <a:cs typeface="Times New Roman" panose="02020603050405020304" pitchFamily="18" charset="0"/>
              </a:rPr>
              <a:t>is</a:t>
            </a:r>
            <a:r>
              <a:rPr lang="en-US" altLang="zh-CN" sz="2200" dirty="0">
                <a:latin typeface="Cambria" panose="02040503050406030204" pitchFamily="18" charset="0"/>
                <a:ea typeface="宋体" pitchFamily="2" charset="-122"/>
                <a:cs typeface="Times New Roman" panose="02020603050405020304" pitchFamily="18" charset="0"/>
              </a:rPr>
              <a:t> just and having salvation, Lowly and riding on a donkey, A colt, the foal of a donkey.</a:t>
            </a:r>
            <a:br>
              <a:rPr lang="en-US" altLang="zh-CN" sz="2200" dirty="0">
                <a:latin typeface="Cambria" panose="02040503050406030204" pitchFamily="18" charset="0"/>
                <a:ea typeface="宋体" pitchFamily="2" charset="-122"/>
                <a:cs typeface="Times New Roman" panose="02020603050405020304" pitchFamily="18" charset="0"/>
              </a:rPr>
            </a:br>
            <a:endParaRPr lang="en-US" altLang="zh-CN" sz="2200" dirty="0" smtClean="0">
              <a:latin typeface="Cambria" panose="02040503050406030204" pitchFamily="18" charset="0"/>
              <a:ea typeface="宋体" pitchFamily="2" charset="-122"/>
              <a:cs typeface="Times New Roman" panose="02020603050405020304" pitchFamily="18" charset="0"/>
            </a:endParaRPr>
          </a:p>
          <a:p>
            <a:pPr marL="91440">
              <a:spcBef>
                <a:spcPts val="200"/>
              </a:spcBef>
              <a:buClr>
                <a:schemeClr val="accent1"/>
              </a:buClr>
              <a:buSzPct val="68000"/>
              <a:buFont typeface="Wingdings 3" pitchFamily="18" charset="2"/>
              <a:buNone/>
            </a:pPr>
            <a:r>
              <a:rPr lang="en-US" altLang="zh-CN" sz="2200" u="sng" dirty="0" smtClean="0">
                <a:latin typeface="Cambria" panose="02040503050406030204" pitchFamily="18" charset="0"/>
                <a:ea typeface="宋体" pitchFamily="2" charset="-122"/>
                <a:cs typeface="Times New Roman" panose="02020603050405020304" pitchFamily="18" charset="0"/>
              </a:rPr>
              <a:t>Fulfilled</a:t>
            </a:r>
            <a:r>
              <a:rPr lang="en-US" altLang="zh-CN" sz="2200" u="sng" dirty="0">
                <a:latin typeface="Cambria" panose="02040503050406030204" pitchFamily="18" charset="0"/>
                <a:ea typeface="宋体" pitchFamily="2" charset="-122"/>
                <a:cs typeface="Times New Roman" panose="02020603050405020304" pitchFamily="18" charset="0"/>
              </a:rPr>
              <a:t>:</a:t>
            </a:r>
            <a:r>
              <a:rPr lang="en-US" altLang="zh-CN" sz="2200" dirty="0">
                <a:latin typeface="Cambria" panose="02040503050406030204" pitchFamily="18" charset="0"/>
                <a:ea typeface="宋体" pitchFamily="2" charset="-122"/>
                <a:cs typeface="Times New Roman" panose="02020603050405020304" pitchFamily="18" charset="0"/>
              </a:rPr>
              <a:t> </a:t>
            </a:r>
            <a:endParaRPr lang="en-US" altLang="zh-CN" sz="2200" dirty="0" smtClean="0">
              <a:latin typeface="Cambria" panose="02040503050406030204" pitchFamily="18" charset="0"/>
              <a:ea typeface="宋体" pitchFamily="2" charset="-122"/>
              <a:cs typeface="Times New Roman" panose="02020603050405020304" pitchFamily="18" charset="0"/>
            </a:endParaRPr>
          </a:p>
          <a:p>
            <a:pPr marL="91440">
              <a:spcBef>
                <a:spcPts val="200"/>
              </a:spcBef>
              <a:buClr>
                <a:schemeClr val="accent1"/>
              </a:buClr>
              <a:buSzPct val="68000"/>
              <a:buFont typeface="Wingdings 3" pitchFamily="18" charset="2"/>
              <a:buNone/>
            </a:pPr>
            <a:r>
              <a:rPr lang="en-US" sz="2200" b="1" dirty="0">
                <a:latin typeface="Cambria" panose="02040503050406030204" pitchFamily="18" charset="0"/>
                <a:ea typeface="宋体" pitchFamily="2" charset="-122"/>
                <a:cs typeface="Times New Roman" panose="02020603050405020304" pitchFamily="18" charset="0"/>
              </a:rPr>
              <a:t>Matt 21:6 </a:t>
            </a:r>
            <a:r>
              <a:rPr lang="en-US" sz="2200" dirty="0">
                <a:latin typeface="Cambria" panose="02040503050406030204" pitchFamily="18" charset="0"/>
                <a:ea typeface="宋体" pitchFamily="2" charset="-122"/>
                <a:cs typeface="Times New Roman" panose="02020603050405020304" pitchFamily="18" charset="0"/>
              </a:rPr>
              <a:t>So the disciples went and did as Jesus commanded them.  7They brought the donkey and the colt, laid their clothes on them, and set Him on them.  8And a very great multitude spread their clothes on the road; others cut down branches from the trees and spread them on the road.  9Then the multitudes who went before and those who followed cried out, saying: </a:t>
            </a:r>
            <a:r>
              <a:rPr lang="en-US" sz="2200" dirty="0" smtClean="0">
                <a:latin typeface="Cambria" panose="02040503050406030204" pitchFamily="18" charset="0"/>
                <a:ea typeface="宋体" pitchFamily="2" charset="-122"/>
                <a:cs typeface="Times New Roman" panose="02020603050405020304" pitchFamily="18" charset="0"/>
              </a:rPr>
              <a:t>“</a:t>
            </a:r>
            <a:r>
              <a:rPr lang="en-US" sz="2200" dirty="0">
                <a:latin typeface="Cambria" panose="02040503050406030204" pitchFamily="18" charset="0"/>
                <a:ea typeface="宋体" pitchFamily="2" charset="-122"/>
                <a:cs typeface="Times New Roman" panose="02020603050405020304" pitchFamily="18" charset="0"/>
              </a:rPr>
              <a:t>Hosanna to the Son of David! </a:t>
            </a:r>
            <a:r>
              <a:rPr lang="en-US" sz="2200" dirty="0" smtClean="0">
                <a:latin typeface="Cambria" panose="02040503050406030204" pitchFamily="18" charset="0"/>
                <a:ea typeface="宋体" pitchFamily="2" charset="-122"/>
                <a:cs typeface="Times New Roman" panose="02020603050405020304" pitchFamily="18" charset="0"/>
              </a:rPr>
              <a:t>‘</a:t>
            </a:r>
            <a:r>
              <a:rPr lang="en-US" sz="2200" dirty="0">
                <a:latin typeface="Cambria" panose="02040503050406030204" pitchFamily="18" charset="0"/>
                <a:ea typeface="宋体" pitchFamily="2" charset="-122"/>
                <a:cs typeface="Times New Roman" panose="02020603050405020304" pitchFamily="18" charset="0"/>
              </a:rPr>
              <a:t>Blessed is He who comes in the name of the Lord</a:t>
            </a:r>
            <a:r>
              <a:rPr lang="en-US" sz="2200" dirty="0" smtClean="0">
                <a:latin typeface="Cambria" panose="02040503050406030204" pitchFamily="18" charset="0"/>
                <a:ea typeface="宋体" pitchFamily="2" charset="-122"/>
                <a:cs typeface="Times New Roman" panose="02020603050405020304" pitchFamily="18" charset="0"/>
              </a:rPr>
              <a:t>!’ Hosanna </a:t>
            </a:r>
            <a:r>
              <a:rPr lang="en-US" sz="2200" dirty="0">
                <a:latin typeface="Cambria" panose="02040503050406030204" pitchFamily="18" charset="0"/>
                <a:ea typeface="宋体" pitchFamily="2" charset="-122"/>
                <a:cs typeface="Times New Roman" panose="02020603050405020304" pitchFamily="18" charset="0"/>
              </a:rPr>
              <a:t>in the highest</a:t>
            </a:r>
            <a:r>
              <a:rPr lang="en-US" sz="2200" dirty="0" smtClean="0">
                <a:latin typeface="Cambria" panose="02040503050406030204" pitchFamily="18" charset="0"/>
                <a:ea typeface="宋体" pitchFamily="2" charset="-122"/>
                <a:cs typeface="Times New Roman" panose="02020603050405020304" pitchFamily="18" charset="0"/>
              </a:rPr>
              <a:t>!”</a:t>
            </a:r>
            <a:endParaRPr lang="en-US" altLang="zh-CN" sz="2200" dirty="0">
              <a:latin typeface="Cambria" panose="02040503050406030204" pitchFamily="18" charset="0"/>
              <a:ea typeface="宋体" pitchFamily="2" charset="-122"/>
              <a:cs typeface="Times New Roman" panose="02020603050405020304" pitchFamily="18" charset="0"/>
            </a:endParaRPr>
          </a:p>
        </p:txBody>
      </p:sp>
      <p:sp>
        <p:nvSpPr>
          <p:cNvPr id="50180" name="Rectangle 4"/>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en-US" altLang="zh-CN" dirty="0" smtClean="0">
                <a:effectLst/>
                <a:ea typeface="宋体" pitchFamily="2" charset="-122"/>
              </a:rPr>
              <a:t>Prophecy Confirmed</a:t>
            </a:r>
          </a:p>
        </p:txBody>
      </p:sp>
    </p:spTree>
    <p:extLst>
      <p:ext uri="{BB962C8B-B14F-4D97-AF65-F5344CB8AC3E}">
        <p14:creationId xmlns:p14="http://schemas.microsoft.com/office/powerpoint/2010/main" val="10133427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1"/>
          <p:cNvSpPr>
            <a:spLocks/>
          </p:cNvSpPr>
          <p:nvPr/>
        </p:nvSpPr>
        <p:spPr bwMode="auto">
          <a:xfrm>
            <a:off x="304800" y="1219200"/>
            <a:ext cx="8610600" cy="4953000"/>
          </a:xfrm>
          <a:prstGeom prst="rect">
            <a:avLst/>
          </a:prstGeom>
          <a:solidFill>
            <a:schemeClr val="bg1"/>
          </a:solidFill>
          <a:ln w="9525">
            <a:noFill/>
            <a:miter lim="800000"/>
            <a:headEnd/>
            <a:tailEnd/>
          </a:ln>
        </p:spPr>
        <p:txBody>
          <a:bodyPr/>
          <a:lstStyle/>
          <a:p>
            <a:pPr marL="91440">
              <a:spcBef>
                <a:spcPts val="200"/>
              </a:spcBef>
              <a:buClr>
                <a:schemeClr val="accent1"/>
              </a:buClr>
              <a:buSzPct val="68000"/>
            </a:pPr>
            <a:r>
              <a:rPr lang="en-US" altLang="zh-CN" sz="2100" u="sng" dirty="0">
                <a:latin typeface="Cambria" panose="02040503050406030204" pitchFamily="18" charset="0"/>
                <a:ea typeface="宋体" pitchFamily="2" charset="-122"/>
                <a:cs typeface="Times New Roman" panose="02020603050405020304" pitchFamily="18" charset="0"/>
              </a:rPr>
              <a:t>Prophecy:</a:t>
            </a:r>
            <a:r>
              <a:rPr lang="en-US" altLang="zh-CN" sz="2100" dirty="0">
                <a:latin typeface="Cambria" panose="02040503050406030204" pitchFamily="18" charset="0"/>
                <a:ea typeface="宋体" pitchFamily="2" charset="-122"/>
                <a:cs typeface="Times New Roman" panose="02020603050405020304" pitchFamily="18" charset="0"/>
              </a:rPr>
              <a:t> </a:t>
            </a:r>
          </a:p>
          <a:p>
            <a:pPr marL="91440">
              <a:spcBef>
                <a:spcPts val="200"/>
              </a:spcBef>
              <a:buClr>
                <a:schemeClr val="accent1"/>
              </a:buClr>
              <a:buSzPct val="68000"/>
              <a:buFont typeface="Wingdings 3" pitchFamily="18" charset="2"/>
              <a:buNone/>
            </a:pPr>
            <a:r>
              <a:rPr lang="en-US" sz="2100" b="1" dirty="0" smtClean="0">
                <a:latin typeface="Cambria" panose="02040503050406030204" pitchFamily="18" charset="0"/>
                <a:cs typeface="Times New Roman" panose="02020603050405020304" pitchFamily="18" charset="0"/>
              </a:rPr>
              <a:t>Psalms </a:t>
            </a:r>
            <a:r>
              <a:rPr lang="en-US" sz="2100" b="1" dirty="0">
                <a:latin typeface="Cambria" panose="02040503050406030204" pitchFamily="18" charset="0"/>
                <a:cs typeface="Times New Roman" panose="02020603050405020304" pitchFamily="18" charset="0"/>
              </a:rPr>
              <a:t>22:1 </a:t>
            </a:r>
            <a:r>
              <a:rPr lang="en-US" sz="2100" dirty="0" smtClean="0">
                <a:latin typeface="Cambria" panose="02040503050406030204" pitchFamily="18" charset="0"/>
                <a:cs typeface="Times New Roman" panose="02020603050405020304" pitchFamily="18" charset="0"/>
              </a:rPr>
              <a:t>My </a:t>
            </a:r>
            <a:r>
              <a:rPr lang="en-US" sz="2100" dirty="0">
                <a:latin typeface="Cambria" panose="02040503050406030204" pitchFamily="18" charset="0"/>
                <a:cs typeface="Times New Roman" panose="02020603050405020304" pitchFamily="18" charset="0"/>
              </a:rPr>
              <a:t>God, My God, why have You forsaken Me? </a:t>
            </a:r>
            <a:r>
              <a:rPr lang="en-US" sz="2100" i="1" dirty="0" smtClean="0">
                <a:latin typeface="Cambria" panose="02040503050406030204" pitchFamily="18" charset="0"/>
                <a:cs typeface="Times New Roman" panose="02020603050405020304" pitchFamily="18" charset="0"/>
              </a:rPr>
              <a:t>Why </a:t>
            </a:r>
            <a:r>
              <a:rPr lang="en-US" sz="2100" i="1" dirty="0">
                <a:latin typeface="Cambria" panose="02040503050406030204" pitchFamily="18" charset="0"/>
                <a:cs typeface="Times New Roman" panose="02020603050405020304" pitchFamily="18" charset="0"/>
              </a:rPr>
              <a:t>are You so</a:t>
            </a:r>
            <a:r>
              <a:rPr lang="en-US" sz="2100" dirty="0">
                <a:latin typeface="Cambria" panose="02040503050406030204" pitchFamily="18" charset="0"/>
                <a:cs typeface="Times New Roman" panose="02020603050405020304" pitchFamily="18" charset="0"/>
              </a:rPr>
              <a:t> far from helping Me, </a:t>
            </a:r>
            <a:r>
              <a:rPr lang="en-US" sz="2100" i="1" dirty="0" smtClean="0">
                <a:latin typeface="Cambria" panose="02040503050406030204" pitchFamily="18" charset="0"/>
                <a:cs typeface="Times New Roman" panose="02020603050405020304" pitchFamily="18" charset="0"/>
              </a:rPr>
              <a:t>And </a:t>
            </a:r>
            <a:r>
              <a:rPr lang="en-US" sz="2100" i="1" dirty="0">
                <a:latin typeface="Cambria" panose="02040503050406030204" pitchFamily="18" charset="0"/>
                <a:cs typeface="Times New Roman" panose="02020603050405020304" pitchFamily="18" charset="0"/>
              </a:rPr>
              <a:t>from</a:t>
            </a:r>
            <a:r>
              <a:rPr lang="en-US" sz="2100" dirty="0">
                <a:latin typeface="Cambria" panose="02040503050406030204" pitchFamily="18" charset="0"/>
                <a:cs typeface="Times New Roman" panose="02020603050405020304" pitchFamily="18" charset="0"/>
              </a:rPr>
              <a:t> the words of My groaning</a:t>
            </a:r>
            <a:r>
              <a:rPr lang="en-US" sz="2100" dirty="0" smtClean="0">
                <a:latin typeface="Cambria" panose="02040503050406030204" pitchFamily="18" charset="0"/>
                <a:cs typeface="Times New Roman" panose="02020603050405020304" pitchFamily="18" charset="0"/>
              </a:rPr>
              <a:t>?...</a:t>
            </a:r>
            <a:r>
              <a:rPr lang="en-US" sz="2100" dirty="0">
                <a:latin typeface="Cambria" panose="02040503050406030204" pitchFamily="18" charset="0"/>
                <a:cs typeface="Times New Roman" panose="02020603050405020304" pitchFamily="18" charset="0"/>
              </a:rPr>
              <a:t/>
            </a:r>
            <a:br>
              <a:rPr lang="en-US" sz="2100" dirty="0">
                <a:latin typeface="Cambria" panose="02040503050406030204" pitchFamily="18" charset="0"/>
                <a:cs typeface="Times New Roman" panose="02020603050405020304" pitchFamily="18" charset="0"/>
              </a:rPr>
            </a:br>
            <a:r>
              <a:rPr lang="en-US" sz="2100" dirty="0" smtClean="0">
                <a:latin typeface="Cambria" panose="02040503050406030204" pitchFamily="18" charset="0"/>
                <a:cs typeface="Times New Roman" panose="02020603050405020304" pitchFamily="18" charset="0"/>
              </a:rPr>
              <a:t>14</a:t>
            </a:r>
            <a:r>
              <a:rPr lang="en-US" sz="2100" dirty="0">
                <a:latin typeface="Cambria" panose="02040503050406030204" pitchFamily="18" charset="0"/>
                <a:cs typeface="Times New Roman" panose="02020603050405020304" pitchFamily="18" charset="0"/>
              </a:rPr>
              <a:t> I am poured out like water, </a:t>
            </a:r>
            <a:r>
              <a:rPr lang="en-US" sz="2100" dirty="0" smtClean="0">
                <a:latin typeface="Cambria" panose="02040503050406030204" pitchFamily="18" charset="0"/>
                <a:cs typeface="Times New Roman" panose="02020603050405020304" pitchFamily="18" charset="0"/>
              </a:rPr>
              <a:t>And </a:t>
            </a:r>
            <a:r>
              <a:rPr lang="en-US" sz="2100" dirty="0">
                <a:latin typeface="Cambria" panose="02040503050406030204" pitchFamily="18" charset="0"/>
                <a:cs typeface="Times New Roman" panose="02020603050405020304" pitchFamily="18" charset="0"/>
              </a:rPr>
              <a:t>all My bones are out of joint; </a:t>
            </a:r>
            <a:r>
              <a:rPr lang="en-US" sz="2100" dirty="0" smtClean="0">
                <a:latin typeface="Cambria" panose="02040503050406030204" pitchFamily="18" charset="0"/>
                <a:cs typeface="Times New Roman" panose="02020603050405020304" pitchFamily="18" charset="0"/>
              </a:rPr>
              <a:t>My </a:t>
            </a:r>
            <a:r>
              <a:rPr lang="en-US" sz="2100" dirty="0">
                <a:latin typeface="Cambria" panose="02040503050406030204" pitchFamily="18" charset="0"/>
                <a:cs typeface="Times New Roman" panose="02020603050405020304" pitchFamily="18" charset="0"/>
              </a:rPr>
              <a:t>heart is like wax; </a:t>
            </a:r>
            <a:r>
              <a:rPr lang="en-US" sz="2100" dirty="0" smtClean="0">
                <a:latin typeface="Cambria" panose="02040503050406030204" pitchFamily="18" charset="0"/>
                <a:cs typeface="Times New Roman" panose="02020603050405020304" pitchFamily="18" charset="0"/>
              </a:rPr>
              <a:t>It </a:t>
            </a:r>
            <a:r>
              <a:rPr lang="en-US" sz="2100" dirty="0">
                <a:latin typeface="Cambria" panose="02040503050406030204" pitchFamily="18" charset="0"/>
                <a:cs typeface="Times New Roman" panose="02020603050405020304" pitchFamily="18" charset="0"/>
              </a:rPr>
              <a:t>has melted within Me. </a:t>
            </a:r>
            <a:r>
              <a:rPr lang="en-US" sz="2100" baseline="30000" dirty="0" smtClean="0">
                <a:latin typeface="Cambria" panose="02040503050406030204" pitchFamily="18" charset="0"/>
                <a:cs typeface="Times New Roman" panose="02020603050405020304" pitchFamily="18" charset="0"/>
              </a:rPr>
              <a:t>15</a:t>
            </a:r>
            <a:r>
              <a:rPr lang="en-US" sz="2100" dirty="0" smtClean="0">
                <a:latin typeface="Cambria" panose="02040503050406030204" pitchFamily="18" charset="0"/>
                <a:cs typeface="Times New Roman" panose="02020603050405020304" pitchFamily="18" charset="0"/>
              </a:rPr>
              <a:t>My </a:t>
            </a:r>
            <a:r>
              <a:rPr lang="en-US" sz="2100" dirty="0">
                <a:latin typeface="Cambria" panose="02040503050406030204" pitchFamily="18" charset="0"/>
                <a:cs typeface="Times New Roman" panose="02020603050405020304" pitchFamily="18" charset="0"/>
              </a:rPr>
              <a:t>strength is dried up like a potsherd, </a:t>
            </a:r>
            <a:r>
              <a:rPr lang="en-US" sz="2100" dirty="0" smtClean="0">
                <a:latin typeface="Cambria" panose="02040503050406030204" pitchFamily="18" charset="0"/>
                <a:cs typeface="Times New Roman" panose="02020603050405020304" pitchFamily="18" charset="0"/>
              </a:rPr>
              <a:t>And </a:t>
            </a:r>
            <a:r>
              <a:rPr lang="en-US" sz="2100" dirty="0">
                <a:latin typeface="Cambria" panose="02040503050406030204" pitchFamily="18" charset="0"/>
                <a:cs typeface="Times New Roman" panose="02020603050405020304" pitchFamily="18" charset="0"/>
              </a:rPr>
              <a:t>My tongue clings to My jaws; </a:t>
            </a:r>
            <a:r>
              <a:rPr lang="en-US" sz="2100" dirty="0" smtClean="0">
                <a:latin typeface="Cambria" panose="02040503050406030204" pitchFamily="18" charset="0"/>
                <a:cs typeface="Times New Roman" panose="02020603050405020304" pitchFamily="18" charset="0"/>
              </a:rPr>
              <a:t>You </a:t>
            </a:r>
            <a:r>
              <a:rPr lang="en-US" sz="2100" dirty="0">
                <a:latin typeface="Cambria" panose="02040503050406030204" pitchFamily="18" charset="0"/>
                <a:cs typeface="Times New Roman" panose="02020603050405020304" pitchFamily="18" charset="0"/>
              </a:rPr>
              <a:t>have brought Me to the dust of death. </a:t>
            </a:r>
            <a:r>
              <a:rPr lang="en-US" sz="2100" baseline="30000" dirty="0" smtClean="0">
                <a:latin typeface="Cambria" panose="02040503050406030204" pitchFamily="18" charset="0"/>
                <a:cs typeface="Times New Roman" panose="02020603050405020304" pitchFamily="18" charset="0"/>
              </a:rPr>
              <a:t>16</a:t>
            </a:r>
            <a:r>
              <a:rPr lang="en-US" sz="2100" dirty="0" smtClean="0">
                <a:latin typeface="Cambria" panose="02040503050406030204" pitchFamily="18" charset="0"/>
                <a:cs typeface="Times New Roman" panose="02020603050405020304" pitchFamily="18" charset="0"/>
              </a:rPr>
              <a:t>For </a:t>
            </a:r>
            <a:r>
              <a:rPr lang="en-US" sz="2100" dirty="0">
                <a:latin typeface="Cambria" panose="02040503050406030204" pitchFamily="18" charset="0"/>
                <a:cs typeface="Times New Roman" panose="02020603050405020304" pitchFamily="18" charset="0"/>
              </a:rPr>
              <a:t>dogs have surrounded Me; </a:t>
            </a:r>
            <a:r>
              <a:rPr lang="en-US" sz="2100" dirty="0" smtClean="0">
                <a:latin typeface="Cambria" panose="02040503050406030204" pitchFamily="18" charset="0"/>
                <a:cs typeface="Times New Roman" panose="02020603050405020304" pitchFamily="18" charset="0"/>
              </a:rPr>
              <a:t>The </a:t>
            </a:r>
            <a:r>
              <a:rPr lang="en-US" sz="2100" dirty="0">
                <a:latin typeface="Cambria" panose="02040503050406030204" pitchFamily="18" charset="0"/>
                <a:cs typeface="Times New Roman" panose="02020603050405020304" pitchFamily="18" charset="0"/>
              </a:rPr>
              <a:t>congregation of the wicked has enclosed Me. </a:t>
            </a:r>
            <a:r>
              <a:rPr lang="en-US" sz="2100" dirty="0" smtClean="0">
                <a:latin typeface="Cambria" panose="02040503050406030204" pitchFamily="18" charset="0"/>
                <a:cs typeface="Times New Roman" panose="02020603050405020304" pitchFamily="18" charset="0"/>
              </a:rPr>
              <a:t>They</a:t>
            </a:r>
            <a:r>
              <a:rPr lang="en-US" sz="2100" baseline="30000" dirty="0" smtClean="0">
                <a:latin typeface="Cambria" panose="02040503050406030204" pitchFamily="18" charset="0"/>
                <a:cs typeface="Times New Roman" panose="02020603050405020304" pitchFamily="18" charset="0"/>
              </a:rPr>
              <a:t> </a:t>
            </a:r>
            <a:r>
              <a:rPr lang="en-US" sz="2100" dirty="0" smtClean="0">
                <a:latin typeface="Cambria" panose="02040503050406030204" pitchFamily="18" charset="0"/>
                <a:cs typeface="Times New Roman" panose="02020603050405020304" pitchFamily="18" charset="0"/>
              </a:rPr>
              <a:t>pierced </a:t>
            </a:r>
            <a:r>
              <a:rPr lang="en-US" sz="2100" dirty="0">
                <a:latin typeface="Cambria" panose="02040503050406030204" pitchFamily="18" charset="0"/>
                <a:cs typeface="Times New Roman" panose="02020603050405020304" pitchFamily="18" charset="0"/>
              </a:rPr>
              <a:t>My hands and My feet; </a:t>
            </a:r>
            <a:r>
              <a:rPr lang="en-US" sz="2100" baseline="30000" dirty="0" smtClean="0">
                <a:latin typeface="Cambria" panose="02040503050406030204" pitchFamily="18" charset="0"/>
                <a:cs typeface="Times New Roman" panose="02020603050405020304" pitchFamily="18" charset="0"/>
              </a:rPr>
              <a:t>17</a:t>
            </a:r>
            <a:r>
              <a:rPr lang="en-US" sz="2100" dirty="0" smtClean="0">
                <a:latin typeface="Cambria" panose="02040503050406030204" pitchFamily="18" charset="0"/>
                <a:cs typeface="Times New Roman" panose="02020603050405020304" pitchFamily="18" charset="0"/>
              </a:rPr>
              <a:t>I </a:t>
            </a:r>
            <a:r>
              <a:rPr lang="en-US" sz="2100" dirty="0">
                <a:latin typeface="Cambria" panose="02040503050406030204" pitchFamily="18" charset="0"/>
                <a:cs typeface="Times New Roman" panose="02020603050405020304" pitchFamily="18" charset="0"/>
              </a:rPr>
              <a:t>can count all My bones. </a:t>
            </a:r>
            <a:r>
              <a:rPr lang="en-US" sz="2100" dirty="0" smtClean="0">
                <a:latin typeface="Cambria" panose="02040503050406030204" pitchFamily="18" charset="0"/>
                <a:cs typeface="Times New Roman" panose="02020603050405020304" pitchFamily="18" charset="0"/>
              </a:rPr>
              <a:t>They </a:t>
            </a:r>
            <a:r>
              <a:rPr lang="en-US" sz="2100" dirty="0">
                <a:latin typeface="Cambria" panose="02040503050406030204" pitchFamily="18" charset="0"/>
                <a:cs typeface="Times New Roman" panose="02020603050405020304" pitchFamily="18" charset="0"/>
              </a:rPr>
              <a:t>look </a:t>
            </a:r>
            <a:r>
              <a:rPr lang="en-US" sz="2100" i="1" dirty="0">
                <a:latin typeface="Cambria" panose="02040503050406030204" pitchFamily="18" charset="0"/>
                <a:cs typeface="Times New Roman" panose="02020603050405020304" pitchFamily="18" charset="0"/>
              </a:rPr>
              <a:t>and</a:t>
            </a:r>
            <a:r>
              <a:rPr lang="en-US" sz="2100" dirty="0">
                <a:latin typeface="Cambria" panose="02040503050406030204" pitchFamily="18" charset="0"/>
                <a:cs typeface="Times New Roman" panose="02020603050405020304" pitchFamily="18" charset="0"/>
              </a:rPr>
              <a:t> stare at Me. </a:t>
            </a:r>
            <a:r>
              <a:rPr lang="en-US" sz="2100" baseline="30000" dirty="0" smtClean="0">
                <a:latin typeface="Cambria" panose="02040503050406030204" pitchFamily="18" charset="0"/>
                <a:cs typeface="Times New Roman" panose="02020603050405020304" pitchFamily="18" charset="0"/>
              </a:rPr>
              <a:t>18</a:t>
            </a:r>
            <a:r>
              <a:rPr lang="en-US" sz="2100" dirty="0" smtClean="0">
                <a:latin typeface="Cambria" panose="02040503050406030204" pitchFamily="18" charset="0"/>
                <a:cs typeface="Times New Roman" panose="02020603050405020304" pitchFamily="18" charset="0"/>
              </a:rPr>
              <a:t>They </a:t>
            </a:r>
            <a:r>
              <a:rPr lang="en-US" sz="2100" dirty="0">
                <a:latin typeface="Cambria" panose="02040503050406030204" pitchFamily="18" charset="0"/>
                <a:cs typeface="Times New Roman" panose="02020603050405020304" pitchFamily="18" charset="0"/>
              </a:rPr>
              <a:t>divide My </a:t>
            </a:r>
            <a:r>
              <a:rPr lang="en-US" sz="2100" dirty="0" smtClean="0">
                <a:latin typeface="Cambria" panose="02040503050406030204" pitchFamily="18" charset="0"/>
                <a:cs typeface="Times New Roman" panose="02020603050405020304" pitchFamily="18" charset="0"/>
              </a:rPr>
              <a:t>garments among </a:t>
            </a:r>
            <a:r>
              <a:rPr lang="en-US" sz="2100" dirty="0">
                <a:latin typeface="Cambria" panose="02040503050406030204" pitchFamily="18" charset="0"/>
                <a:cs typeface="Times New Roman" panose="02020603050405020304" pitchFamily="18" charset="0"/>
              </a:rPr>
              <a:t>them, </a:t>
            </a:r>
            <a:r>
              <a:rPr lang="en-US" sz="2100" dirty="0" smtClean="0">
                <a:latin typeface="Cambria" panose="02040503050406030204" pitchFamily="18" charset="0"/>
                <a:cs typeface="Times New Roman" panose="02020603050405020304" pitchFamily="18" charset="0"/>
              </a:rPr>
              <a:t>And </a:t>
            </a:r>
            <a:r>
              <a:rPr lang="en-US" sz="2100" dirty="0">
                <a:latin typeface="Cambria" panose="02040503050406030204" pitchFamily="18" charset="0"/>
                <a:cs typeface="Times New Roman" panose="02020603050405020304" pitchFamily="18" charset="0"/>
              </a:rPr>
              <a:t>for My clothing they cast lots. </a:t>
            </a:r>
            <a:endParaRPr lang="en-US" sz="2100" dirty="0" smtClean="0">
              <a:latin typeface="Cambria" panose="02040503050406030204" pitchFamily="18" charset="0"/>
              <a:cs typeface="Times New Roman" panose="02020603050405020304" pitchFamily="18" charset="0"/>
            </a:endParaRPr>
          </a:p>
          <a:p>
            <a:pPr marL="434340" indent="-342900">
              <a:spcBef>
                <a:spcPts val="200"/>
              </a:spcBef>
              <a:buClr>
                <a:schemeClr val="accent1"/>
              </a:buClr>
              <a:buSzPct val="68000"/>
              <a:buFont typeface="Arial" panose="020B0604020202020204" pitchFamily="34" charset="0"/>
              <a:buChar char="•"/>
            </a:pPr>
            <a:r>
              <a:rPr lang="en-US" sz="2100" dirty="0" smtClean="0">
                <a:solidFill>
                  <a:schemeClr val="accent5"/>
                </a:solidFill>
                <a:latin typeface="Cambria" panose="02040503050406030204" pitchFamily="18" charset="0"/>
                <a:cs typeface="Times New Roman" panose="02020603050405020304" pitchFamily="18" charset="0"/>
              </a:rPr>
              <a:t>David describes detailed events at the crucifixion</a:t>
            </a:r>
          </a:p>
          <a:p>
            <a:pPr marL="434340" indent="-342900">
              <a:spcBef>
                <a:spcPts val="200"/>
              </a:spcBef>
              <a:buClr>
                <a:schemeClr val="accent1"/>
              </a:buClr>
              <a:buSzPct val="68000"/>
              <a:buFont typeface="Arial" panose="020B0604020202020204" pitchFamily="34" charset="0"/>
              <a:buChar char="•"/>
            </a:pPr>
            <a:r>
              <a:rPr lang="en-US" sz="2100" dirty="0" smtClean="0">
                <a:solidFill>
                  <a:schemeClr val="accent5"/>
                </a:solidFill>
                <a:latin typeface="Cambria" panose="02040503050406030204" pitchFamily="18" charset="0"/>
                <a:cs typeface="Times New Roman" panose="02020603050405020304" pitchFamily="18" charset="0"/>
              </a:rPr>
              <a:t>Crucifixion was a Roman practice, probably unknown to David</a:t>
            </a:r>
          </a:p>
          <a:p>
            <a:pPr marL="91440">
              <a:spcBef>
                <a:spcPts val="200"/>
              </a:spcBef>
              <a:buClr>
                <a:schemeClr val="accent1"/>
              </a:buClr>
              <a:buSzPct val="68000"/>
              <a:buFont typeface="Wingdings 3" pitchFamily="18" charset="2"/>
              <a:buNone/>
            </a:pPr>
            <a:r>
              <a:rPr lang="en-US" sz="2100" b="1" dirty="0" smtClean="0">
                <a:latin typeface="Cambria" panose="02040503050406030204" pitchFamily="18" charset="0"/>
                <a:cs typeface="Times New Roman" panose="02020603050405020304" pitchFamily="18" charset="0"/>
              </a:rPr>
              <a:t>Matt </a:t>
            </a:r>
            <a:r>
              <a:rPr lang="en-US" sz="2100" b="1" dirty="0">
                <a:latin typeface="Cambria" panose="02040503050406030204" pitchFamily="18" charset="0"/>
                <a:cs typeface="Times New Roman" panose="02020603050405020304" pitchFamily="18" charset="0"/>
              </a:rPr>
              <a:t>27:46 </a:t>
            </a:r>
            <a:r>
              <a:rPr lang="en-US" sz="2100" dirty="0">
                <a:latin typeface="Cambria" panose="02040503050406030204" pitchFamily="18" charset="0"/>
                <a:cs typeface="Times New Roman" panose="02020603050405020304" pitchFamily="18" charset="0"/>
              </a:rPr>
              <a:t>And about the ninth hour Jesus cried out with a loud voice, saying, “Eli, Eli, lama </a:t>
            </a:r>
            <a:r>
              <a:rPr lang="en-US" sz="2100" dirty="0" err="1">
                <a:latin typeface="Cambria" panose="02040503050406030204" pitchFamily="18" charset="0"/>
                <a:cs typeface="Times New Roman" panose="02020603050405020304" pitchFamily="18" charset="0"/>
              </a:rPr>
              <a:t>sabachthani</a:t>
            </a:r>
            <a:r>
              <a:rPr lang="en-US" sz="2100" dirty="0">
                <a:latin typeface="Cambria" panose="02040503050406030204" pitchFamily="18" charset="0"/>
                <a:cs typeface="Times New Roman" panose="02020603050405020304" pitchFamily="18" charset="0"/>
              </a:rPr>
              <a:t>?” that is, </a:t>
            </a:r>
            <a:r>
              <a:rPr lang="en-US" sz="2100" i="1" dirty="0">
                <a:latin typeface="Cambria" panose="02040503050406030204" pitchFamily="18" charset="0"/>
                <a:cs typeface="Times New Roman" panose="02020603050405020304" pitchFamily="18" charset="0"/>
              </a:rPr>
              <a:t>“My God, My God, why have You forsaken Me?”</a:t>
            </a:r>
            <a:r>
              <a:rPr lang="en-US" sz="2100" dirty="0">
                <a:latin typeface="Cambria" panose="02040503050406030204" pitchFamily="18" charset="0"/>
                <a:cs typeface="Times New Roman" panose="02020603050405020304" pitchFamily="18" charset="0"/>
              </a:rPr>
              <a:t/>
            </a:r>
            <a:br>
              <a:rPr lang="en-US" sz="2100" dirty="0">
                <a:latin typeface="Cambria" panose="02040503050406030204" pitchFamily="18" charset="0"/>
                <a:cs typeface="Times New Roman" panose="02020603050405020304" pitchFamily="18" charset="0"/>
              </a:rPr>
            </a:br>
            <a:r>
              <a:rPr lang="en-US" sz="2100" dirty="0">
                <a:latin typeface="Cambria" panose="02040503050406030204" pitchFamily="18" charset="0"/>
                <a:cs typeface="Times New Roman" panose="02020603050405020304" pitchFamily="18" charset="0"/>
              </a:rPr>
              <a:t/>
            </a:r>
            <a:br>
              <a:rPr lang="en-US" sz="2100" dirty="0">
                <a:latin typeface="Cambria" panose="02040503050406030204" pitchFamily="18" charset="0"/>
                <a:cs typeface="Times New Roman" panose="02020603050405020304" pitchFamily="18" charset="0"/>
              </a:rPr>
            </a:br>
            <a:endParaRPr lang="en-US" altLang="zh-CN" sz="2100" dirty="0">
              <a:latin typeface="Cambria" panose="02040503050406030204" pitchFamily="18" charset="0"/>
              <a:ea typeface="宋体" pitchFamily="2" charset="-122"/>
              <a:cs typeface="Times New Roman" panose="02020603050405020304" pitchFamily="18" charset="0"/>
            </a:endParaRPr>
          </a:p>
        </p:txBody>
      </p:sp>
      <p:sp>
        <p:nvSpPr>
          <p:cNvPr id="50180" name="Rectangle 4"/>
          <p:cNvSpPr>
            <a:spLocks noGrp="1"/>
          </p:cNvSpPr>
          <p:nvPr>
            <p:ph type="title"/>
          </p:nvPr>
        </p:nvSpPr>
        <p:spPr bwMode="auto"/>
        <p:txBody>
          <a:bodyPr wrap="square" lIns="91440" tIns="45720" rIns="91440" bIns="45720" numCol="1" anchorCtr="0" compatLnSpc="1">
            <a:prstTxWarp prst="textNoShape">
              <a:avLst/>
            </a:prstTxWarp>
            <a:normAutofit/>
          </a:bodyPr>
          <a:lstStyle/>
          <a:p>
            <a:pPr>
              <a:defRPr/>
            </a:pPr>
            <a:r>
              <a:rPr lang="en-US" altLang="zh-CN" sz="3600" dirty="0" smtClean="0">
                <a:effectLst/>
                <a:ea typeface="宋体" pitchFamily="2" charset="-122"/>
              </a:rPr>
              <a:t>Prophecy Confirmed</a:t>
            </a:r>
          </a:p>
        </p:txBody>
      </p:sp>
    </p:spTree>
    <p:extLst>
      <p:ext uri="{BB962C8B-B14F-4D97-AF65-F5344CB8AC3E}">
        <p14:creationId xmlns:p14="http://schemas.microsoft.com/office/powerpoint/2010/main" val="10133427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Content Placeholder 1"/>
          <p:cNvSpPr>
            <a:spLocks noGrp="1"/>
          </p:cNvSpPr>
          <p:nvPr>
            <p:ph idx="4294967295"/>
          </p:nvPr>
        </p:nvSpPr>
        <p:spPr>
          <a:xfrm>
            <a:off x="304800" y="762000"/>
            <a:ext cx="8610600" cy="5105400"/>
          </a:xfrm>
          <a:solidFill>
            <a:schemeClr val="bg1"/>
          </a:solidFill>
          <a:ln w="38100" cmpd="dbl">
            <a:solidFill>
              <a:srgbClr val="000000"/>
            </a:solidFill>
          </a:ln>
        </p:spPr>
        <p:txBody>
          <a:bodyPr/>
          <a:lstStyle/>
          <a:p>
            <a:pPr marL="109538" indent="0" eaLnBrk="1" hangingPunct="1">
              <a:buNone/>
            </a:pPr>
            <a:r>
              <a:rPr lang="en-US" altLang="zh-CN" sz="2800" b="1" dirty="0">
                <a:latin typeface="Cambria" pitchFamily="18" charset="0"/>
                <a:ea typeface="宋体" pitchFamily="2" charset="-122"/>
              </a:rPr>
              <a:t>Peter’s Defense</a:t>
            </a:r>
          </a:p>
          <a:p>
            <a:pPr marL="109538" indent="0" eaLnBrk="1" hangingPunct="1">
              <a:buFont typeface="Wingdings 3" pitchFamily="18" charset="2"/>
              <a:buNone/>
            </a:pPr>
            <a:r>
              <a:rPr lang="en-US" altLang="zh-CN" sz="2800" b="1" dirty="0" smtClean="0">
                <a:solidFill>
                  <a:srgbClr val="A6A6A6"/>
                </a:solidFill>
                <a:latin typeface="Cambria" pitchFamily="18" charset="0"/>
                <a:ea typeface="宋体" pitchFamily="2" charset="-122"/>
              </a:rPr>
              <a:t>2 Peter</a:t>
            </a:r>
            <a:r>
              <a:rPr lang="en-US" altLang="zh-CN" sz="2200" b="1" dirty="0" smtClean="0">
                <a:solidFill>
                  <a:srgbClr val="A6A6A6"/>
                </a:solidFill>
                <a:latin typeface="Cambria" pitchFamily="18" charset="0"/>
                <a:ea typeface="宋体" pitchFamily="2" charset="-122"/>
              </a:rPr>
              <a:t> 1:16 </a:t>
            </a:r>
            <a:r>
              <a:rPr lang="en-US" altLang="zh-CN" sz="2200" dirty="0" smtClean="0">
                <a:solidFill>
                  <a:srgbClr val="A6A6A6"/>
                </a:solidFill>
                <a:latin typeface="Cambria" pitchFamily="18" charset="0"/>
                <a:ea typeface="宋体" pitchFamily="2" charset="-122"/>
              </a:rPr>
              <a:t>For we did not follow cunningly devised fables when we made known to you the power and coming of our Lord Jesus Christ, but were eyewitnesses of His majesty.  </a:t>
            </a:r>
            <a:r>
              <a:rPr lang="en-US" altLang="zh-CN" sz="2200" baseline="30000" dirty="0" smtClean="0">
                <a:solidFill>
                  <a:srgbClr val="A6A6A6"/>
                </a:solidFill>
                <a:latin typeface="Cambria" pitchFamily="18" charset="0"/>
                <a:ea typeface="宋体" pitchFamily="2" charset="-122"/>
              </a:rPr>
              <a:t>17</a:t>
            </a:r>
            <a:r>
              <a:rPr lang="en-US" altLang="zh-CN" sz="2200" dirty="0" smtClean="0">
                <a:solidFill>
                  <a:srgbClr val="A6A6A6"/>
                </a:solidFill>
                <a:latin typeface="Cambria" pitchFamily="18" charset="0"/>
                <a:ea typeface="宋体" pitchFamily="2" charset="-122"/>
              </a:rPr>
              <a:t>For He received from God the Father honor and glory when such a voice came to Him from the Excellent Glory: “This is My beloved Son, in whom I am well pleased.”  </a:t>
            </a:r>
            <a:r>
              <a:rPr lang="en-US" altLang="zh-CN" sz="2200" baseline="30000" dirty="0" smtClean="0">
                <a:solidFill>
                  <a:srgbClr val="A6A6A6"/>
                </a:solidFill>
                <a:latin typeface="Cambria" pitchFamily="18" charset="0"/>
                <a:ea typeface="宋体" pitchFamily="2" charset="-122"/>
              </a:rPr>
              <a:t>18</a:t>
            </a:r>
            <a:r>
              <a:rPr lang="en-US" altLang="zh-CN" sz="2200" dirty="0" smtClean="0">
                <a:solidFill>
                  <a:srgbClr val="A6A6A6"/>
                </a:solidFill>
                <a:latin typeface="Cambria" pitchFamily="18" charset="0"/>
                <a:ea typeface="宋体" pitchFamily="2" charset="-122"/>
              </a:rPr>
              <a:t>And we heard this voice which came from heaven when we were with Him on the holy mountain. </a:t>
            </a:r>
            <a:r>
              <a:rPr lang="en-US" altLang="zh-CN" sz="2200" baseline="30000" dirty="0" smtClean="0">
                <a:solidFill>
                  <a:srgbClr val="A6A6A6"/>
                </a:solidFill>
                <a:latin typeface="Cambria" pitchFamily="18" charset="0"/>
                <a:ea typeface="宋体" pitchFamily="2" charset="-122"/>
              </a:rPr>
              <a:t>19</a:t>
            </a:r>
            <a:r>
              <a:rPr lang="en-US" altLang="zh-CN" sz="2200" dirty="0" smtClean="0">
                <a:solidFill>
                  <a:srgbClr val="A6A6A6"/>
                </a:solidFill>
                <a:latin typeface="Cambria" pitchFamily="18" charset="0"/>
                <a:ea typeface="宋体" pitchFamily="2" charset="-122"/>
              </a:rPr>
              <a:t>And so we have the prophetic word confirmed, which you do well to heed as a light that</a:t>
            </a:r>
          </a:p>
          <a:p>
            <a:pPr marL="109538" indent="0" eaLnBrk="1" hangingPunct="1">
              <a:buFont typeface="Wingdings 3" pitchFamily="18" charset="2"/>
              <a:buNone/>
            </a:pPr>
            <a:r>
              <a:rPr lang="en-US" altLang="zh-CN" sz="2200" dirty="0" smtClean="0">
                <a:solidFill>
                  <a:srgbClr val="A6A6A6"/>
                </a:solidFill>
                <a:latin typeface="Cambria" pitchFamily="18" charset="0"/>
                <a:ea typeface="宋体" pitchFamily="2" charset="-122"/>
              </a:rPr>
              <a:t>shines in a dark place, until the day dawns and the morning star rises in your hearts;  </a:t>
            </a:r>
            <a:r>
              <a:rPr lang="en-US" altLang="zh-CN" sz="2200" baseline="30000" dirty="0" smtClean="0">
                <a:solidFill>
                  <a:srgbClr val="A6A6A6"/>
                </a:solidFill>
                <a:latin typeface="Cambria" pitchFamily="18" charset="0"/>
                <a:ea typeface="宋体" pitchFamily="2" charset="-122"/>
              </a:rPr>
              <a:t>20</a:t>
            </a:r>
            <a:r>
              <a:rPr lang="en-US" altLang="zh-CN" sz="2200" dirty="0" smtClean="0">
                <a:solidFill>
                  <a:srgbClr val="A6A6A6"/>
                </a:solidFill>
                <a:latin typeface="Cambria" pitchFamily="18" charset="0"/>
                <a:ea typeface="宋体" pitchFamily="2" charset="-122"/>
              </a:rPr>
              <a:t>knowing this first, that no prophecy of Scripture is of any private interpretation,</a:t>
            </a:r>
            <a:r>
              <a:rPr lang="en-US" altLang="zh-CN" sz="2200" dirty="0" smtClean="0">
                <a:latin typeface="Cambria" pitchFamily="18" charset="0"/>
                <a:ea typeface="宋体" pitchFamily="2" charset="-122"/>
              </a:rPr>
              <a:t>  </a:t>
            </a:r>
            <a:r>
              <a:rPr lang="en-US" altLang="zh-CN" sz="2200" baseline="30000" dirty="0" smtClean="0">
                <a:latin typeface="Cambria" pitchFamily="18" charset="0"/>
                <a:ea typeface="宋体" pitchFamily="2" charset="-122"/>
              </a:rPr>
              <a:t>21</a:t>
            </a:r>
            <a:r>
              <a:rPr lang="en-US" altLang="zh-CN" sz="2200" dirty="0" smtClean="0">
                <a:latin typeface="Cambria" pitchFamily="18" charset="0"/>
                <a:ea typeface="宋体" pitchFamily="2" charset="-122"/>
              </a:rPr>
              <a:t>for prophecy never came by the will of man, but holy men of God spoke </a:t>
            </a:r>
            <a:r>
              <a:rPr lang="en-US" altLang="zh-CN" sz="2200" i="1" dirty="0" smtClean="0">
                <a:latin typeface="Cambria" pitchFamily="18" charset="0"/>
                <a:ea typeface="宋体" pitchFamily="2" charset="-122"/>
              </a:rPr>
              <a:t>as they were</a:t>
            </a:r>
            <a:r>
              <a:rPr lang="en-US" altLang="zh-CN" sz="2200" dirty="0" smtClean="0">
                <a:latin typeface="Cambria" pitchFamily="18" charset="0"/>
                <a:ea typeface="宋体" pitchFamily="2" charset="-122"/>
              </a:rPr>
              <a:t> moved by the Holy Spirit.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229600" cy="4724400"/>
          </a:xfrm>
        </p:spPr>
        <p:txBody>
          <a:bodyPr/>
          <a:lstStyle/>
          <a:p>
            <a:r>
              <a:rPr lang="en-US" sz="2200" dirty="0">
                <a:solidFill>
                  <a:schemeClr val="accent5"/>
                </a:solidFill>
                <a:latin typeface="Cambria" panose="02040503050406030204" pitchFamily="18" charset="0"/>
                <a:cs typeface="Times New Roman" panose="02020603050405020304" pitchFamily="18" charset="0"/>
              </a:rPr>
              <a:t>Fulfilled prophecy is proof that scripture is </a:t>
            </a:r>
            <a:r>
              <a:rPr lang="en-US" sz="2200" dirty="0" smtClean="0">
                <a:solidFill>
                  <a:schemeClr val="accent5"/>
                </a:solidFill>
                <a:latin typeface="Cambria" panose="02040503050406030204" pitchFamily="18" charset="0"/>
                <a:cs typeface="Times New Roman" panose="02020603050405020304" pitchFamily="18" charset="0"/>
              </a:rPr>
              <a:t>of </a:t>
            </a:r>
            <a:r>
              <a:rPr lang="en-US" sz="2200" dirty="0">
                <a:solidFill>
                  <a:schemeClr val="accent5"/>
                </a:solidFill>
                <a:latin typeface="Cambria" panose="02040503050406030204" pitchFamily="18" charset="0"/>
                <a:cs typeface="Times New Roman" panose="02020603050405020304" pitchFamily="18" charset="0"/>
              </a:rPr>
              <a:t>divine </a:t>
            </a:r>
            <a:r>
              <a:rPr lang="en-US" sz="2200" dirty="0" smtClean="0">
                <a:solidFill>
                  <a:schemeClr val="accent5"/>
                </a:solidFill>
                <a:latin typeface="Cambria" panose="02040503050406030204" pitchFamily="18" charset="0"/>
                <a:cs typeface="Times New Roman" panose="02020603050405020304" pitchFamily="18" charset="0"/>
              </a:rPr>
              <a:t>origin</a:t>
            </a:r>
          </a:p>
          <a:p>
            <a:pPr marL="109537" indent="0">
              <a:buNone/>
            </a:pPr>
            <a:endParaRPr lang="en-US" sz="2200" b="1" dirty="0" smtClean="0">
              <a:latin typeface="Cambria" panose="02040503050406030204" pitchFamily="18" charset="0"/>
              <a:cs typeface="Times New Roman" panose="02020603050405020304" pitchFamily="18" charset="0"/>
            </a:endParaRPr>
          </a:p>
          <a:p>
            <a:pPr marL="109537" indent="0">
              <a:buNone/>
            </a:pPr>
            <a:r>
              <a:rPr lang="en-US" sz="2200" b="1" dirty="0" smtClean="0">
                <a:latin typeface="Cambria" panose="02040503050406030204" pitchFamily="18" charset="0"/>
                <a:cs typeface="Times New Roman" panose="02020603050405020304" pitchFamily="18" charset="0"/>
              </a:rPr>
              <a:t>2 </a:t>
            </a:r>
            <a:r>
              <a:rPr lang="en-US" sz="2200" b="1" dirty="0">
                <a:latin typeface="Cambria" panose="02040503050406030204" pitchFamily="18" charset="0"/>
                <a:cs typeface="Times New Roman" panose="02020603050405020304" pitchFamily="18" charset="0"/>
              </a:rPr>
              <a:t>Timothy 3:16 </a:t>
            </a:r>
            <a:r>
              <a:rPr lang="en-US" sz="2200" dirty="0" smtClean="0">
                <a:latin typeface="Cambria" panose="02040503050406030204" pitchFamily="18" charset="0"/>
                <a:cs typeface="Times New Roman" panose="02020603050405020304" pitchFamily="18" charset="0"/>
              </a:rPr>
              <a:t>All </a:t>
            </a:r>
            <a:r>
              <a:rPr lang="en-US" sz="2200" dirty="0">
                <a:latin typeface="Cambria" panose="02040503050406030204" pitchFamily="18" charset="0"/>
                <a:cs typeface="Times New Roman" panose="02020603050405020304" pitchFamily="18" charset="0"/>
              </a:rPr>
              <a:t>Scripture </a:t>
            </a:r>
            <a:r>
              <a:rPr lang="en-US" sz="2200" i="1" dirty="0">
                <a:latin typeface="Cambria" panose="02040503050406030204" pitchFamily="18" charset="0"/>
                <a:cs typeface="Times New Roman" panose="02020603050405020304" pitchFamily="18" charset="0"/>
              </a:rPr>
              <a:t>is</a:t>
            </a:r>
            <a:r>
              <a:rPr lang="en-US" sz="2200" dirty="0">
                <a:latin typeface="Cambria" panose="02040503050406030204" pitchFamily="18" charset="0"/>
                <a:cs typeface="Times New Roman" panose="02020603050405020304" pitchFamily="18" charset="0"/>
              </a:rPr>
              <a:t> given by inspiration of God, and </a:t>
            </a:r>
            <a:r>
              <a:rPr lang="en-US" sz="2200" i="1" dirty="0">
                <a:latin typeface="Cambria" panose="02040503050406030204" pitchFamily="18" charset="0"/>
                <a:cs typeface="Times New Roman" panose="02020603050405020304" pitchFamily="18" charset="0"/>
              </a:rPr>
              <a:t>is</a:t>
            </a:r>
            <a:r>
              <a:rPr lang="en-US" sz="2200" dirty="0">
                <a:latin typeface="Cambria" panose="02040503050406030204" pitchFamily="18" charset="0"/>
                <a:cs typeface="Times New Roman" panose="02020603050405020304" pitchFamily="18" charset="0"/>
              </a:rPr>
              <a:t> profitable for doctrine, for reproof, for correction, for instruction in righteousness, </a:t>
            </a:r>
            <a:r>
              <a:rPr lang="en-US" sz="2200" baseline="30000" dirty="0" smtClean="0">
                <a:latin typeface="Cambria" panose="02040503050406030204" pitchFamily="18" charset="0"/>
                <a:cs typeface="Times New Roman" panose="02020603050405020304" pitchFamily="18" charset="0"/>
              </a:rPr>
              <a:t>17</a:t>
            </a:r>
            <a:r>
              <a:rPr lang="en-US" sz="2200" dirty="0" smtClean="0">
                <a:latin typeface="Cambria" panose="02040503050406030204" pitchFamily="18" charset="0"/>
                <a:cs typeface="Times New Roman" panose="02020603050405020304" pitchFamily="18" charset="0"/>
              </a:rPr>
              <a:t>that </a:t>
            </a:r>
            <a:r>
              <a:rPr lang="en-US" sz="2200" dirty="0">
                <a:latin typeface="Cambria" panose="02040503050406030204" pitchFamily="18" charset="0"/>
                <a:cs typeface="Times New Roman" panose="02020603050405020304" pitchFamily="18" charset="0"/>
              </a:rPr>
              <a:t>the man of God may be complete, thoroughly equipped for every good work</a:t>
            </a:r>
            <a:r>
              <a:rPr lang="en-US" sz="2200" dirty="0" smtClean="0">
                <a:latin typeface="Cambria" panose="02040503050406030204" pitchFamily="18" charset="0"/>
                <a:cs typeface="Times New Roman" panose="02020603050405020304" pitchFamily="18" charset="0"/>
              </a:rPr>
              <a:t>.</a:t>
            </a:r>
            <a:r>
              <a:rPr lang="en-US" sz="2200" dirty="0">
                <a:solidFill>
                  <a:schemeClr val="accent5"/>
                </a:solidFill>
                <a:latin typeface="Cambria" panose="02040503050406030204" pitchFamily="18" charset="0"/>
                <a:cs typeface="Times New Roman" panose="02020603050405020304" pitchFamily="18" charset="0"/>
              </a:rPr>
              <a:t> </a:t>
            </a:r>
            <a:endParaRPr lang="en-US" sz="2200" dirty="0" smtClean="0">
              <a:solidFill>
                <a:schemeClr val="accent5"/>
              </a:solidFill>
              <a:latin typeface="Cambria" panose="02040503050406030204" pitchFamily="18" charset="0"/>
              <a:cs typeface="Times New Roman" panose="02020603050405020304" pitchFamily="18" charset="0"/>
            </a:endParaRPr>
          </a:p>
          <a:p>
            <a:pPr>
              <a:defRPr/>
            </a:pPr>
            <a:r>
              <a:rPr lang="en-US" sz="2200" dirty="0" smtClean="0">
                <a:solidFill>
                  <a:schemeClr val="accent5"/>
                </a:solidFill>
                <a:latin typeface="Cambria" panose="02040503050406030204" pitchFamily="18" charset="0"/>
                <a:cs typeface="Times New Roman" panose="02020603050405020304" pitchFamily="18" charset="0"/>
              </a:rPr>
              <a:t>Spirit </a:t>
            </a:r>
            <a:r>
              <a:rPr lang="en-US" sz="2200" dirty="0">
                <a:solidFill>
                  <a:schemeClr val="accent5"/>
                </a:solidFill>
                <a:latin typeface="Cambria" panose="02040503050406030204" pitchFamily="18" charset="0"/>
                <a:cs typeface="Times New Roman" panose="02020603050405020304" pitchFamily="18" charset="0"/>
              </a:rPr>
              <a:t>reveals truths from scripture regularly to those who study it on a regular basis</a:t>
            </a:r>
          </a:p>
          <a:p>
            <a:pPr>
              <a:defRPr/>
            </a:pPr>
            <a:r>
              <a:rPr lang="en-US" sz="2200" dirty="0">
                <a:solidFill>
                  <a:schemeClr val="accent5"/>
                </a:solidFill>
                <a:latin typeface="Cambria" panose="02040503050406030204" pitchFamily="18" charset="0"/>
                <a:cs typeface="Times New Roman" panose="02020603050405020304" pitchFamily="18" charset="0"/>
              </a:rPr>
              <a:t>Shouldn’t be surprised at this since the bible is alive</a:t>
            </a:r>
            <a:r>
              <a:rPr lang="en-US" sz="2200" dirty="0" smtClean="0">
                <a:solidFill>
                  <a:schemeClr val="accent5"/>
                </a:solidFill>
                <a:latin typeface="Cambria" panose="02040503050406030204" pitchFamily="18" charset="0"/>
                <a:cs typeface="Times New Roman" panose="02020603050405020304" pitchFamily="18" charset="0"/>
              </a:rPr>
              <a:t>!</a:t>
            </a:r>
            <a:endParaRPr lang="en-US" sz="2200" b="1" dirty="0" smtClean="0">
              <a:latin typeface="Cambria" panose="02040503050406030204" pitchFamily="18" charset="0"/>
            </a:endParaRPr>
          </a:p>
          <a:p>
            <a:pPr marL="136525" indent="0">
              <a:buNone/>
              <a:defRPr/>
            </a:pPr>
            <a:r>
              <a:rPr lang="en-US" sz="2200" b="1" dirty="0" err="1" smtClean="0">
                <a:latin typeface="Cambria" panose="02040503050406030204" pitchFamily="18" charset="0"/>
              </a:rPr>
              <a:t>Heb</a:t>
            </a:r>
            <a:r>
              <a:rPr lang="en-US" sz="2200" b="1" dirty="0" smtClean="0">
                <a:latin typeface="Cambria" panose="02040503050406030204" pitchFamily="18" charset="0"/>
              </a:rPr>
              <a:t> </a:t>
            </a:r>
            <a:r>
              <a:rPr lang="en-US" sz="2200" b="1" dirty="0">
                <a:latin typeface="Cambria" panose="02040503050406030204" pitchFamily="18" charset="0"/>
              </a:rPr>
              <a:t>4:12 </a:t>
            </a:r>
            <a:r>
              <a:rPr lang="en-US" sz="2200" dirty="0">
                <a:latin typeface="Cambria" panose="02040503050406030204" pitchFamily="18" charset="0"/>
              </a:rPr>
              <a:t>For the word of God </a:t>
            </a:r>
            <a:r>
              <a:rPr lang="en-US" sz="2200" i="1" dirty="0">
                <a:latin typeface="Cambria" panose="02040503050406030204" pitchFamily="18" charset="0"/>
              </a:rPr>
              <a:t>is</a:t>
            </a:r>
            <a:r>
              <a:rPr lang="en-US" sz="2200" dirty="0">
                <a:latin typeface="Cambria" panose="02040503050406030204" pitchFamily="18" charset="0"/>
              </a:rPr>
              <a:t> living and powerful, and sharper than any two-edged sword, piercing even to the division of soul and spirit, and of joints and marrow, and is a discerner of the thoughts and intents of the heart. </a:t>
            </a:r>
            <a:endParaRPr lang="en-US" sz="2200" dirty="0">
              <a:solidFill>
                <a:schemeClr val="accent5"/>
              </a:solidFill>
              <a:latin typeface="Cambria" panose="02040503050406030204" pitchFamily="18" charset="0"/>
              <a:cs typeface="Times New Roman" panose="02020603050405020304" pitchFamily="18" charset="0"/>
            </a:endParaRPr>
          </a:p>
          <a:p>
            <a:pPr marL="109537" indent="0">
              <a:buNone/>
            </a:pPr>
            <a:endParaRPr lang="en-US" sz="2200" dirty="0" smtClean="0">
              <a:latin typeface="Cambria" panose="02040503050406030204" pitchFamily="18" charset="0"/>
              <a:cs typeface="Times New Roman" panose="02020603050405020304" pitchFamily="18" charset="0"/>
            </a:endParaRPr>
          </a:p>
          <a:p>
            <a:pPr marL="109537" indent="0">
              <a:buNone/>
            </a:pPr>
            <a:endParaRPr lang="en-US" sz="2200" dirty="0" smtClean="0">
              <a:latin typeface="Cambria" panose="02040503050406030204" pitchFamily="18" charset="0"/>
              <a:cs typeface="Times New Roman" panose="02020603050405020304" pitchFamily="18" charset="0"/>
            </a:endParaRPr>
          </a:p>
          <a:p>
            <a:pPr marL="109537" indent="0">
              <a:buNone/>
            </a:pPr>
            <a:r>
              <a:rPr lang="en-US" sz="2200" dirty="0">
                <a:latin typeface="Cambria" panose="02040503050406030204" pitchFamily="18" charset="0"/>
                <a:cs typeface="Times New Roman" panose="02020603050405020304" pitchFamily="18" charset="0"/>
              </a:rPr>
              <a:t/>
            </a:r>
            <a:br>
              <a:rPr lang="en-US" sz="2200" dirty="0">
                <a:latin typeface="Cambria" panose="02040503050406030204" pitchFamily="18" charset="0"/>
                <a:cs typeface="Times New Roman" panose="02020603050405020304" pitchFamily="18" charset="0"/>
              </a:rPr>
            </a:br>
            <a:r>
              <a:rPr lang="en-US" sz="2200" dirty="0">
                <a:latin typeface="Cambria" panose="02040503050406030204" pitchFamily="18" charset="0"/>
                <a:cs typeface="Times New Roman" panose="02020603050405020304" pitchFamily="18" charset="0"/>
              </a:rPr>
              <a:t/>
            </a:r>
            <a:br>
              <a:rPr lang="en-US" sz="2200" dirty="0">
                <a:latin typeface="Cambria" panose="02040503050406030204" pitchFamily="18" charset="0"/>
                <a:cs typeface="Times New Roman" panose="02020603050405020304" pitchFamily="18" charset="0"/>
              </a:rPr>
            </a:br>
            <a:endParaRPr lang="en-US" sz="2200" dirty="0">
              <a:latin typeface="Cambria" panose="020405030504060302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3600" dirty="0"/>
              <a:t>The Bible is Divinely Inspired</a:t>
            </a:r>
          </a:p>
        </p:txBody>
      </p:sp>
    </p:spTree>
    <p:extLst>
      <p:ext uri="{BB962C8B-B14F-4D97-AF65-F5344CB8AC3E}">
        <p14:creationId xmlns:p14="http://schemas.microsoft.com/office/powerpoint/2010/main" val="18424919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ontent Placeholder 1"/>
          <p:cNvSpPr>
            <a:spLocks noGrp="1"/>
          </p:cNvSpPr>
          <p:nvPr>
            <p:ph idx="1"/>
          </p:nvPr>
        </p:nvSpPr>
        <p:spPr>
          <a:xfrm>
            <a:off x="228600" y="1143000"/>
            <a:ext cx="8763000" cy="5486400"/>
          </a:xfrm>
        </p:spPr>
        <p:txBody>
          <a:bodyPr/>
          <a:lstStyle/>
          <a:p>
            <a:pPr marL="452438" indent="-342900" eaLnBrk="1" hangingPunct="1"/>
            <a:r>
              <a:rPr lang="en-US" altLang="zh-CN" sz="2000" dirty="0" smtClean="0">
                <a:solidFill>
                  <a:schemeClr val="accent5"/>
                </a:solidFill>
                <a:latin typeface="Cambria" pitchFamily="18" charset="0"/>
                <a:ea typeface="宋体" pitchFamily="2" charset="-122"/>
              </a:rPr>
              <a:t>Our defense may vary depending on our audience and setting</a:t>
            </a:r>
          </a:p>
          <a:p>
            <a:pPr marL="708026" lvl="1" indent="-342900" eaLnBrk="1" hangingPunct="1"/>
            <a:r>
              <a:rPr lang="en-US" altLang="zh-CN" sz="2000" dirty="0" smtClean="0">
                <a:solidFill>
                  <a:schemeClr val="accent5"/>
                </a:solidFill>
                <a:latin typeface="Cambria" pitchFamily="18" charset="0"/>
                <a:ea typeface="宋体" pitchFamily="2" charset="-122"/>
              </a:rPr>
              <a:t>30 second elevator speech vs. 1 hour bible study</a:t>
            </a:r>
          </a:p>
          <a:p>
            <a:pPr marL="708026" lvl="1" indent="-342900" eaLnBrk="1" hangingPunct="1"/>
            <a:r>
              <a:rPr lang="en-US" altLang="zh-CN" sz="2000" dirty="0" smtClean="0">
                <a:solidFill>
                  <a:schemeClr val="accent5"/>
                </a:solidFill>
                <a:latin typeface="Cambria" pitchFamily="18" charset="0"/>
                <a:ea typeface="宋体" pitchFamily="2" charset="-122"/>
              </a:rPr>
              <a:t>MUST be biblical; never leave the bible out of the discussion</a:t>
            </a:r>
          </a:p>
          <a:p>
            <a:pPr marL="708026" lvl="1" indent="-342900" eaLnBrk="1" hangingPunct="1"/>
            <a:r>
              <a:rPr lang="en-US" altLang="zh-CN" sz="2000" dirty="0" smtClean="0">
                <a:solidFill>
                  <a:schemeClr val="accent5"/>
                </a:solidFill>
                <a:latin typeface="Cambria" pitchFamily="18" charset="0"/>
                <a:ea typeface="宋体" pitchFamily="2" charset="-122"/>
              </a:rPr>
              <a:t>Must be in meekness and in the fear of God</a:t>
            </a:r>
            <a:endParaRPr lang="en-US" altLang="zh-CN" sz="2000" dirty="0" smtClean="0">
              <a:solidFill>
                <a:schemeClr val="accent5"/>
              </a:solidFill>
              <a:latin typeface="Cambria" pitchFamily="18" charset="0"/>
              <a:ea typeface="宋体" pitchFamily="2" charset="-122"/>
            </a:endParaRPr>
          </a:p>
          <a:p>
            <a:pPr marL="109538" indent="0" eaLnBrk="1" hangingPunct="1">
              <a:buFont typeface="Wingdings 3" pitchFamily="18" charset="2"/>
              <a:buNone/>
            </a:pPr>
            <a:endParaRPr lang="en-US" altLang="zh-CN" sz="2000" dirty="0" smtClean="0">
              <a:solidFill>
                <a:schemeClr val="accent5"/>
              </a:solidFill>
              <a:latin typeface="Cambria" pitchFamily="18" charset="0"/>
              <a:ea typeface="宋体" pitchFamily="2" charset="-122"/>
            </a:endParaRPr>
          </a:p>
          <a:p>
            <a:pPr marL="452438" indent="-342900" eaLnBrk="1" hangingPunct="1"/>
            <a:r>
              <a:rPr lang="en-US" altLang="zh-CN" sz="2000" dirty="0" smtClean="0">
                <a:solidFill>
                  <a:schemeClr val="accent5"/>
                </a:solidFill>
                <a:latin typeface="Cambria" pitchFamily="18" charset="0"/>
                <a:ea typeface="宋体" pitchFamily="2" charset="-122"/>
              </a:rPr>
              <a:t>A poss</a:t>
            </a:r>
            <a:r>
              <a:rPr lang="en-US" altLang="zh-CN" sz="2000" dirty="0" smtClean="0">
                <a:solidFill>
                  <a:schemeClr val="accent5"/>
                </a:solidFill>
                <a:latin typeface="Cambria" pitchFamily="18" charset="0"/>
                <a:ea typeface="宋体" pitchFamily="2" charset="-122"/>
              </a:rPr>
              <a:t>ible concise defense </a:t>
            </a:r>
            <a:r>
              <a:rPr lang="en-US" altLang="zh-CN" sz="2000" dirty="0">
                <a:solidFill>
                  <a:schemeClr val="accent5"/>
                </a:solidFill>
                <a:latin typeface="Cambria" pitchFamily="18" charset="0"/>
                <a:ea typeface="宋体" pitchFamily="2" charset="-122"/>
              </a:rPr>
              <a:t>by </a:t>
            </a:r>
            <a:r>
              <a:rPr lang="en-US" altLang="zh-CN" sz="2000" dirty="0" err="1" smtClean="0">
                <a:solidFill>
                  <a:schemeClr val="accent5"/>
                </a:solidFill>
                <a:latin typeface="Cambria" pitchFamily="18" charset="0"/>
                <a:ea typeface="宋体" pitchFamily="2" charset="-122"/>
              </a:rPr>
              <a:t>Voddie</a:t>
            </a:r>
            <a:r>
              <a:rPr lang="en-US" altLang="zh-CN" sz="2000" dirty="0" smtClean="0">
                <a:solidFill>
                  <a:schemeClr val="accent5"/>
                </a:solidFill>
                <a:latin typeface="Cambria" pitchFamily="18" charset="0"/>
                <a:ea typeface="宋体" pitchFamily="2" charset="-122"/>
              </a:rPr>
              <a:t> </a:t>
            </a:r>
            <a:r>
              <a:rPr lang="en-US" altLang="zh-CN" sz="2000" dirty="0" err="1" smtClean="0">
                <a:solidFill>
                  <a:schemeClr val="accent5"/>
                </a:solidFill>
                <a:latin typeface="Cambria" pitchFamily="18" charset="0"/>
                <a:ea typeface="宋体" pitchFamily="2" charset="-122"/>
              </a:rPr>
              <a:t>Baucham</a:t>
            </a:r>
            <a:r>
              <a:rPr lang="en-US" altLang="zh-CN" sz="2000" dirty="0" smtClean="0">
                <a:solidFill>
                  <a:schemeClr val="accent5"/>
                </a:solidFill>
                <a:latin typeface="Cambria" pitchFamily="18" charset="0"/>
                <a:ea typeface="宋体" pitchFamily="2" charset="-122"/>
              </a:rPr>
              <a:t> is reasonable</a:t>
            </a:r>
            <a:endParaRPr lang="en-US" altLang="zh-CN" sz="2000" dirty="0">
              <a:solidFill>
                <a:schemeClr val="accent5"/>
              </a:solidFill>
              <a:latin typeface="Cambria" pitchFamily="18" charset="0"/>
              <a:ea typeface="宋体" pitchFamily="2" charset="-122"/>
            </a:endParaRPr>
          </a:p>
          <a:p>
            <a:pPr marL="109538" indent="0" eaLnBrk="1" hangingPunct="1">
              <a:buFont typeface="Wingdings 3" pitchFamily="18" charset="2"/>
              <a:buNone/>
            </a:pPr>
            <a:endParaRPr lang="en-US" altLang="zh-CN" sz="2000" dirty="0" smtClean="0">
              <a:solidFill>
                <a:schemeClr val="accent5"/>
              </a:solidFill>
              <a:latin typeface="Cambria" pitchFamily="18" charset="0"/>
              <a:ea typeface="宋体" pitchFamily="2" charset="-122"/>
            </a:endParaRPr>
          </a:p>
          <a:p>
            <a:pPr marL="109538" indent="0" eaLnBrk="1" hangingPunct="1">
              <a:buFont typeface="Wingdings 3" pitchFamily="18" charset="2"/>
              <a:buNone/>
            </a:pPr>
            <a:r>
              <a:rPr lang="en-US" altLang="zh-CN" sz="2000" dirty="0" smtClean="0">
                <a:solidFill>
                  <a:schemeClr val="accent5"/>
                </a:solidFill>
                <a:latin typeface="Cambria" pitchFamily="18" charset="0"/>
                <a:ea typeface="宋体" pitchFamily="2" charset="-122"/>
              </a:rPr>
              <a:t>“I choose to believe the Bible because it is a reliable collection of historical documents, written by eyewitnesses during the lifetime of other eyewitnesses. They report supernatural events that took place in fulfillment of specific prophecies, and they claim to be divine rather than human in origin.” </a:t>
            </a:r>
          </a:p>
          <a:p>
            <a:pPr marL="109538" indent="0" eaLnBrk="1" hangingPunct="1">
              <a:buFont typeface="Wingdings 3" pitchFamily="18" charset="2"/>
              <a:buNone/>
            </a:pPr>
            <a:endParaRPr lang="en-US" altLang="zh-CN" sz="2000" dirty="0" smtClean="0">
              <a:solidFill>
                <a:schemeClr val="accent5"/>
              </a:solidFill>
              <a:latin typeface="Cambria" pitchFamily="18" charset="0"/>
              <a:ea typeface="宋体" pitchFamily="2" charset="-122"/>
            </a:endParaRPr>
          </a:p>
          <a:p>
            <a:pPr marL="109538" indent="0" eaLnBrk="1" hangingPunct="1">
              <a:buNone/>
            </a:pPr>
            <a:endParaRPr lang="en-US" altLang="zh-CN" sz="2000" dirty="0" smtClean="0">
              <a:solidFill>
                <a:schemeClr val="accent5"/>
              </a:solidFill>
              <a:latin typeface="Cambria" pitchFamily="18" charset="0"/>
              <a:ea typeface="宋体" pitchFamily="2" charset="-122"/>
            </a:endParaRPr>
          </a:p>
          <a:p>
            <a:pPr marL="109538" indent="0" eaLnBrk="1" hangingPunct="1">
              <a:buNone/>
            </a:pPr>
            <a:endParaRPr lang="en-US" altLang="zh-CN" sz="2000" dirty="0" smtClean="0">
              <a:solidFill>
                <a:schemeClr val="accent5"/>
              </a:solidFill>
              <a:latin typeface="Cambria" pitchFamily="18" charset="0"/>
              <a:ea typeface="宋体" pitchFamily="2" charset="-122"/>
            </a:endParaRPr>
          </a:p>
        </p:txBody>
      </p:sp>
      <p:sp>
        <p:nvSpPr>
          <p:cNvPr id="3" name="Title 2"/>
          <p:cNvSpPr>
            <a:spLocks noGrp="1"/>
          </p:cNvSpPr>
          <p:nvPr>
            <p:ph type="title"/>
          </p:nvPr>
        </p:nvSpPr>
        <p:spPr/>
        <p:txBody>
          <a:bodyPr/>
          <a:lstStyle/>
          <a:p>
            <a:pPr eaLnBrk="1" fontAlgn="auto" hangingPunct="1">
              <a:spcAft>
                <a:spcPts val="0"/>
              </a:spcAft>
              <a:defRPr/>
            </a:pPr>
            <a:r>
              <a:rPr lang="en-US" dirty="0" smtClean="0"/>
              <a:t>Why </a:t>
            </a:r>
            <a:r>
              <a:rPr lang="en-US" dirty="0" smtClean="0"/>
              <a:t>I Believe the Bible - Summary</a:t>
            </a:r>
            <a:endParaRPr lang="en-US" dirty="0"/>
          </a:p>
        </p:txBody>
      </p:sp>
    </p:spTree>
    <p:extLst>
      <p:ext uri="{BB962C8B-B14F-4D97-AF65-F5344CB8AC3E}">
        <p14:creationId xmlns:p14="http://schemas.microsoft.com/office/powerpoint/2010/main" val="2080501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36525" indent="0">
              <a:buNone/>
            </a:pPr>
            <a:r>
              <a:rPr lang="en-US" sz="2200" dirty="0" smtClean="0">
                <a:solidFill>
                  <a:schemeClr val="accent5"/>
                </a:solidFill>
                <a:latin typeface="Cambria" panose="02040503050406030204" pitchFamily="18" charset="0"/>
              </a:rPr>
              <a:t>The bible is not based on fables or mythology, but rather on reliable accounts from eyewitnesses of the power of God being displayed in undeniable miracles.  Jesus was divinely confirmed as the Son of God on multiple occasions in the presence of other witnesses.  There are numerous fulfilled of specific prophecies spoken by men as they were moved by the Holy Spirit, not by human wisdom.  This proof of a divine origin shines as a bright light in a dark world and causes me to submit my hear to the God of the bible.</a:t>
            </a:r>
            <a:endParaRPr lang="en-US" sz="2200" dirty="0">
              <a:solidFill>
                <a:schemeClr val="accent5"/>
              </a:solidFill>
              <a:latin typeface="Cambria" panose="02040503050406030204" pitchFamily="18" charset="0"/>
            </a:endParaRPr>
          </a:p>
        </p:txBody>
      </p:sp>
      <p:sp>
        <p:nvSpPr>
          <p:cNvPr id="3" name="Title 2"/>
          <p:cNvSpPr>
            <a:spLocks noGrp="1"/>
          </p:cNvSpPr>
          <p:nvPr>
            <p:ph type="title"/>
          </p:nvPr>
        </p:nvSpPr>
        <p:spPr/>
        <p:txBody>
          <a:bodyPr>
            <a:normAutofit fontScale="90000"/>
          </a:bodyPr>
          <a:lstStyle/>
          <a:p>
            <a:r>
              <a:rPr lang="en-US" dirty="0" smtClean="0"/>
              <a:t>How about an </a:t>
            </a:r>
            <a:r>
              <a:rPr lang="en-US" dirty="0"/>
              <a:t>outline of 2 Pet </a:t>
            </a:r>
            <a:r>
              <a:rPr lang="en-US" dirty="0" smtClean="0"/>
              <a:t>1:16-21</a:t>
            </a:r>
            <a:endParaRPr lang="en-US" dirty="0"/>
          </a:p>
        </p:txBody>
      </p:sp>
    </p:spTree>
    <p:extLst>
      <p:ext uri="{BB962C8B-B14F-4D97-AF65-F5344CB8AC3E}">
        <p14:creationId xmlns:p14="http://schemas.microsoft.com/office/powerpoint/2010/main" val="1691180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ubtitle 2"/>
          <p:cNvSpPr>
            <a:spLocks noGrp="1"/>
          </p:cNvSpPr>
          <p:nvPr>
            <p:ph type="subTitle" idx="1"/>
          </p:nvPr>
        </p:nvSpPr>
        <p:spPr>
          <a:xfrm>
            <a:off x="1752600" y="3352800"/>
            <a:ext cx="6705600" cy="1905000"/>
          </a:xfrm>
        </p:spPr>
        <p:txBody>
          <a:bodyPr lIns="0" tIns="0" rIns="0" bIns="0"/>
          <a:lstStyle/>
          <a:p>
            <a:pPr marR="0" eaLnBrk="1" fontAlgn="ctr" hangingPunct="1">
              <a:spcBef>
                <a:spcPct val="0"/>
              </a:spcBef>
            </a:pPr>
            <a:r>
              <a:rPr lang="en-US" altLang="zh-CN" sz="2800" b="1" dirty="0" smtClean="0">
                <a:latin typeface="Cambria" pitchFamily="18" charset="0"/>
                <a:ea typeface="宋体" pitchFamily="2" charset="-122"/>
              </a:rPr>
              <a:t>Trusting the Truth: </a:t>
            </a:r>
          </a:p>
          <a:p>
            <a:pPr marR="0" eaLnBrk="1" fontAlgn="ctr" hangingPunct="1">
              <a:spcBef>
                <a:spcPct val="0"/>
              </a:spcBef>
            </a:pPr>
            <a:r>
              <a:rPr lang="en-US" altLang="zh-CN" sz="2400" i="1" dirty="0" smtClean="0">
                <a:ea typeface="宋体" pitchFamily="2" charset="-122"/>
              </a:rPr>
              <a:t>Why I Believe the Bible as God’s Word</a:t>
            </a:r>
          </a:p>
          <a:p>
            <a:pPr marL="914400" lvl="1" indent="-514350" eaLnBrk="1" hangingPunct="1">
              <a:buFont typeface="Lucida Sans Unicode" pitchFamily="34" charset="0"/>
              <a:buAutoNum type="romanUcPeriod"/>
            </a:pPr>
            <a:endParaRPr lang="en-US" altLang="zh-CN" sz="1400" dirty="0" smtClean="0">
              <a:ea typeface="宋体" pitchFamily="2" charset="-122"/>
            </a:endParaRPr>
          </a:p>
          <a:p>
            <a:pPr marR="0" eaLnBrk="1" fontAlgn="ctr" hangingPunct="1">
              <a:lnSpc>
                <a:spcPct val="80000"/>
              </a:lnSpc>
            </a:pPr>
            <a:r>
              <a:rPr lang="en-US" altLang="zh-CN" sz="1400" dirty="0" smtClean="0">
                <a:ea typeface="宋体" pitchFamily="2" charset="-122"/>
              </a:rPr>
              <a:t>Chad </a:t>
            </a:r>
            <a:r>
              <a:rPr lang="en-US" altLang="zh-CN" sz="1400" dirty="0" err="1" smtClean="0">
                <a:ea typeface="宋体" pitchFamily="2" charset="-122"/>
              </a:rPr>
              <a:t>Cogburn</a:t>
            </a:r>
            <a:endParaRPr lang="en-US" altLang="zh-CN" sz="1400" dirty="0" smtClean="0">
              <a:ea typeface="宋体" pitchFamily="2" charset="-122"/>
            </a:endParaRPr>
          </a:p>
          <a:p>
            <a:pPr marR="0" eaLnBrk="1" fontAlgn="ctr" hangingPunct="1">
              <a:lnSpc>
                <a:spcPct val="80000"/>
              </a:lnSpc>
            </a:pPr>
            <a:r>
              <a:rPr lang="en-US" altLang="zh-CN" sz="1400" dirty="0" smtClean="0">
                <a:ea typeface="宋体" pitchFamily="2" charset="-122"/>
              </a:rPr>
              <a:t>2 August 2015</a:t>
            </a:r>
          </a:p>
        </p:txBody>
      </p:sp>
      <p:sp>
        <p:nvSpPr>
          <p:cNvPr id="16388" name="Rectangle 4"/>
          <p:cNvSpPr>
            <a:spLocks noGrp="1"/>
          </p:cNvSpPr>
          <p:nvPr>
            <p:ph type="ctrTitle" idx="4294967295"/>
          </p:nvPr>
        </p:nvSpPr>
        <p:spPr bwMode="auto">
          <a:xfrm>
            <a:off x="685800" y="1828800"/>
            <a:ext cx="7772400" cy="1470025"/>
          </a:xfrm>
        </p:spPr>
        <p:txBody>
          <a:bodyPr wrap="square" lIns="91440" tIns="45720" rIns="91440" bIns="45720" numCol="1" anchorCtr="0" compatLnSpc="1">
            <a:prstTxWarp prst="textNoShape">
              <a:avLst/>
            </a:prstTxWarp>
          </a:bodyPr>
          <a:lstStyle/>
          <a:p>
            <a:pPr algn="r" eaLnBrk="1" hangingPunct="1">
              <a:defRPr/>
            </a:pPr>
            <a:r>
              <a:rPr lang="en-US" altLang="zh-CN" dirty="0" smtClean="0">
                <a:effectLst/>
                <a:ea typeface="宋体" pitchFamily="2" charset="-122"/>
              </a:rPr>
              <a:t>Truth</a:t>
            </a:r>
            <a:br>
              <a:rPr lang="en-US" altLang="zh-CN" dirty="0" smtClean="0">
                <a:effectLst/>
                <a:ea typeface="宋体" pitchFamily="2" charset="-122"/>
              </a:rPr>
            </a:br>
            <a:r>
              <a:rPr lang="en-US" altLang="zh-CN" dirty="0" smtClean="0">
                <a:effectLst/>
                <a:ea typeface="宋体" pitchFamily="2" charset="-122"/>
              </a:rPr>
              <a:t>Part VI.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458200" cy="5211762"/>
          </a:xfrm>
          <a:solidFill>
            <a:schemeClr val="bg1"/>
          </a:solidFill>
        </p:spPr>
        <p:txBody>
          <a:bodyPr/>
          <a:lstStyle/>
          <a:p>
            <a:pPr>
              <a:defRPr/>
            </a:pPr>
            <a:r>
              <a:rPr lang="en-US" sz="2000" dirty="0" smtClean="0">
                <a:solidFill>
                  <a:schemeClr val="accent5"/>
                </a:solidFill>
                <a:latin typeface="Cambria" panose="02040503050406030204" pitchFamily="18" charset="0"/>
                <a:cs typeface="Times New Roman" panose="02020603050405020304" pitchFamily="18" charset="0"/>
              </a:rPr>
              <a:t>Why do I believe the bible? </a:t>
            </a:r>
          </a:p>
          <a:p>
            <a:pPr lvl="1">
              <a:defRPr/>
            </a:pPr>
            <a:r>
              <a:rPr lang="en-US" sz="2000" dirty="0" smtClean="0">
                <a:solidFill>
                  <a:schemeClr val="accent5"/>
                </a:solidFill>
                <a:latin typeface="Cambria" panose="02040503050406030204" pitchFamily="18" charset="0"/>
                <a:cs typeface="Times New Roman" panose="02020603050405020304" pitchFamily="18" charset="0"/>
              </a:rPr>
              <a:t>Amongst believers, this question should be automatic common ground</a:t>
            </a:r>
          </a:p>
          <a:p>
            <a:pPr lvl="1">
              <a:defRPr/>
            </a:pPr>
            <a:r>
              <a:rPr lang="en-US" sz="2000" b="1" dirty="0">
                <a:latin typeface="Cambria" panose="02040503050406030204" pitchFamily="18" charset="0"/>
                <a:cs typeface="Times New Roman" panose="02020603050405020304" pitchFamily="18" charset="0"/>
              </a:rPr>
              <a:t>2 Timothy 3:16 </a:t>
            </a:r>
            <a:r>
              <a:rPr lang="en-US" sz="2000" dirty="0">
                <a:latin typeface="Cambria" panose="02040503050406030204" pitchFamily="18" charset="0"/>
                <a:cs typeface="Times New Roman" panose="02020603050405020304" pitchFamily="18" charset="0"/>
              </a:rPr>
              <a:t>All Scripture </a:t>
            </a:r>
            <a:r>
              <a:rPr lang="en-US" sz="2000" i="1" dirty="0">
                <a:latin typeface="Cambria" panose="02040503050406030204" pitchFamily="18" charset="0"/>
                <a:cs typeface="Times New Roman" panose="02020603050405020304" pitchFamily="18" charset="0"/>
              </a:rPr>
              <a:t>is</a:t>
            </a:r>
            <a:r>
              <a:rPr lang="en-US" sz="2000" dirty="0">
                <a:latin typeface="Cambria" panose="02040503050406030204" pitchFamily="18" charset="0"/>
                <a:cs typeface="Times New Roman" panose="02020603050405020304" pitchFamily="18" charset="0"/>
              </a:rPr>
              <a:t> given by inspiration of </a:t>
            </a:r>
            <a:r>
              <a:rPr lang="en-US" sz="2000" dirty="0" smtClean="0">
                <a:latin typeface="Cambria" panose="02040503050406030204" pitchFamily="18" charset="0"/>
                <a:cs typeface="Times New Roman" panose="02020603050405020304" pitchFamily="18" charset="0"/>
              </a:rPr>
              <a:t>God…</a:t>
            </a:r>
          </a:p>
          <a:p>
            <a:pPr lvl="1">
              <a:defRPr/>
            </a:pPr>
            <a:r>
              <a:rPr lang="en-US" sz="2000" dirty="0" smtClean="0">
                <a:solidFill>
                  <a:schemeClr val="accent5"/>
                </a:solidFill>
                <a:latin typeface="Cambria" panose="02040503050406030204" pitchFamily="18" charset="0"/>
                <a:cs typeface="Times New Roman" panose="02020603050405020304" pitchFamily="18" charset="0"/>
              </a:rPr>
              <a:t>Satan has cast doubt even among “</a:t>
            </a:r>
            <a:r>
              <a:rPr lang="en-US" sz="2000" dirty="0" err="1" smtClean="0">
                <a:solidFill>
                  <a:schemeClr val="accent5"/>
                </a:solidFill>
                <a:latin typeface="Cambria" panose="02040503050406030204" pitchFamily="18" charset="0"/>
                <a:cs typeface="Times New Roman" panose="02020603050405020304" pitchFamily="18" charset="0"/>
              </a:rPr>
              <a:t>christian</a:t>
            </a:r>
            <a:r>
              <a:rPr lang="en-US" sz="2000" dirty="0" err="1" smtClean="0">
                <a:solidFill>
                  <a:schemeClr val="accent5"/>
                </a:solidFill>
                <a:latin typeface="Cambria" panose="02040503050406030204" pitchFamily="18" charset="0"/>
                <a:cs typeface="Times New Roman" panose="02020603050405020304" pitchFamily="18" charset="0"/>
              </a:rPr>
              <a:t>s</a:t>
            </a:r>
            <a:r>
              <a:rPr lang="en-US" sz="2000" dirty="0" smtClean="0">
                <a:solidFill>
                  <a:schemeClr val="accent5"/>
                </a:solidFill>
                <a:latin typeface="Cambria" panose="02040503050406030204" pitchFamily="18" charset="0"/>
                <a:cs typeface="Times New Roman" panose="02020603050405020304" pitchFamily="18" charset="0"/>
              </a:rPr>
              <a:t>”</a:t>
            </a:r>
            <a:endParaRPr lang="en-US" sz="2000" dirty="0" smtClean="0">
              <a:solidFill>
                <a:schemeClr val="accent5"/>
              </a:solidFill>
              <a:latin typeface="Cambria" panose="02040503050406030204" pitchFamily="18" charset="0"/>
              <a:cs typeface="Times New Roman" panose="02020603050405020304" pitchFamily="18" charset="0"/>
            </a:endParaRPr>
          </a:p>
          <a:p>
            <a:pPr>
              <a:defRPr/>
            </a:pPr>
            <a:r>
              <a:rPr lang="en-US" sz="2000" dirty="0" smtClean="0">
                <a:solidFill>
                  <a:schemeClr val="accent5"/>
                </a:solidFill>
                <a:latin typeface="Cambria" panose="02040503050406030204" pitchFamily="18" charset="0"/>
                <a:cs typeface="Times New Roman" panose="02020603050405020304" pitchFamily="18" charset="0"/>
              </a:rPr>
              <a:t>Witness </a:t>
            </a:r>
            <a:r>
              <a:rPr lang="en-US" sz="2000" dirty="0" smtClean="0">
                <a:solidFill>
                  <a:schemeClr val="accent5"/>
                </a:solidFill>
                <a:latin typeface="Cambria" panose="02040503050406030204" pitchFamily="18" charset="0"/>
                <a:cs typeface="Times New Roman" panose="02020603050405020304" pitchFamily="18" charset="0"/>
              </a:rPr>
              <a:t>given to Christians; a greater </a:t>
            </a:r>
            <a:r>
              <a:rPr lang="en-US" sz="2000" dirty="0" smtClean="0">
                <a:solidFill>
                  <a:schemeClr val="accent5"/>
                </a:solidFill>
                <a:latin typeface="Cambria" panose="02040503050406030204" pitchFamily="18" charset="0"/>
                <a:cs typeface="Times New Roman" panose="02020603050405020304" pitchFamily="18" charset="0"/>
              </a:rPr>
              <a:t>witness</a:t>
            </a:r>
            <a:endParaRPr lang="en-US" sz="2000" dirty="0"/>
          </a:p>
          <a:p>
            <a:pPr marL="109537" indent="0">
              <a:buNone/>
              <a:defRPr/>
            </a:pPr>
            <a:r>
              <a:rPr lang="en-US" sz="2000" b="1" dirty="0" smtClean="0">
                <a:latin typeface="Cambria" panose="02040503050406030204" pitchFamily="18" charset="0"/>
                <a:cs typeface="Times New Roman" panose="02020603050405020304" pitchFamily="18" charset="0"/>
              </a:rPr>
              <a:t>1 </a:t>
            </a:r>
            <a:r>
              <a:rPr lang="en-US" sz="2000" b="1" dirty="0">
                <a:latin typeface="Cambria" panose="02040503050406030204" pitchFamily="18" charset="0"/>
                <a:cs typeface="Times New Roman" panose="02020603050405020304" pitchFamily="18" charset="0"/>
              </a:rPr>
              <a:t>John </a:t>
            </a:r>
            <a:r>
              <a:rPr lang="en-US" sz="2000" b="1" dirty="0" smtClean="0">
                <a:latin typeface="Cambria" panose="02040503050406030204" pitchFamily="18" charset="0"/>
                <a:cs typeface="Times New Roman" panose="02020603050405020304" pitchFamily="18" charset="0"/>
              </a:rPr>
              <a:t>5:6 </a:t>
            </a:r>
            <a:r>
              <a:rPr lang="en-US" sz="2000" dirty="0">
                <a:latin typeface="Cambria" panose="02040503050406030204" pitchFamily="18" charset="0"/>
                <a:cs typeface="Times New Roman" panose="02020603050405020304" pitchFamily="18" charset="0"/>
              </a:rPr>
              <a:t>This is He who came by water and blood—Jesus Christ; not only by water, but by water and blood. And </a:t>
            </a:r>
            <a:r>
              <a:rPr lang="en-US" sz="2000" u="sng" dirty="0">
                <a:latin typeface="Cambria" panose="02040503050406030204" pitchFamily="18" charset="0"/>
                <a:cs typeface="Times New Roman" panose="02020603050405020304" pitchFamily="18" charset="0"/>
              </a:rPr>
              <a:t>it is the Spirit who bears witness, because the Spirit is </a:t>
            </a:r>
            <a:r>
              <a:rPr lang="en-US" sz="2000" u="sng" dirty="0" smtClean="0">
                <a:latin typeface="Cambria" panose="02040503050406030204" pitchFamily="18" charset="0"/>
                <a:cs typeface="Times New Roman" panose="02020603050405020304" pitchFamily="18" charset="0"/>
              </a:rPr>
              <a:t>truth</a:t>
            </a:r>
            <a:r>
              <a:rPr lang="en-US" sz="2000" dirty="0" smtClean="0">
                <a:latin typeface="Cambria" panose="02040503050406030204" pitchFamily="18" charset="0"/>
                <a:cs typeface="Times New Roman" panose="02020603050405020304" pitchFamily="18" charset="0"/>
              </a:rPr>
              <a:t>….</a:t>
            </a:r>
            <a:r>
              <a:rPr lang="en-US" sz="2000" b="1" dirty="0">
                <a:latin typeface="Cambria" panose="02040503050406030204" pitchFamily="18" charset="0"/>
                <a:cs typeface="Times New Roman" panose="02020603050405020304" pitchFamily="18" charset="0"/>
              </a:rPr>
              <a:t> </a:t>
            </a:r>
            <a:r>
              <a:rPr lang="en-US" sz="2000" b="1" dirty="0" smtClean="0">
                <a:latin typeface="Cambria" panose="02040503050406030204" pitchFamily="18" charset="0"/>
                <a:cs typeface="Times New Roman" panose="02020603050405020304" pitchFamily="18" charset="0"/>
              </a:rPr>
              <a:t>9</a:t>
            </a:r>
            <a:r>
              <a:rPr lang="en-US" sz="2000" dirty="0" smtClean="0">
                <a:latin typeface="Cambria" panose="02040503050406030204" pitchFamily="18" charset="0"/>
                <a:cs typeface="Times New Roman" panose="02020603050405020304" pitchFamily="18" charset="0"/>
              </a:rPr>
              <a:t>If </a:t>
            </a:r>
            <a:r>
              <a:rPr lang="en-US" sz="2000" dirty="0">
                <a:latin typeface="Cambria" panose="02040503050406030204" pitchFamily="18" charset="0"/>
                <a:cs typeface="Times New Roman" panose="02020603050405020304" pitchFamily="18" charset="0"/>
              </a:rPr>
              <a:t>we receive the witness of men, the </a:t>
            </a:r>
            <a:r>
              <a:rPr lang="en-US" sz="2000" u="sng" dirty="0">
                <a:latin typeface="Cambria" panose="02040503050406030204" pitchFamily="18" charset="0"/>
                <a:cs typeface="Times New Roman" panose="02020603050405020304" pitchFamily="18" charset="0"/>
              </a:rPr>
              <a:t>witness of God is greater</a:t>
            </a:r>
            <a:r>
              <a:rPr lang="en-US" sz="2000" dirty="0">
                <a:latin typeface="Cambria" panose="02040503050406030204" pitchFamily="18" charset="0"/>
                <a:cs typeface="Times New Roman" panose="02020603050405020304" pitchFamily="18" charset="0"/>
              </a:rPr>
              <a:t>; for this is the witness of </a:t>
            </a:r>
            <a:r>
              <a:rPr lang="en-US" sz="2000" dirty="0" smtClean="0">
                <a:latin typeface="Cambria" panose="02040503050406030204" pitchFamily="18" charset="0"/>
                <a:cs typeface="Times New Roman" panose="02020603050405020304" pitchFamily="18" charset="0"/>
              </a:rPr>
              <a:t>God </a:t>
            </a:r>
            <a:r>
              <a:rPr lang="en-US" sz="2000" dirty="0">
                <a:latin typeface="Cambria" panose="02040503050406030204" pitchFamily="18" charset="0"/>
                <a:cs typeface="Times New Roman" panose="02020603050405020304" pitchFamily="18" charset="0"/>
              </a:rPr>
              <a:t>which He has testified of His Son.  </a:t>
            </a:r>
            <a:r>
              <a:rPr lang="en-US" sz="2000" baseline="30000" dirty="0">
                <a:latin typeface="Cambria" panose="02040503050406030204" pitchFamily="18" charset="0"/>
                <a:cs typeface="Times New Roman" panose="02020603050405020304" pitchFamily="18" charset="0"/>
              </a:rPr>
              <a:t>10</a:t>
            </a:r>
            <a:r>
              <a:rPr lang="en-US" sz="2000" dirty="0">
                <a:latin typeface="Cambria" panose="02040503050406030204" pitchFamily="18" charset="0"/>
                <a:cs typeface="Times New Roman" panose="02020603050405020304" pitchFamily="18" charset="0"/>
              </a:rPr>
              <a:t>He who believes in the Son of God has the </a:t>
            </a:r>
            <a:r>
              <a:rPr lang="en-US" sz="2000" u="sng" dirty="0">
                <a:latin typeface="Cambria" panose="02040503050406030204" pitchFamily="18" charset="0"/>
                <a:cs typeface="Times New Roman" panose="02020603050405020304" pitchFamily="18" charset="0"/>
              </a:rPr>
              <a:t>witness in himself</a:t>
            </a:r>
            <a:r>
              <a:rPr lang="en-US" sz="2000" dirty="0">
                <a:latin typeface="Cambria" panose="02040503050406030204" pitchFamily="18" charset="0"/>
                <a:cs typeface="Times New Roman" panose="02020603050405020304" pitchFamily="18" charset="0"/>
              </a:rPr>
              <a:t>; he who does not believe God has made Him a liar, because he has not believed the testimony that God has given of His Son.  </a:t>
            </a:r>
            <a:endParaRPr lang="en-US" sz="2000" dirty="0" smtClean="0">
              <a:latin typeface="Cambria" panose="02040503050406030204" pitchFamily="18" charset="0"/>
              <a:cs typeface="Times New Roman" panose="02020603050405020304" pitchFamily="18" charset="0"/>
            </a:endParaRPr>
          </a:p>
          <a:p>
            <a:pPr>
              <a:defRPr/>
            </a:pPr>
            <a:r>
              <a:rPr lang="en-US" sz="2000" dirty="0" smtClean="0">
                <a:solidFill>
                  <a:schemeClr val="accent5"/>
                </a:solidFill>
                <a:latin typeface="Cambria" panose="02040503050406030204" pitchFamily="18" charset="0"/>
                <a:cs typeface="Times New Roman" panose="02020603050405020304" pitchFamily="18" charset="0"/>
              </a:rPr>
              <a:t>Christians have the witness “in himself” (indwelling Holy Spirit) which is greater than the witness of men</a:t>
            </a:r>
            <a:endParaRPr lang="en-US" sz="2000" dirty="0" smtClean="0"/>
          </a:p>
          <a:p>
            <a:pPr marL="109537" indent="0">
              <a:buNone/>
              <a:defRPr/>
            </a:pPr>
            <a:r>
              <a:rPr lang="en-US" sz="2000" b="1" dirty="0" smtClean="0">
                <a:latin typeface="Cambria" panose="02040503050406030204" pitchFamily="18" charset="0"/>
                <a:cs typeface="Times New Roman" panose="02020603050405020304" pitchFamily="18" charset="0"/>
              </a:rPr>
              <a:t>Rom </a:t>
            </a:r>
            <a:r>
              <a:rPr lang="en-US" sz="2000" b="1" dirty="0">
                <a:latin typeface="Cambria" panose="02040503050406030204" pitchFamily="18" charset="0"/>
                <a:cs typeface="Times New Roman" panose="02020603050405020304" pitchFamily="18" charset="0"/>
              </a:rPr>
              <a:t>8:16 </a:t>
            </a:r>
            <a:r>
              <a:rPr lang="en-US" sz="2000" dirty="0">
                <a:latin typeface="Cambria" panose="02040503050406030204" pitchFamily="18" charset="0"/>
                <a:cs typeface="Times New Roman" panose="02020603050405020304" pitchFamily="18" charset="0"/>
              </a:rPr>
              <a:t>The Spirit Himself bears witness with our spirit that we are children of </a:t>
            </a:r>
            <a:r>
              <a:rPr lang="en-US" sz="2000" dirty="0" smtClean="0">
                <a:latin typeface="Cambria" panose="02040503050406030204" pitchFamily="18" charset="0"/>
                <a:cs typeface="Times New Roman" panose="02020603050405020304" pitchFamily="18" charset="0"/>
              </a:rPr>
              <a:t>God</a:t>
            </a:r>
            <a:r>
              <a:rPr lang="en-US" sz="2000" dirty="0"/>
              <a:t/>
            </a:r>
            <a:br>
              <a:rPr lang="en-US" sz="2000" dirty="0"/>
            </a:br>
            <a:r>
              <a:rPr lang="en-US" sz="2000" dirty="0"/>
              <a:t/>
            </a:r>
            <a:br>
              <a:rPr lang="en-US" sz="2000" dirty="0"/>
            </a:br>
            <a:endParaRPr lang="en-US" sz="2000" dirty="0" smtClean="0">
              <a:solidFill>
                <a:schemeClr val="accent5"/>
              </a:solidFill>
              <a:latin typeface="Cambria" panose="020405030504060302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pPr>
              <a:defRPr/>
            </a:pPr>
            <a:r>
              <a:rPr lang="en-US" dirty="0" smtClean="0"/>
              <a:t>God Gives Christians a Witness</a:t>
            </a:r>
            <a:endParaRPr lang="en-US" sz="3600" dirty="0"/>
          </a:p>
        </p:txBody>
      </p:sp>
    </p:spTree>
    <p:extLst>
      <p:ext uri="{BB962C8B-B14F-4D97-AF65-F5344CB8AC3E}">
        <p14:creationId xmlns:p14="http://schemas.microsoft.com/office/powerpoint/2010/main" val="2964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1"/>
          <p:cNvSpPr>
            <a:spLocks noGrp="1"/>
          </p:cNvSpPr>
          <p:nvPr>
            <p:ph idx="1"/>
          </p:nvPr>
        </p:nvSpPr>
        <p:spPr>
          <a:xfrm>
            <a:off x="381000" y="1066800"/>
            <a:ext cx="8458200" cy="5334000"/>
          </a:xfrm>
          <a:solidFill>
            <a:schemeClr val="bg1"/>
          </a:solidFill>
        </p:spPr>
        <p:txBody>
          <a:bodyPr/>
          <a:lstStyle/>
          <a:p>
            <a:pPr marL="107950" indent="0">
              <a:buFont typeface="Wingdings 3" pitchFamily="18" charset="2"/>
              <a:buNone/>
            </a:pPr>
            <a:r>
              <a:rPr lang="en-US" altLang="zh-CN" sz="2100" b="1" dirty="0" smtClean="0">
                <a:latin typeface="Cambria" pitchFamily="18" charset="0"/>
                <a:ea typeface="宋体" pitchFamily="2" charset="-122"/>
              </a:rPr>
              <a:t>1 Peter 3:13 </a:t>
            </a:r>
            <a:r>
              <a:rPr lang="en-US" altLang="zh-CN" sz="2100" dirty="0" smtClean="0">
                <a:latin typeface="Cambria" pitchFamily="18" charset="0"/>
                <a:ea typeface="宋体" pitchFamily="2" charset="-122"/>
              </a:rPr>
              <a:t>And who </a:t>
            </a:r>
            <a:r>
              <a:rPr lang="en-US" altLang="zh-CN" sz="2100" i="1" dirty="0" smtClean="0">
                <a:latin typeface="Cambria" pitchFamily="18" charset="0"/>
                <a:ea typeface="宋体" pitchFamily="2" charset="-122"/>
              </a:rPr>
              <a:t>is</a:t>
            </a:r>
            <a:r>
              <a:rPr lang="en-US" altLang="zh-CN" sz="2100" dirty="0" smtClean="0">
                <a:latin typeface="Cambria" pitchFamily="18" charset="0"/>
                <a:ea typeface="宋体" pitchFamily="2" charset="-122"/>
              </a:rPr>
              <a:t> he who will harm you if you become followers of what is good? </a:t>
            </a:r>
            <a:r>
              <a:rPr lang="en-US" altLang="zh-CN" sz="2100" baseline="30000" dirty="0" smtClean="0">
                <a:latin typeface="Cambria" pitchFamily="18" charset="0"/>
                <a:ea typeface="宋体" pitchFamily="2" charset="-122"/>
              </a:rPr>
              <a:t>14</a:t>
            </a:r>
            <a:r>
              <a:rPr lang="en-US" altLang="zh-CN" sz="2100" dirty="0" smtClean="0">
                <a:latin typeface="Cambria" pitchFamily="18" charset="0"/>
                <a:ea typeface="宋体" pitchFamily="2" charset="-122"/>
              </a:rPr>
              <a:t>But even if you should suffer for righteousness’ sake, </a:t>
            </a:r>
            <a:r>
              <a:rPr lang="en-US" altLang="zh-CN" sz="2100" i="1" dirty="0" smtClean="0">
                <a:latin typeface="Cambria" pitchFamily="18" charset="0"/>
                <a:ea typeface="宋体" pitchFamily="2" charset="-122"/>
              </a:rPr>
              <a:t>you are</a:t>
            </a:r>
            <a:r>
              <a:rPr lang="en-US" altLang="zh-CN" sz="2100" dirty="0" smtClean="0">
                <a:latin typeface="Cambria" pitchFamily="18" charset="0"/>
                <a:ea typeface="宋体" pitchFamily="2" charset="-122"/>
              </a:rPr>
              <a:t> blessed. </a:t>
            </a:r>
            <a:r>
              <a:rPr lang="en-US" altLang="zh-CN" sz="2100" i="1" dirty="0" smtClean="0">
                <a:latin typeface="Cambria" pitchFamily="18" charset="0"/>
                <a:ea typeface="宋体" pitchFamily="2" charset="-122"/>
              </a:rPr>
              <a:t>“And do not be afraid of their threats, nor be troubled.”</a:t>
            </a:r>
            <a:r>
              <a:rPr lang="en-US" altLang="zh-CN" sz="2100" dirty="0" smtClean="0">
                <a:latin typeface="Cambria" pitchFamily="18" charset="0"/>
                <a:ea typeface="宋体" pitchFamily="2" charset="-122"/>
              </a:rPr>
              <a:t> </a:t>
            </a:r>
            <a:r>
              <a:rPr lang="en-US" altLang="zh-CN" sz="2100" baseline="30000" dirty="0" smtClean="0">
                <a:latin typeface="Cambria" pitchFamily="18" charset="0"/>
                <a:ea typeface="宋体" pitchFamily="2" charset="-122"/>
              </a:rPr>
              <a:t>15</a:t>
            </a:r>
            <a:r>
              <a:rPr lang="en-US" altLang="zh-CN" sz="2100" dirty="0" smtClean="0">
                <a:latin typeface="Cambria" pitchFamily="18" charset="0"/>
                <a:ea typeface="宋体" pitchFamily="2" charset="-122"/>
              </a:rPr>
              <a:t>But sanctify the Lord God in your hearts, and </a:t>
            </a:r>
            <a:r>
              <a:rPr lang="en-US" altLang="zh-CN" sz="2100" u="sng" dirty="0" smtClean="0">
                <a:latin typeface="Cambria" pitchFamily="18" charset="0"/>
                <a:ea typeface="宋体" pitchFamily="2" charset="-122"/>
              </a:rPr>
              <a:t>always </a:t>
            </a:r>
            <a:r>
              <a:rPr lang="en-US" altLang="zh-CN" sz="2100" i="1" u="sng" dirty="0" smtClean="0">
                <a:latin typeface="Cambria" pitchFamily="18" charset="0"/>
                <a:ea typeface="宋体" pitchFamily="2" charset="-122"/>
              </a:rPr>
              <a:t>be</a:t>
            </a:r>
            <a:r>
              <a:rPr lang="en-US" altLang="zh-CN" sz="2100" u="sng" dirty="0" smtClean="0">
                <a:latin typeface="Cambria" pitchFamily="18" charset="0"/>
                <a:ea typeface="宋体" pitchFamily="2" charset="-122"/>
              </a:rPr>
              <a:t> ready to </a:t>
            </a:r>
            <a:r>
              <a:rPr lang="en-US" altLang="zh-CN" sz="2100" i="1" u="sng" dirty="0" smtClean="0">
                <a:latin typeface="Cambria" pitchFamily="18" charset="0"/>
                <a:ea typeface="宋体" pitchFamily="2" charset="-122"/>
              </a:rPr>
              <a:t>give</a:t>
            </a:r>
            <a:r>
              <a:rPr lang="en-US" altLang="zh-CN" sz="2100" u="sng" dirty="0" smtClean="0">
                <a:latin typeface="Cambria" pitchFamily="18" charset="0"/>
                <a:ea typeface="宋体" pitchFamily="2" charset="-122"/>
              </a:rPr>
              <a:t> a defense</a:t>
            </a:r>
            <a:r>
              <a:rPr lang="en-US" altLang="zh-CN" sz="2100" dirty="0" smtClean="0">
                <a:latin typeface="Cambria" pitchFamily="18" charset="0"/>
                <a:ea typeface="宋体" pitchFamily="2" charset="-122"/>
              </a:rPr>
              <a:t> to everyone who asks you a reason for the hope that is in you, with meekness and fear; </a:t>
            </a:r>
            <a:r>
              <a:rPr lang="en-US" altLang="zh-CN" sz="2100" baseline="30000" dirty="0" smtClean="0">
                <a:latin typeface="Cambria" pitchFamily="18" charset="0"/>
                <a:ea typeface="宋体" pitchFamily="2" charset="-122"/>
              </a:rPr>
              <a:t>16</a:t>
            </a:r>
            <a:r>
              <a:rPr lang="en-US" altLang="zh-CN" sz="2100" dirty="0" smtClean="0">
                <a:latin typeface="Cambria" pitchFamily="18" charset="0"/>
                <a:ea typeface="宋体" pitchFamily="2" charset="-122"/>
              </a:rPr>
              <a:t>having a good conscience, that when they defame you as evildoers, those who revile your good conduct in Christ may be ashamed. </a:t>
            </a:r>
            <a:r>
              <a:rPr lang="en-US" altLang="zh-CN" sz="2100" baseline="30000" dirty="0" smtClean="0">
                <a:latin typeface="Cambria" pitchFamily="18" charset="0"/>
                <a:ea typeface="宋体" pitchFamily="2" charset="-122"/>
              </a:rPr>
              <a:t>17</a:t>
            </a:r>
            <a:r>
              <a:rPr lang="en-US" altLang="zh-CN" sz="2100" dirty="0" smtClean="0">
                <a:latin typeface="Cambria" pitchFamily="18" charset="0"/>
                <a:ea typeface="宋体" pitchFamily="2" charset="-122"/>
              </a:rPr>
              <a:t>For </a:t>
            </a:r>
            <a:r>
              <a:rPr lang="en-US" altLang="zh-CN" sz="2100" i="1" dirty="0" smtClean="0">
                <a:latin typeface="Cambria" pitchFamily="18" charset="0"/>
                <a:ea typeface="宋体" pitchFamily="2" charset="-122"/>
              </a:rPr>
              <a:t>it is</a:t>
            </a:r>
            <a:r>
              <a:rPr lang="en-US" altLang="zh-CN" sz="2100" dirty="0" smtClean="0">
                <a:latin typeface="Cambria" pitchFamily="18" charset="0"/>
                <a:ea typeface="宋体" pitchFamily="2" charset="-122"/>
              </a:rPr>
              <a:t> better, if it is the will of God, to suffer for doing good than for doing evil.</a:t>
            </a:r>
          </a:p>
          <a:p>
            <a:pPr marL="450850" indent="-342900">
              <a:buFont typeface="Arial" panose="020B0604020202020204" pitchFamily="34" charset="0"/>
              <a:buChar char="•"/>
            </a:pPr>
            <a:r>
              <a:rPr lang="en-US" altLang="zh-CN" sz="2000" dirty="0" smtClean="0">
                <a:solidFill>
                  <a:srgbClr val="474B78"/>
                </a:solidFill>
                <a:latin typeface="Cambria" pitchFamily="18" charset="0"/>
                <a:ea typeface="宋体" pitchFamily="2" charset="-122"/>
              </a:rPr>
              <a:t>Don’t be troubled by persecution, rather:</a:t>
            </a:r>
          </a:p>
          <a:p>
            <a:pPr marL="849313" lvl="1" indent="-457200">
              <a:buFont typeface="+mj-lt"/>
              <a:buAutoNum type="arabicPeriod"/>
            </a:pPr>
            <a:r>
              <a:rPr lang="en-US" altLang="zh-CN" sz="2000" dirty="0" smtClean="0">
                <a:solidFill>
                  <a:srgbClr val="474B78"/>
                </a:solidFill>
                <a:latin typeface="Cambria" pitchFamily="18" charset="0"/>
                <a:ea typeface="宋体" pitchFamily="2" charset="-122"/>
              </a:rPr>
              <a:t>Sanctify our hearts to God (sanctify – to make holy, set apart)</a:t>
            </a:r>
          </a:p>
          <a:p>
            <a:pPr marL="849313" lvl="1" indent="-457200">
              <a:buFont typeface="+mj-lt"/>
              <a:buAutoNum type="arabicPeriod"/>
            </a:pPr>
            <a:r>
              <a:rPr lang="en-US" altLang="zh-CN" sz="2000" dirty="0" smtClean="0">
                <a:solidFill>
                  <a:srgbClr val="474B78"/>
                </a:solidFill>
                <a:latin typeface="Cambria" pitchFamily="18" charset="0"/>
                <a:ea typeface="宋体" pitchFamily="2" charset="-122"/>
              </a:rPr>
              <a:t>Always be ready to give a defense for our hope in meekness and fear</a:t>
            </a:r>
          </a:p>
          <a:p>
            <a:pPr>
              <a:buFont typeface="Arial" panose="020B0604020202020204" pitchFamily="34" charset="0"/>
              <a:buChar char="•"/>
            </a:pPr>
            <a:r>
              <a:rPr lang="en-US" altLang="zh-CN" sz="2000" dirty="0">
                <a:solidFill>
                  <a:srgbClr val="474B78"/>
                </a:solidFill>
                <a:latin typeface="Cambria" pitchFamily="18" charset="0"/>
                <a:ea typeface="宋体" pitchFamily="2" charset="-122"/>
              </a:rPr>
              <a:t>Defense: “</a:t>
            </a:r>
            <a:r>
              <a:rPr lang="en-US" sz="2000" dirty="0">
                <a:solidFill>
                  <a:srgbClr val="474B78"/>
                </a:solidFill>
                <a:latin typeface="Cambria" pitchFamily="18" charset="0"/>
                <a:ea typeface="宋体" pitchFamily="2" charset="-122"/>
              </a:rPr>
              <a:t>apologia” - to give an answer or speech in defense of </a:t>
            </a:r>
            <a:r>
              <a:rPr lang="en-US" sz="2000" dirty="0" smtClean="0">
                <a:solidFill>
                  <a:srgbClr val="474B78"/>
                </a:solidFill>
                <a:latin typeface="Cambria" pitchFamily="18" charset="0"/>
                <a:ea typeface="宋体" pitchFamily="2" charset="-122"/>
              </a:rPr>
              <a:t>oneself</a:t>
            </a:r>
          </a:p>
          <a:p>
            <a:pPr>
              <a:buFont typeface="Arial" panose="020B0604020202020204" pitchFamily="34" charset="0"/>
              <a:buChar char="•"/>
            </a:pPr>
            <a:r>
              <a:rPr lang="en-US" sz="2000" dirty="0">
                <a:solidFill>
                  <a:srgbClr val="474B78"/>
                </a:solidFill>
                <a:latin typeface="Cambria" panose="02040503050406030204" pitchFamily="18" charset="0"/>
                <a:ea typeface="宋体" pitchFamily="2" charset="-122"/>
                <a:cs typeface="Times New Roman" panose="02020603050405020304" pitchFamily="18" charset="0"/>
              </a:rPr>
              <a:t>What questions should I have prepared answers for</a:t>
            </a:r>
            <a:r>
              <a:rPr lang="en-US" sz="2000" dirty="0" smtClean="0">
                <a:solidFill>
                  <a:srgbClr val="474B78"/>
                </a:solidFill>
                <a:latin typeface="Cambria" panose="02040503050406030204" pitchFamily="18" charset="0"/>
                <a:ea typeface="宋体" pitchFamily="2" charset="-122"/>
                <a:cs typeface="Times New Roman" panose="02020603050405020304" pitchFamily="18" charset="0"/>
              </a:rPr>
              <a:t>?</a:t>
            </a:r>
          </a:p>
          <a:p>
            <a:pPr>
              <a:buFont typeface="Arial" panose="020B0604020202020204" pitchFamily="34" charset="0"/>
              <a:buChar char="•"/>
            </a:pPr>
            <a:r>
              <a:rPr lang="en-US" altLang="zh-CN" sz="2000" dirty="0" smtClean="0">
                <a:solidFill>
                  <a:srgbClr val="474B78"/>
                </a:solidFill>
                <a:latin typeface="Cambria" panose="02040503050406030204" pitchFamily="18" charset="0"/>
                <a:ea typeface="宋体" pitchFamily="2" charset="-122"/>
                <a:cs typeface="Times New Roman" panose="02020603050405020304" pitchFamily="18" charset="0"/>
              </a:rPr>
              <a:t>Who are the answers intended for? Everyone (vs15); inferred to be non-Christians</a:t>
            </a:r>
            <a:endParaRPr lang="en-US" altLang="zh-CN" sz="2000" dirty="0" smtClean="0">
              <a:latin typeface="Cambria" pitchFamily="18" charset="0"/>
              <a:ea typeface="宋体" pitchFamily="2" charset="-122"/>
            </a:endParaRPr>
          </a:p>
          <a:p>
            <a:pPr marL="479425" indent="-342900">
              <a:buFont typeface="Arial" panose="020B0604020202020204" pitchFamily="34" charset="0"/>
              <a:buChar char="•"/>
            </a:pPr>
            <a:endParaRPr lang="en-US" altLang="zh-CN" sz="2000" dirty="0" smtClean="0">
              <a:latin typeface="Cambria" pitchFamily="18" charset="0"/>
              <a:ea typeface="宋体" pitchFamily="2" charset="-122"/>
            </a:endParaRPr>
          </a:p>
        </p:txBody>
      </p:sp>
      <p:sp>
        <p:nvSpPr>
          <p:cNvPr id="3" name="Title 2"/>
          <p:cNvSpPr>
            <a:spLocks noGrp="1"/>
          </p:cNvSpPr>
          <p:nvPr>
            <p:ph type="title"/>
          </p:nvPr>
        </p:nvSpPr>
        <p:spPr/>
        <p:txBody>
          <a:bodyPr/>
          <a:lstStyle/>
          <a:p>
            <a:pPr>
              <a:defRPr/>
            </a:pPr>
            <a:r>
              <a:rPr lang="en-US" sz="3600" dirty="0" smtClean="0"/>
              <a:t>Ready to Give a Defense?</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610600" cy="4525962"/>
          </a:xfrm>
        </p:spPr>
        <p:txBody>
          <a:bodyPr/>
          <a:lstStyle/>
          <a:p>
            <a:pPr marL="109537" indent="0">
              <a:buNone/>
            </a:pPr>
            <a:r>
              <a:rPr lang="en-US" sz="2000" dirty="0" smtClean="0">
                <a:latin typeface="Cambria" panose="02040503050406030204" pitchFamily="18" charset="0"/>
                <a:cs typeface="Times New Roman" panose="02020603050405020304" pitchFamily="18" charset="0"/>
              </a:rPr>
              <a:t>The Gospel</a:t>
            </a:r>
          </a:p>
          <a:p>
            <a:pPr marL="109537" indent="0">
              <a:buNone/>
            </a:pPr>
            <a:r>
              <a:rPr lang="en-US" sz="2000" b="1" dirty="0" smtClean="0">
                <a:latin typeface="Cambria" panose="02040503050406030204" pitchFamily="18" charset="0"/>
                <a:cs typeface="Times New Roman" panose="02020603050405020304" pitchFamily="18" charset="0"/>
              </a:rPr>
              <a:t>Phil 1:7 </a:t>
            </a:r>
            <a:r>
              <a:rPr lang="en-US" sz="2000" dirty="0" smtClean="0">
                <a:latin typeface="Cambria" panose="02040503050406030204" pitchFamily="18" charset="0"/>
                <a:cs typeface="Times New Roman" panose="02020603050405020304" pitchFamily="18" charset="0"/>
              </a:rPr>
              <a:t>just </a:t>
            </a:r>
            <a:r>
              <a:rPr lang="en-US" sz="2000" dirty="0">
                <a:latin typeface="Cambria" panose="02040503050406030204" pitchFamily="18" charset="0"/>
                <a:cs typeface="Times New Roman" panose="02020603050405020304" pitchFamily="18" charset="0"/>
              </a:rPr>
              <a:t>as it is right for me to think this of you all, because I have you in my heart, inasmuch as both in my chains and in the </a:t>
            </a:r>
            <a:r>
              <a:rPr lang="en-US" sz="2000" u="sng" dirty="0">
                <a:latin typeface="Cambria" panose="02040503050406030204" pitchFamily="18" charset="0"/>
                <a:cs typeface="Times New Roman" panose="02020603050405020304" pitchFamily="18" charset="0"/>
              </a:rPr>
              <a:t>defense and confirmation of the gospel</a:t>
            </a:r>
            <a:r>
              <a:rPr lang="en-US" sz="2000" dirty="0">
                <a:latin typeface="Cambria" panose="02040503050406030204" pitchFamily="18" charset="0"/>
                <a:cs typeface="Times New Roman" panose="02020603050405020304" pitchFamily="18" charset="0"/>
              </a:rPr>
              <a:t>, you all are partakers with me of grace</a:t>
            </a:r>
            <a:r>
              <a:rPr lang="en-US" sz="2000" dirty="0" smtClean="0">
                <a:latin typeface="Cambria" panose="02040503050406030204" pitchFamily="18" charset="0"/>
                <a:cs typeface="Times New Roman" panose="02020603050405020304" pitchFamily="18" charset="0"/>
              </a:rPr>
              <a:t>.</a:t>
            </a:r>
          </a:p>
          <a:p>
            <a:pPr marL="109537" indent="0">
              <a:buNone/>
            </a:pPr>
            <a:endParaRPr lang="en-US" altLang="zh-CN" sz="2000" baseline="30000" dirty="0" smtClean="0">
              <a:latin typeface="Cambria" panose="02040503050406030204" pitchFamily="18" charset="0"/>
              <a:ea typeface="宋体" pitchFamily="2" charset="-122"/>
              <a:cs typeface="Times New Roman" panose="02020603050405020304" pitchFamily="18" charset="0"/>
            </a:endParaRPr>
          </a:p>
          <a:p>
            <a:pPr marL="109537" indent="0">
              <a:buNone/>
            </a:pPr>
            <a:r>
              <a:rPr lang="en-US" altLang="zh-CN" sz="2000" dirty="0">
                <a:latin typeface="Cambria" panose="02040503050406030204" pitchFamily="18" charset="0"/>
                <a:cs typeface="Times New Roman" panose="02020603050405020304" pitchFamily="18" charset="0"/>
              </a:rPr>
              <a:t>Our Hope</a:t>
            </a:r>
          </a:p>
          <a:p>
            <a:pPr marL="109537" indent="0">
              <a:buNone/>
            </a:pPr>
            <a:r>
              <a:rPr lang="en-US" altLang="zh-CN" sz="2000" b="1" dirty="0" smtClean="0">
                <a:latin typeface="Cambria" panose="02040503050406030204" pitchFamily="18" charset="0"/>
                <a:ea typeface="宋体" pitchFamily="2" charset="-122"/>
                <a:cs typeface="Times New Roman" panose="02020603050405020304" pitchFamily="18" charset="0"/>
              </a:rPr>
              <a:t>1 Pet</a:t>
            </a:r>
            <a:r>
              <a:rPr lang="en-US" altLang="zh-CN" sz="2000" b="1" dirty="0">
                <a:latin typeface="Cambria" panose="02040503050406030204" pitchFamily="18" charset="0"/>
                <a:ea typeface="宋体" pitchFamily="2" charset="-122"/>
                <a:cs typeface="Times New Roman" panose="02020603050405020304" pitchFamily="18" charset="0"/>
              </a:rPr>
              <a:t> </a:t>
            </a:r>
            <a:r>
              <a:rPr lang="en-US" altLang="zh-CN" sz="2000" b="1" dirty="0" smtClean="0">
                <a:latin typeface="Cambria" panose="02040503050406030204" pitchFamily="18" charset="0"/>
                <a:ea typeface="宋体" pitchFamily="2" charset="-122"/>
                <a:cs typeface="Times New Roman" panose="02020603050405020304" pitchFamily="18" charset="0"/>
              </a:rPr>
              <a:t>3:15</a:t>
            </a:r>
            <a:r>
              <a:rPr lang="en-US" altLang="zh-CN" sz="2000" dirty="0" smtClean="0">
                <a:latin typeface="Cambria" panose="02040503050406030204" pitchFamily="18" charset="0"/>
                <a:ea typeface="宋体" pitchFamily="2" charset="-122"/>
                <a:cs typeface="Times New Roman" panose="02020603050405020304" pitchFamily="18" charset="0"/>
              </a:rPr>
              <a:t>…always</a:t>
            </a:r>
            <a:r>
              <a:rPr lang="en-US" altLang="zh-CN" sz="2000" dirty="0">
                <a:latin typeface="Cambria" panose="02040503050406030204" pitchFamily="18" charset="0"/>
                <a:ea typeface="宋体" pitchFamily="2" charset="-122"/>
                <a:cs typeface="Times New Roman" panose="02020603050405020304" pitchFamily="18" charset="0"/>
              </a:rPr>
              <a:t> </a:t>
            </a:r>
            <a:r>
              <a:rPr lang="en-US" altLang="zh-CN" sz="2000" i="1" dirty="0">
                <a:latin typeface="Cambria" panose="02040503050406030204" pitchFamily="18" charset="0"/>
                <a:ea typeface="宋体" pitchFamily="2" charset="-122"/>
                <a:cs typeface="Times New Roman" panose="02020603050405020304" pitchFamily="18" charset="0"/>
              </a:rPr>
              <a:t>be</a:t>
            </a:r>
            <a:r>
              <a:rPr lang="en-US" altLang="zh-CN" sz="2000" dirty="0">
                <a:latin typeface="Cambria" panose="02040503050406030204" pitchFamily="18" charset="0"/>
                <a:ea typeface="宋体" pitchFamily="2" charset="-122"/>
                <a:cs typeface="Times New Roman" panose="02020603050405020304" pitchFamily="18" charset="0"/>
              </a:rPr>
              <a:t> ready to </a:t>
            </a:r>
            <a:r>
              <a:rPr lang="en-US" altLang="zh-CN" sz="2000" i="1" dirty="0">
                <a:latin typeface="Cambria" panose="02040503050406030204" pitchFamily="18" charset="0"/>
                <a:ea typeface="宋体" pitchFamily="2" charset="-122"/>
                <a:cs typeface="Times New Roman" panose="02020603050405020304" pitchFamily="18" charset="0"/>
              </a:rPr>
              <a:t>give</a:t>
            </a:r>
            <a:r>
              <a:rPr lang="en-US" altLang="zh-CN" sz="2000" dirty="0">
                <a:latin typeface="Cambria" panose="02040503050406030204" pitchFamily="18" charset="0"/>
                <a:ea typeface="宋体" pitchFamily="2" charset="-122"/>
                <a:cs typeface="Times New Roman" panose="02020603050405020304" pitchFamily="18" charset="0"/>
              </a:rPr>
              <a:t> a defense to everyone who asks you a </a:t>
            </a:r>
            <a:r>
              <a:rPr lang="en-US" altLang="zh-CN" sz="2000" u="sng" dirty="0">
                <a:latin typeface="Cambria" panose="02040503050406030204" pitchFamily="18" charset="0"/>
                <a:ea typeface="宋体" pitchFamily="2" charset="-122"/>
                <a:cs typeface="Times New Roman" panose="02020603050405020304" pitchFamily="18" charset="0"/>
              </a:rPr>
              <a:t>reason for the hope that is in you</a:t>
            </a:r>
            <a:r>
              <a:rPr lang="en-US" altLang="zh-CN" sz="2000" dirty="0">
                <a:latin typeface="Cambria" panose="02040503050406030204" pitchFamily="18" charset="0"/>
                <a:ea typeface="宋体" pitchFamily="2" charset="-122"/>
                <a:cs typeface="Times New Roman" panose="02020603050405020304" pitchFamily="18" charset="0"/>
              </a:rPr>
              <a:t>, with meekness and fear</a:t>
            </a:r>
            <a:r>
              <a:rPr lang="en-US" altLang="zh-CN" sz="2000" dirty="0" smtClean="0">
                <a:latin typeface="Cambria" panose="02040503050406030204" pitchFamily="18" charset="0"/>
                <a:ea typeface="宋体" pitchFamily="2" charset="-122"/>
                <a:cs typeface="Times New Roman" panose="02020603050405020304" pitchFamily="18" charset="0"/>
              </a:rPr>
              <a:t>;</a:t>
            </a:r>
          </a:p>
          <a:p>
            <a:pPr marL="109537" indent="0">
              <a:buNone/>
            </a:pPr>
            <a:r>
              <a:rPr lang="en-US" sz="2000" dirty="0" smtClean="0">
                <a:solidFill>
                  <a:srgbClr val="474B78"/>
                </a:solidFill>
                <a:latin typeface="Cambria" panose="02040503050406030204" pitchFamily="18" charset="0"/>
                <a:ea typeface="宋体" pitchFamily="2" charset="-122"/>
                <a:cs typeface="Times New Roman" panose="02020603050405020304" pitchFamily="18" charset="0"/>
              </a:rPr>
              <a:t>What is my hope?</a:t>
            </a:r>
          </a:p>
          <a:p>
            <a:pPr marL="822325" lvl="1" indent="-457200">
              <a:buFont typeface="+mj-lt"/>
              <a:buAutoNum type="arabicPeriod"/>
            </a:pPr>
            <a:r>
              <a:rPr lang="en-US" sz="2000" dirty="0" smtClean="0">
                <a:solidFill>
                  <a:srgbClr val="474B78"/>
                </a:solidFill>
                <a:latin typeface="Cambria" panose="02040503050406030204" pitchFamily="18" charset="0"/>
                <a:ea typeface="宋体" pitchFamily="2" charset="-122"/>
                <a:cs typeface="Times New Roman" panose="02020603050405020304" pitchFamily="18" charset="0"/>
              </a:rPr>
              <a:t>God is sovereign; I trust and rest in Him </a:t>
            </a:r>
            <a:r>
              <a:rPr lang="en-US" sz="1200" dirty="0" smtClean="0">
                <a:solidFill>
                  <a:srgbClr val="474B78"/>
                </a:solidFill>
                <a:latin typeface="Cambria" panose="02040503050406030204" pitchFamily="18" charset="0"/>
                <a:ea typeface="宋体" pitchFamily="2" charset="-122"/>
                <a:cs typeface="Times New Roman" panose="02020603050405020304" pitchFamily="18" charset="0"/>
              </a:rPr>
              <a:t>(1 </a:t>
            </a:r>
            <a:r>
              <a:rPr lang="en-US" sz="1200" dirty="0">
                <a:solidFill>
                  <a:srgbClr val="474B78"/>
                </a:solidFill>
                <a:latin typeface="Cambria" panose="02040503050406030204" pitchFamily="18" charset="0"/>
                <a:ea typeface="宋体" pitchFamily="2" charset="-122"/>
                <a:cs typeface="Times New Roman" panose="02020603050405020304" pitchFamily="18" charset="0"/>
              </a:rPr>
              <a:t>Tim </a:t>
            </a:r>
            <a:r>
              <a:rPr lang="en-US" sz="1200" dirty="0" smtClean="0">
                <a:solidFill>
                  <a:srgbClr val="474B78"/>
                </a:solidFill>
                <a:latin typeface="Cambria" panose="02040503050406030204" pitchFamily="18" charset="0"/>
                <a:ea typeface="宋体" pitchFamily="2" charset="-122"/>
                <a:cs typeface="Times New Roman" panose="02020603050405020304" pitchFamily="18" charset="0"/>
              </a:rPr>
              <a:t>6:15, Psalms 37, Matt 11:28-29…)</a:t>
            </a:r>
            <a:endParaRPr lang="en-US" sz="2000" dirty="0" smtClean="0">
              <a:solidFill>
                <a:srgbClr val="474B78"/>
              </a:solidFill>
              <a:latin typeface="Cambria" panose="02040503050406030204" pitchFamily="18" charset="0"/>
              <a:ea typeface="宋体" pitchFamily="2" charset="-122"/>
              <a:cs typeface="Times New Roman" panose="02020603050405020304" pitchFamily="18" charset="0"/>
            </a:endParaRPr>
          </a:p>
          <a:p>
            <a:pPr marL="822325" lvl="1" indent="-457200">
              <a:buFont typeface="+mj-lt"/>
              <a:buAutoNum type="arabicPeriod"/>
            </a:pPr>
            <a:r>
              <a:rPr lang="en-US" sz="2000" dirty="0" smtClean="0">
                <a:solidFill>
                  <a:srgbClr val="474B78"/>
                </a:solidFill>
                <a:latin typeface="Cambria" panose="02040503050406030204" pitchFamily="18" charset="0"/>
                <a:ea typeface="宋体" pitchFamily="2" charset="-122"/>
                <a:cs typeface="Times New Roman" panose="02020603050405020304" pitchFamily="18" charset="0"/>
              </a:rPr>
              <a:t>God saved me through Christ; Eternal life </a:t>
            </a:r>
            <a:r>
              <a:rPr lang="en-US" sz="1200" dirty="0" smtClean="0">
                <a:solidFill>
                  <a:srgbClr val="474B78"/>
                </a:solidFill>
                <a:latin typeface="Cambria" panose="02040503050406030204" pitchFamily="18" charset="0"/>
                <a:ea typeface="宋体" pitchFamily="2" charset="-122"/>
                <a:cs typeface="Times New Roman" panose="02020603050405020304" pitchFamily="18" charset="0"/>
              </a:rPr>
              <a:t>(2 </a:t>
            </a:r>
            <a:r>
              <a:rPr lang="en-US" sz="1200" dirty="0" err="1">
                <a:solidFill>
                  <a:srgbClr val="474B78"/>
                </a:solidFill>
                <a:latin typeface="Cambria" panose="02040503050406030204" pitchFamily="18" charset="0"/>
                <a:ea typeface="宋体" pitchFamily="2" charset="-122"/>
                <a:cs typeface="Times New Roman" panose="02020603050405020304" pitchFamily="18" charset="0"/>
              </a:rPr>
              <a:t>Cor</a:t>
            </a:r>
            <a:r>
              <a:rPr lang="en-US" sz="1200" dirty="0">
                <a:solidFill>
                  <a:srgbClr val="474B78"/>
                </a:solidFill>
                <a:latin typeface="Cambria" panose="02040503050406030204" pitchFamily="18" charset="0"/>
                <a:ea typeface="宋体" pitchFamily="2" charset="-122"/>
                <a:cs typeface="Times New Roman" panose="02020603050405020304" pitchFamily="18" charset="0"/>
              </a:rPr>
              <a:t> 5:21, Phil 3:7-11, Titus </a:t>
            </a:r>
            <a:r>
              <a:rPr lang="en-US" sz="1200" dirty="0" smtClean="0">
                <a:solidFill>
                  <a:srgbClr val="474B78"/>
                </a:solidFill>
                <a:latin typeface="Cambria" panose="02040503050406030204" pitchFamily="18" charset="0"/>
                <a:ea typeface="宋体" pitchFamily="2" charset="-122"/>
                <a:cs typeface="Times New Roman" panose="02020603050405020304" pitchFamily="18" charset="0"/>
              </a:rPr>
              <a:t>3:4-7…)</a:t>
            </a:r>
            <a:endParaRPr lang="en-US" sz="2800" dirty="0">
              <a:solidFill>
                <a:srgbClr val="474B78"/>
              </a:solidFill>
              <a:latin typeface="Cambria" panose="02040503050406030204" pitchFamily="18" charset="0"/>
              <a:ea typeface="宋体" pitchFamily="2" charset="-122"/>
              <a:cs typeface="Times New Roman" panose="02020603050405020304" pitchFamily="18" charset="0"/>
            </a:endParaRPr>
          </a:p>
          <a:p>
            <a:pPr marL="822325" lvl="1" indent="-457200">
              <a:buFont typeface="+mj-lt"/>
              <a:buAutoNum type="arabicPeriod"/>
            </a:pPr>
            <a:r>
              <a:rPr lang="en-US" sz="2000" dirty="0" smtClean="0">
                <a:solidFill>
                  <a:srgbClr val="474B78"/>
                </a:solidFill>
                <a:latin typeface="Cambria" panose="02040503050406030204" pitchFamily="18" charset="0"/>
                <a:ea typeface="宋体" pitchFamily="2" charset="-122"/>
                <a:cs typeface="Times New Roman" panose="02020603050405020304" pitchFamily="18" charset="0"/>
              </a:rPr>
              <a:t>A new heaven and earth await…and its going to be awesome! </a:t>
            </a:r>
            <a:r>
              <a:rPr lang="en-US" sz="1200" dirty="0" smtClean="0">
                <a:solidFill>
                  <a:srgbClr val="474B78"/>
                </a:solidFill>
                <a:latin typeface="Cambria" panose="02040503050406030204" pitchFamily="18" charset="0"/>
                <a:ea typeface="宋体" pitchFamily="2" charset="-122"/>
                <a:cs typeface="Times New Roman" panose="02020603050405020304" pitchFamily="18" charset="0"/>
              </a:rPr>
              <a:t>(</a:t>
            </a:r>
            <a:r>
              <a:rPr lang="en-US" sz="1200" dirty="0">
                <a:solidFill>
                  <a:srgbClr val="474B78"/>
                </a:solidFill>
                <a:latin typeface="Cambria" panose="02040503050406030204" pitchFamily="18" charset="0"/>
                <a:ea typeface="宋体" pitchFamily="2" charset="-122"/>
                <a:cs typeface="Times New Roman" panose="02020603050405020304" pitchFamily="18" charset="0"/>
              </a:rPr>
              <a:t>2 Pet 3:13, </a:t>
            </a:r>
            <a:r>
              <a:rPr lang="en-US" sz="1200" dirty="0" smtClean="0">
                <a:solidFill>
                  <a:srgbClr val="474B78"/>
                </a:solidFill>
                <a:latin typeface="Cambria" panose="02040503050406030204" pitchFamily="18" charset="0"/>
                <a:ea typeface="宋体" pitchFamily="2" charset="-122"/>
                <a:cs typeface="Times New Roman" panose="02020603050405020304" pitchFamily="18" charset="0"/>
              </a:rPr>
              <a:t>Rev 21…)</a:t>
            </a:r>
            <a:endParaRPr lang="en-US" sz="1200" dirty="0">
              <a:solidFill>
                <a:srgbClr val="474B78"/>
              </a:solidFill>
              <a:latin typeface="Cambria" panose="02040503050406030204" pitchFamily="18" charset="0"/>
              <a:ea typeface="宋体" pitchFamily="2" charset="-122"/>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3600" dirty="0"/>
              <a:t>What are we </a:t>
            </a:r>
            <a:r>
              <a:rPr lang="en-US" sz="3600" dirty="0" smtClean="0"/>
              <a:t>Defending</a:t>
            </a:r>
            <a:r>
              <a:rPr lang="en-US" sz="3600" dirty="0"/>
              <a:t>?</a:t>
            </a:r>
          </a:p>
        </p:txBody>
      </p:sp>
      <p:sp>
        <p:nvSpPr>
          <p:cNvPr id="4" name="TextBox 3"/>
          <p:cNvSpPr txBox="1">
            <a:spLocks noChangeArrowheads="1"/>
          </p:cNvSpPr>
          <p:nvPr/>
        </p:nvSpPr>
        <p:spPr bwMode="auto">
          <a:xfrm>
            <a:off x="2554287" y="5353050"/>
            <a:ext cx="3998913" cy="1200150"/>
          </a:xfrm>
          <a:prstGeom prst="rect">
            <a:avLst/>
          </a:prstGeom>
          <a:solidFill>
            <a:schemeClr val="bg1"/>
          </a:solidFill>
          <a:ln w="88900" cmpd="thickThin">
            <a:solidFill>
              <a:schemeClr val="accent1"/>
            </a:solidFill>
            <a:miter lim="800000"/>
            <a:headEnd/>
            <a:tailEnd/>
          </a:ln>
        </p:spPr>
        <p:txBody>
          <a:bodyPr wrap="none">
            <a:spAutoFit/>
          </a:bodyPr>
          <a:lstStyle/>
          <a:p>
            <a:pPr algn="ctr"/>
            <a:r>
              <a:rPr lang="en-US" altLang="zh-CN" sz="2400" dirty="0">
                <a:solidFill>
                  <a:srgbClr val="474B78"/>
                </a:solidFill>
                <a:latin typeface="Cambria" pitchFamily="18" charset="0"/>
                <a:ea typeface="宋体" pitchFamily="2" charset="-122"/>
              </a:rPr>
              <a:t>Do we have a defense ready? </a:t>
            </a:r>
          </a:p>
          <a:p>
            <a:pPr algn="ctr"/>
            <a:r>
              <a:rPr lang="en-US" altLang="zh-CN" sz="2400" dirty="0">
                <a:solidFill>
                  <a:srgbClr val="474B78"/>
                </a:solidFill>
                <a:latin typeface="Cambria" pitchFamily="18" charset="0"/>
                <a:ea typeface="宋体" pitchFamily="2" charset="-122"/>
              </a:rPr>
              <a:t>Is it biblical?  </a:t>
            </a:r>
          </a:p>
          <a:p>
            <a:pPr algn="ctr"/>
            <a:r>
              <a:rPr lang="en-US" altLang="zh-CN" sz="2400" dirty="0">
                <a:solidFill>
                  <a:srgbClr val="474B78"/>
                </a:solidFill>
                <a:latin typeface="Cambria" pitchFamily="18" charset="0"/>
                <a:ea typeface="宋体" pitchFamily="2" charset="-122"/>
              </a:rPr>
              <a:t>Is it meek and God fearing?</a:t>
            </a:r>
            <a:endParaRPr lang="en-US" altLang="zh-CN" sz="2400" dirty="0">
              <a:ea typeface="宋体" pitchFamily="2" charset="-122"/>
            </a:endParaRPr>
          </a:p>
        </p:txBody>
      </p:sp>
    </p:spTree>
    <p:extLst>
      <p:ext uri="{BB962C8B-B14F-4D97-AF65-F5344CB8AC3E}">
        <p14:creationId xmlns:p14="http://schemas.microsoft.com/office/powerpoint/2010/main" val="162464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wipe(down)">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wipe(down)">
                                      <p:cBhvr>
                                        <p:cTn id="20"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idx="1"/>
          </p:nvPr>
        </p:nvSpPr>
        <p:spPr>
          <a:xfrm>
            <a:off x="228600" y="1066800"/>
            <a:ext cx="8763000" cy="3124200"/>
          </a:xfrm>
        </p:spPr>
        <p:txBody>
          <a:bodyPr/>
          <a:lstStyle/>
          <a:p>
            <a:pPr marL="452438" indent="-342900" eaLnBrk="1" hangingPunct="1"/>
            <a:r>
              <a:rPr lang="en-US" altLang="zh-CN" sz="2200" dirty="0" smtClean="0">
                <a:latin typeface="Cambria" pitchFamily="18" charset="0"/>
                <a:ea typeface="宋体" pitchFamily="2" charset="-122"/>
              </a:rPr>
              <a:t>Where did we turn to defend our hope?  The Bible.</a:t>
            </a:r>
          </a:p>
          <a:p>
            <a:pPr marL="452438" indent="-342900" eaLnBrk="1" hangingPunct="1"/>
            <a:r>
              <a:rPr lang="en-US" altLang="zh-CN" sz="2200" dirty="0" smtClean="0">
                <a:latin typeface="Cambria" pitchFamily="18" charset="0"/>
                <a:ea typeface="宋体" pitchFamily="2" charset="-122"/>
              </a:rPr>
              <a:t>All questions eventually come back to the authority of the scriptures</a:t>
            </a:r>
          </a:p>
          <a:p>
            <a:pPr marL="452438" indent="-342900" eaLnBrk="1" hangingPunct="1"/>
            <a:r>
              <a:rPr lang="en-US" altLang="zh-CN" sz="2200" dirty="0" smtClean="0">
                <a:latin typeface="Cambria" pitchFamily="18" charset="0"/>
                <a:ea typeface="宋体" pitchFamily="2" charset="-122"/>
              </a:rPr>
              <a:t>To defend &amp; confirm the gospel, the authority of the bible is crucial </a:t>
            </a:r>
          </a:p>
          <a:p>
            <a:pPr marL="452438" indent="-342900" eaLnBrk="1" hangingPunct="1"/>
            <a:r>
              <a:rPr lang="en-US" altLang="zh-CN" sz="2200" dirty="0" smtClean="0">
                <a:latin typeface="Cambria" pitchFamily="18" charset="0"/>
                <a:ea typeface="宋体" pitchFamily="2" charset="-122"/>
              </a:rPr>
              <a:t>Why believe the bible over other works? Quran, Plato, Confucius, etc.</a:t>
            </a:r>
          </a:p>
          <a:p>
            <a:pPr marL="452438" indent="-342900" eaLnBrk="1" hangingPunct="1"/>
            <a:r>
              <a:rPr lang="en-US" altLang="zh-CN" sz="2200" dirty="0" smtClean="0">
                <a:latin typeface="Cambria" pitchFamily="18" charset="0"/>
                <a:ea typeface="宋体" pitchFamily="2" charset="-122"/>
              </a:rPr>
              <a:t>Popular answers include: </a:t>
            </a:r>
            <a:r>
              <a:rPr lang="en-US" altLang="zh-CN" sz="2000" i="1" dirty="0" smtClean="0">
                <a:latin typeface="Cambria" pitchFamily="18" charset="0"/>
                <a:ea typeface="宋体" pitchFamily="2" charset="-122"/>
              </a:rPr>
              <a:t>“That is the way I was raised” or “I tried it and it changed my life”</a:t>
            </a:r>
          </a:p>
          <a:p>
            <a:pPr marL="452438" indent="-342900" eaLnBrk="1" hangingPunct="1"/>
            <a:r>
              <a:rPr lang="en-US" altLang="zh-CN" sz="2200" dirty="0" smtClean="0">
                <a:latin typeface="Cambria" pitchFamily="18" charset="0"/>
                <a:ea typeface="宋体" pitchFamily="2" charset="-122"/>
              </a:rPr>
              <a:t>Some might point to the archeological evidence.  Over 23,000 confirmations of biblical accuracy.</a:t>
            </a:r>
          </a:p>
        </p:txBody>
      </p:sp>
      <p:sp>
        <p:nvSpPr>
          <p:cNvPr id="2" name="Title 1"/>
          <p:cNvSpPr>
            <a:spLocks noGrp="1"/>
          </p:cNvSpPr>
          <p:nvPr>
            <p:ph type="title"/>
          </p:nvPr>
        </p:nvSpPr>
        <p:spPr/>
        <p:txBody>
          <a:bodyPr/>
          <a:lstStyle/>
          <a:p>
            <a:pPr eaLnBrk="1" fontAlgn="auto" hangingPunct="1">
              <a:spcAft>
                <a:spcPts val="0"/>
              </a:spcAft>
              <a:defRPr/>
            </a:pPr>
            <a:r>
              <a:rPr lang="en-US" sz="3600" dirty="0" smtClean="0"/>
              <a:t>Why Believe the Bible?</a:t>
            </a:r>
            <a:endParaRPr lang="en-US" sz="3600" dirty="0"/>
          </a:p>
        </p:txBody>
      </p:sp>
      <p:grpSp>
        <p:nvGrpSpPr>
          <p:cNvPr id="20483" name="Group 6"/>
          <p:cNvGrpSpPr>
            <a:grpSpLocks/>
          </p:cNvGrpSpPr>
          <p:nvPr/>
        </p:nvGrpSpPr>
        <p:grpSpPr bwMode="auto">
          <a:xfrm>
            <a:off x="6477000" y="4217987"/>
            <a:ext cx="2362200" cy="2030413"/>
            <a:chOff x="6248400" y="3581400"/>
            <a:chExt cx="2362200" cy="2031325"/>
          </a:xfrm>
        </p:grpSpPr>
        <p:sp>
          <p:nvSpPr>
            <p:cNvPr id="6" name="Rectangle 5"/>
            <p:cNvSpPr/>
            <p:nvPr/>
          </p:nvSpPr>
          <p:spPr>
            <a:xfrm>
              <a:off x="6248400" y="3581400"/>
              <a:ext cx="2286000" cy="2031325"/>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486" name="TextBox 3"/>
            <p:cNvSpPr txBox="1">
              <a:spLocks noChangeArrowheads="1"/>
            </p:cNvSpPr>
            <p:nvPr/>
          </p:nvSpPr>
          <p:spPr bwMode="auto">
            <a:xfrm>
              <a:off x="6248400" y="3581400"/>
              <a:ext cx="1162050" cy="2015443"/>
            </a:xfrm>
            <a:prstGeom prst="rect">
              <a:avLst/>
            </a:prstGeom>
            <a:noFill/>
            <a:ln w="9525">
              <a:noFill/>
              <a:miter lim="800000"/>
              <a:headEnd/>
              <a:tailEnd/>
            </a:ln>
          </p:spPr>
          <p:txBody>
            <a:bodyPr wrap="none">
              <a:spAutoFit/>
            </a:bodyPr>
            <a:lstStyle/>
            <a:p>
              <a:r>
                <a:rPr lang="en-US" altLang="zh-CN" dirty="0">
                  <a:ea typeface="宋体" pitchFamily="2" charset="-122"/>
                </a:rPr>
                <a:t>Arad</a:t>
              </a:r>
            </a:p>
            <a:p>
              <a:r>
                <a:rPr lang="en-US" altLang="zh-CN" dirty="0">
                  <a:ea typeface="宋体" pitchFamily="2" charset="-122"/>
                </a:rPr>
                <a:t>Bethel </a:t>
              </a:r>
            </a:p>
            <a:p>
              <a:r>
                <a:rPr lang="en-US" altLang="zh-CN" dirty="0" err="1">
                  <a:ea typeface="宋体" pitchFamily="2" charset="-122"/>
                </a:rPr>
                <a:t>Chorazin</a:t>
              </a:r>
              <a:r>
                <a:rPr lang="en-US" altLang="zh-CN" dirty="0">
                  <a:ea typeface="宋体" pitchFamily="2" charset="-122"/>
                </a:rPr>
                <a:t> </a:t>
              </a:r>
            </a:p>
            <a:p>
              <a:r>
                <a:rPr lang="en-US" altLang="zh-CN" dirty="0">
                  <a:ea typeface="宋体" pitchFamily="2" charset="-122"/>
                </a:rPr>
                <a:t>Dan </a:t>
              </a:r>
            </a:p>
            <a:p>
              <a:r>
                <a:rPr lang="en-US" altLang="zh-CN" dirty="0">
                  <a:ea typeface="宋体" pitchFamily="2" charset="-122"/>
                </a:rPr>
                <a:t>Ephesus </a:t>
              </a:r>
            </a:p>
            <a:p>
              <a:r>
                <a:rPr lang="en-US" altLang="zh-CN" dirty="0">
                  <a:ea typeface="宋体" pitchFamily="2" charset="-122"/>
                </a:rPr>
                <a:t>Gaza </a:t>
              </a:r>
            </a:p>
            <a:p>
              <a:r>
                <a:rPr lang="en-US" altLang="zh-CN" dirty="0">
                  <a:ea typeface="宋体" pitchFamily="2" charset="-122"/>
                </a:rPr>
                <a:t>Gezer </a:t>
              </a:r>
            </a:p>
          </p:txBody>
        </p:sp>
        <p:sp>
          <p:nvSpPr>
            <p:cNvPr id="20487" name="Rectangle 4"/>
            <p:cNvSpPr>
              <a:spLocks noChangeArrowheads="1"/>
            </p:cNvSpPr>
            <p:nvPr/>
          </p:nvSpPr>
          <p:spPr bwMode="auto">
            <a:xfrm>
              <a:off x="7391400" y="3581400"/>
              <a:ext cx="1219200" cy="2015443"/>
            </a:xfrm>
            <a:prstGeom prst="rect">
              <a:avLst/>
            </a:prstGeom>
            <a:noFill/>
            <a:ln w="9525">
              <a:noFill/>
              <a:miter lim="800000"/>
              <a:headEnd/>
              <a:tailEnd/>
            </a:ln>
          </p:spPr>
          <p:txBody>
            <a:bodyPr>
              <a:spAutoFit/>
            </a:bodyPr>
            <a:lstStyle/>
            <a:p>
              <a:r>
                <a:rPr lang="en-US" altLang="zh-CN" dirty="0" err="1">
                  <a:ea typeface="宋体" pitchFamily="2" charset="-122"/>
                </a:rPr>
                <a:t>Hazor</a:t>
              </a:r>
              <a:r>
                <a:rPr lang="en-US" altLang="zh-CN" dirty="0">
                  <a:ea typeface="宋体" pitchFamily="2" charset="-122"/>
                </a:rPr>
                <a:t> </a:t>
              </a:r>
            </a:p>
            <a:p>
              <a:r>
                <a:rPr lang="en-US" altLang="zh-CN" dirty="0" err="1">
                  <a:ea typeface="宋体" pitchFamily="2" charset="-122"/>
                </a:rPr>
                <a:t>Hesbon</a:t>
              </a:r>
              <a:endParaRPr lang="en-US" altLang="zh-CN" dirty="0">
                <a:ea typeface="宋体" pitchFamily="2" charset="-122"/>
              </a:endParaRPr>
            </a:p>
            <a:p>
              <a:r>
                <a:rPr lang="en-US" altLang="zh-CN" dirty="0">
                  <a:ea typeface="宋体" pitchFamily="2" charset="-122"/>
                </a:rPr>
                <a:t>Jericho</a:t>
              </a:r>
            </a:p>
            <a:p>
              <a:r>
                <a:rPr lang="en-US" altLang="zh-CN" dirty="0">
                  <a:ea typeface="宋体" pitchFamily="2" charset="-122"/>
                </a:rPr>
                <a:t>Joppa</a:t>
              </a:r>
            </a:p>
            <a:p>
              <a:r>
                <a:rPr lang="en-US" altLang="zh-CN" dirty="0" err="1">
                  <a:ea typeface="宋体" pitchFamily="2" charset="-122"/>
                </a:rPr>
                <a:t>Shechem</a:t>
              </a:r>
              <a:endParaRPr lang="en-US" altLang="zh-CN" dirty="0">
                <a:ea typeface="宋体" pitchFamily="2" charset="-122"/>
              </a:endParaRPr>
            </a:p>
            <a:p>
              <a:r>
                <a:rPr lang="en-US" altLang="zh-CN" dirty="0">
                  <a:ea typeface="宋体" pitchFamily="2" charset="-122"/>
                </a:rPr>
                <a:t>Sodom?</a:t>
              </a:r>
            </a:p>
            <a:p>
              <a:r>
                <a:rPr lang="en-US" altLang="zh-CN" dirty="0">
                  <a:ea typeface="宋体" pitchFamily="2" charset="-122"/>
                </a:rPr>
                <a:t>Susa</a:t>
              </a:r>
            </a:p>
          </p:txBody>
        </p:sp>
      </p:grpSp>
      <p:sp>
        <p:nvSpPr>
          <p:cNvPr id="20484" name="Content Placeholder 2"/>
          <p:cNvSpPr>
            <a:spLocks/>
          </p:cNvSpPr>
          <p:nvPr/>
        </p:nvSpPr>
        <p:spPr bwMode="auto">
          <a:xfrm>
            <a:off x="228600" y="3962400"/>
            <a:ext cx="6248400" cy="2286000"/>
          </a:xfrm>
          <a:prstGeom prst="rect">
            <a:avLst/>
          </a:prstGeom>
          <a:solidFill>
            <a:schemeClr val="bg1"/>
          </a:solidFill>
          <a:ln w="9525">
            <a:noFill/>
            <a:miter lim="800000"/>
            <a:headEnd/>
            <a:tailEnd/>
          </a:ln>
        </p:spPr>
        <p:txBody>
          <a:bodyPr/>
          <a:lstStyle/>
          <a:p>
            <a:pPr marL="909638" lvl="1" indent="-342900">
              <a:spcBef>
                <a:spcPts val="400"/>
              </a:spcBef>
              <a:buClr>
                <a:schemeClr val="accent1"/>
              </a:buClr>
              <a:buSzPct val="68000"/>
              <a:buFont typeface="Wingdings 3" pitchFamily="18" charset="2"/>
              <a:buChar char=""/>
            </a:pPr>
            <a:r>
              <a:rPr lang="en-US" altLang="zh-CN" sz="2200" dirty="0">
                <a:latin typeface="Cambria" pitchFamily="18" charset="0"/>
                <a:ea typeface="宋体" pitchFamily="2" charset="-122"/>
              </a:rPr>
              <a:t>Many biblical cities have been found</a:t>
            </a:r>
          </a:p>
          <a:p>
            <a:pPr marL="909638" lvl="1" indent="-342900">
              <a:spcBef>
                <a:spcPts val="400"/>
              </a:spcBef>
              <a:buClr>
                <a:schemeClr val="accent1"/>
              </a:buClr>
              <a:buSzPct val="68000"/>
              <a:buFont typeface="Wingdings 3" pitchFamily="18" charset="2"/>
              <a:buChar char=""/>
            </a:pPr>
            <a:r>
              <a:rPr lang="en-US" altLang="zh-CN" sz="2200" dirty="0">
                <a:latin typeface="Cambria" pitchFamily="18" charset="0"/>
                <a:ea typeface="宋体" pitchFamily="2" charset="-122"/>
              </a:rPr>
              <a:t>Hieroglyphics discovered supporting biblical events</a:t>
            </a:r>
          </a:p>
          <a:p>
            <a:pPr marL="452438" indent="-342900">
              <a:spcBef>
                <a:spcPts val="400"/>
              </a:spcBef>
              <a:buClr>
                <a:schemeClr val="accent1"/>
              </a:buClr>
              <a:buSzPct val="68000"/>
              <a:buFont typeface="Wingdings 3" pitchFamily="18" charset="2"/>
              <a:buChar char=""/>
            </a:pPr>
            <a:r>
              <a:rPr lang="en-US" altLang="zh-CN" sz="2200" dirty="0" smtClean="0">
                <a:latin typeface="Cambria" pitchFamily="18" charset="0"/>
                <a:ea typeface="宋体" pitchFamily="2" charset="-122"/>
              </a:rPr>
              <a:t>These may be good reasons, but are they the best?  Are they biblical?</a:t>
            </a:r>
          </a:p>
          <a:p>
            <a:pPr marL="452438" indent="-342900">
              <a:spcBef>
                <a:spcPts val="400"/>
              </a:spcBef>
              <a:buClr>
                <a:schemeClr val="accent1"/>
              </a:buClr>
              <a:buSzPct val="68000"/>
              <a:buFont typeface="Wingdings 3" pitchFamily="18" charset="2"/>
              <a:buChar char=""/>
            </a:pPr>
            <a:r>
              <a:rPr lang="en-US" sz="2200" dirty="0">
                <a:latin typeface="Cambria" panose="02040503050406030204" pitchFamily="18" charset="0"/>
              </a:rPr>
              <a:t>Peter provides </a:t>
            </a:r>
            <a:r>
              <a:rPr lang="en-US" sz="2200" dirty="0" smtClean="0">
                <a:latin typeface="Cambria" panose="02040503050406030204" pitchFamily="18" charset="0"/>
              </a:rPr>
              <a:t>an answer </a:t>
            </a:r>
            <a:r>
              <a:rPr lang="en-US" sz="2200" dirty="0">
                <a:latin typeface="Cambria" panose="02040503050406030204" pitchFamily="18" charset="0"/>
              </a:rPr>
              <a:t>for this </a:t>
            </a:r>
            <a:r>
              <a:rPr lang="en-US" sz="2200" dirty="0" smtClean="0">
                <a:latin typeface="Cambria" panose="02040503050406030204" pitchFamily="18" charset="0"/>
              </a:rPr>
              <a:t>question</a:t>
            </a:r>
            <a:endParaRPr lang="en-US" sz="2200" dirty="0">
              <a:latin typeface="Cambria" panose="02040503050406030204" pitchFamily="18" charset="0"/>
            </a:endParaRPr>
          </a:p>
          <a:p>
            <a:pPr marL="452438" indent="-342900">
              <a:spcBef>
                <a:spcPts val="400"/>
              </a:spcBef>
              <a:buClr>
                <a:schemeClr val="accent1"/>
              </a:buClr>
              <a:buSzPct val="68000"/>
              <a:buFont typeface="Wingdings 3" pitchFamily="18" charset="2"/>
              <a:buChar char=""/>
            </a:pPr>
            <a:endParaRPr lang="en-US" altLang="zh-CN" sz="2200" dirty="0">
              <a:latin typeface="Cambria" pitchFamily="18" charset="0"/>
              <a:ea typeface="宋体" pitchFamily="2" charset="-122"/>
            </a:endParaRPr>
          </a:p>
        </p:txBody>
      </p:sp>
      <p:sp>
        <p:nvSpPr>
          <p:cNvPr id="3" name="TextBox 2"/>
          <p:cNvSpPr txBox="1"/>
          <p:nvPr/>
        </p:nvSpPr>
        <p:spPr>
          <a:xfrm>
            <a:off x="6630571" y="3821668"/>
            <a:ext cx="1980029" cy="369332"/>
          </a:xfrm>
          <a:prstGeom prst="rect">
            <a:avLst/>
          </a:prstGeom>
          <a:noFill/>
        </p:spPr>
        <p:txBody>
          <a:bodyPr wrap="none" rtlCol="0">
            <a:spAutoFit/>
          </a:bodyPr>
          <a:lstStyle/>
          <a:p>
            <a:r>
              <a:rPr lang="en-US" dirty="0" smtClean="0"/>
              <a:t>Discovered Cities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ontent Placeholder 1"/>
          <p:cNvSpPr>
            <a:spLocks noGrp="1"/>
          </p:cNvSpPr>
          <p:nvPr>
            <p:ph idx="1"/>
          </p:nvPr>
        </p:nvSpPr>
        <p:spPr>
          <a:xfrm>
            <a:off x="381000" y="1295400"/>
            <a:ext cx="8305800" cy="5486400"/>
          </a:xfrm>
        </p:spPr>
        <p:txBody>
          <a:bodyPr/>
          <a:lstStyle/>
          <a:p>
            <a:pPr marL="109538" indent="0" eaLnBrk="1" hangingPunct="1">
              <a:buFont typeface="Wingdings 3" pitchFamily="18" charset="2"/>
              <a:buNone/>
            </a:pPr>
            <a:r>
              <a:rPr lang="en-US" altLang="zh-CN" sz="2400" dirty="0" smtClean="0">
                <a:solidFill>
                  <a:schemeClr val="accent5"/>
                </a:solidFill>
                <a:latin typeface="Cambria" pitchFamily="18" charset="0"/>
                <a:ea typeface="宋体" pitchFamily="2" charset="-122"/>
              </a:rPr>
              <a:t>One defense worthy of consideration</a:t>
            </a:r>
          </a:p>
          <a:p>
            <a:pPr marL="109538" indent="0" eaLnBrk="1" hangingPunct="1">
              <a:buFont typeface="Wingdings 3" pitchFamily="18" charset="2"/>
              <a:buNone/>
            </a:pPr>
            <a:endParaRPr lang="en-US" altLang="zh-CN" sz="2400" dirty="0" smtClean="0">
              <a:solidFill>
                <a:schemeClr val="accent5"/>
              </a:solidFill>
              <a:latin typeface="Cambria" pitchFamily="18" charset="0"/>
              <a:ea typeface="宋体" pitchFamily="2" charset="-122"/>
            </a:endParaRPr>
          </a:p>
          <a:p>
            <a:pPr marL="109538" indent="0" eaLnBrk="1" hangingPunct="1">
              <a:buFont typeface="Wingdings 3" pitchFamily="18" charset="2"/>
              <a:buNone/>
            </a:pPr>
            <a:r>
              <a:rPr lang="en-US" altLang="zh-CN" sz="2400" dirty="0" smtClean="0">
                <a:solidFill>
                  <a:schemeClr val="accent5"/>
                </a:solidFill>
                <a:latin typeface="Cambria" pitchFamily="18" charset="0"/>
                <a:ea typeface="宋体" pitchFamily="2" charset="-122"/>
              </a:rPr>
              <a:t>“I choose to believe the Bible because it is a reliable collection of historical documents, written by eyewitnesses during the lifetime of other eyewitnesses. They report supernatural events that took place in fulfillment of specific prophecies, and they claim to be divine rather than human in origin.”</a:t>
            </a:r>
          </a:p>
          <a:p>
            <a:pPr marL="109538" indent="0" eaLnBrk="1" hangingPunct="1">
              <a:buFont typeface="Wingdings 3" pitchFamily="18" charset="2"/>
              <a:buNone/>
            </a:pPr>
            <a:endParaRPr lang="en-US" altLang="zh-CN" sz="2000" dirty="0" smtClean="0">
              <a:solidFill>
                <a:schemeClr val="accent5"/>
              </a:solidFill>
              <a:latin typeface="Cambria" pitchFamily="18" charset="0"/>
              <a:ea typeface="宋体" pitchFamily="2" charset="-122"/>
            </a:endParaRPr>
          </a:p>
          <a:p>
            <a:pPr marL="109538" indent="0" eaLnBrk="1" hangingPunct="1">
              <a:buFont typeface="Wingdings 3" pitchFamily="18" charset="2"/>
              <a:buNone/>
            </a:pPr>
            <a:r>
              <a:rPr lang="en-US" altLang="zh-CN" sz="2000" dirty="0" smtClean="0">
                <a:solidFill>
                  <a:schemeClr val="accent5"/>
                </a:solidFill>
                <a:latin typeface="Cambria" pitchFamily="18" charset="0"/>
                <a:ea typeface="宋体" pitchFamily="2" charset="-122"/>
              </a:rPr>
              <a:t>Author: </a:t>
            </a:r>
            <a:r>
              <a:rPr lang="en-US" altLang="zh-CN" sz="2000" dirty="0" err="1" smtClean="0">
                <a:solidFill>
                  <a:schemeClr val="accent5"/>
                </a:solidFill>
                <a:latin typeface="Cambria" pitchFamily="18" charset="0"/>
                <a:ea typeface="宋体" pitchFamily="2" charset="-122"/>
              </a:rPr>
              <a:t>Voddie</a:t>
            </a:r>
            <a:r>
              <a:rPr lang="en-US" altLang="zh-CN" sz="2000" dirty="0" smtClean="0">
                <a:solidFill>
                  <a:schemeClr val="accent5"/>
                </a:solidFill>
                <a:latin typeface="Cambria" pitchFamily="18" charset="0"/>
                <a:ea typeface="宋体" pitchFamily="2" charset="-122"/>
              </a:rPr>
              <a:t> </a:t>
            </a:r>
            <a:r>
              <a:rPr lang="en-US" altLang="zh-CN" sz="2000" dirty="0" err="1" smtClean="0">
                <a:solidFill>
                  <a:schemeClr val="accent5"/>
                </a:solidFill>
                <a:latin typeface="Cambria" pitchFamily="18" charset="0"/>
                <a:ea typeface="宋体" pitchFamily="2" charset="-122"/>
              </a:rPr>
              <a:t>Baucham</a:t>
            </a:r>
            <a:endParaRPr lang="en-US" altLang="zh-CN" sz="2000" dirty="0" smtClean="0">
              <a:solidFill>
                <a:schemeClr val="accent5"/>
              </a:solidFill>
              <a:latin typeface="Cambria" pitchFamily="18" charset="0"/>
              <a:ea typeface="宋体" pitchFamily="2" charset="-122"/>
            </a:endParaRPr>
          </a:p>
          <a:p>
            <a:pPr marL="109538" indent="0" eaLnBrk="1" hangingPunct="1">
              <a:buFont typeface="Wingdings 3" pitchFamily="18" charset="2"/>
              <a:buNone/>
            </a:pPr>
            <a:r>
              <a:rPr lang="en-US" altLang="zh-CN" sz="2000" dirty="0" smtClean="0">
                <a:solidFill>
                  <a:schemeClr val="accent5"/>
                </a:solidFill>
                <a:latin typeface="Cambria" pitchFamily="18" charset="0"/>
                <a:ea typeface="宋体" pitchFamily="2" charset="-122"/>
              </a:rPr>
              <a:t>Derived from 2 Peter 1:16-21</a:t>
            </a:r>
          </a:p>
        </p:txBody>
      </p:sp>
      <p:sp>
        <p:nvSpPr>
          <p:cNvPr id="3" name="Title 2"/>
          <p:cNvSpPr>
            <a:spLocks noGrp="1"/>
          </p:cNvSpPr>
          <p:nvPr>
            <p:ph type="title"/>
          </p:nvPr>
        </p:nvSpPr>
        <p:spPr/>
        <p:txBody>
          <a:bodyPr/>
          <a:lstStyle/>
          <a:p>
            <a:pPr eaLnBrk="1" fontAlgn="auto" hangingPunct="1">
              <a:spcAft>
                <a:spcPts val="0"/>
              </a:spcAft>
              <a:defRPr/>
            </a:pPr>
            <a:r>
              <a:rPr lang="en-US" dirty="0" smtClean="0"/>
              <a:t>Why the Bible?</a:t>
            </a:r>
            <a:endParaRPr lang="en-US" dirty="0"/>
          </a:p>
        </p:txBody>
      </p:sp>
    </p:spTree>
    <p:extLst>
      <p:ext uri="{BB962C8B-B14F-4D97-AF65-F5344CB8AC3E}">
        <p14:creationId xmlns:p14="http://schemas.microsoft.com/office/powerpoint/2010/main" val="2921049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1"/>
          <p:cNvSpPr>
            <a:spLocks noGrp="1"/>
          </p:cNvSpPr>
          <p:nvPr>
            <p:ph idx="1"/>
          </p:nvPr>
        </p:nvSpPr>
        <p:spPr>
          <a:xfrm>
            <a:off x="365760" y="1188720"/>
            <a:ext cx="8382000" cy="4876800"/>
          </a:xfrm>
        </p:spPr>
        <p:txBody>
          <a:bodyPr/>
          <a:lstStyle/>
          <a:p>
            <a:pPr marL="107950" indent="0">
              <a:buFont typeface="Wingdings 3" pitchFamily="18" charset="2"/>
              <a:buNone/>
            </a:pPr>
            <a:r>
              <a:rPr lang="en-US" altLang="zh-CN" sz="2200" b="1" dirty="0" smtClean="0">
                <a:latin typeface="Cambria" pitchFamily="18" charset="0"/>
                <a:ea typeface="宋体" pitchFamily="2" charset="-122"/>
              </a:rPr>
              <a:t>2 Peter 1:1 </a:t>
            </a:r>
            <a:r>
              <a:rPr lang="en-US" altLang="zh-CN" sz="2200" dirty="0" smtClean="0">
                <a:latin typeface="Cambria" pitchFamily="18" charset="0"/>
                <a:ea typeface="宋体" pitchFamily="2" charset="-122"/>
              </a:rPr>
              <a:t>Simon Peter, a bondservant and apostle of Jesus Christ, To those who have obtained like precious faith with us by the righteousness of our God and Savior Jesus Christ: </a:t>
            </a:r>
          </a:p>
          <a:p>
            <a:pPr marL="107950" indent="0">
              <a:buFont typeface="Wingdings 3" pitchFamily="18" charset="2"/>
              <a:buNone/>
            </a:pPr>
            <a:r>
              <a:rPr lang="en-US" altLang="zh-CN" sz="2200" baseline="30000" dirty="0" smtClean="0">
                <a:latin typeface="Cambria" pitchFamily="18" charset="0"/>
                <a:ea typeface="宋体" pitchFamily="2" charset="-122"/>
              </a:rPr>
              <a:t>2</a:t>
            </a:r>
            <a:r>
              <a:rPr lang="en-US" altLang="zh-CN" sz="2200" dirty="0" smtClean="0">
                <a:latin typeface="Cambria" pitchFamily="18" charset="0"/>
                <a:ea typeface="宋体" pitchFamily="2" charset="-122"/>
              </a:rPr>
              <a:t>Grace and peace be multiplied to you in the knowledge of God and of Jesus our Lord,  </a:t>
            </a:r>
            <a:r>
              <a:rPr lang="en-US" altLang="zh-CN" sz="2200" baseline="30000" dirty="0" smtClean="0">
                <a:latin typeface="Cambria" pitchFamily="18" charset="0"/>
                <a:ea typeface="宋体" pitchFamily="2" charset="-122"/>
              </a:rPr>
              <a:t>3</a:t>
            </a:r>
            <a:r>
              <a:rPr lang="en-US" altLang="zh-CN" sz="2200" dirty="0" smtClean="0">
                <a:latin typeface="Cambria" pitchFamily="18" charset="0"/>
                <a:ea typeface="宋体" pitchFamily="2" charset="-122"/>
              </a:rPr>
              <a:t>as His divine power has given to us all things that </a:t>
            </a:r>
            <a:r>
              <a:rPr lang="en-US" altLang="zh-CN" sz="2200" i="1" dirty="0" smtClean="0">
                <a:latin typeface="Cambria" pitchFamily="18" charset="0"/>
                <a:ea typeface="宋体" pitchFamily="2" charset="-122"/>
              </a:rPr>
              <a:t>pertain</a:t>
            </a:r>
            <a:r>
              <a:rPr lang="en-US" altLang="zh-CN" sz="2200" dirty="0" smtClean="0">
                <a:latin typeface="Cambria" pitchFamily="18" charset="0"/>
                <a:ea typeface="宋体" pitchFamily="2" charset="-122"/>
              </a:rPr>
              <a:t> to life and godliness, through the knowledge of Him who called us by glory and virtue,  </a:t>
            </a:r>
            <a:r>
              <a:rPr lang="en-US" altLang="zh-CN" sz="2200" baseline="30000" dirty="0" smtClean="0">
                <a:latin typeface="Cambria" pitchFamily="18" charset="0"/>
                <a:ea typeface="宋体" pitchFamily="2" charset="-122"/>
              </a:rPr>
              <a:t>4</a:t>
            </a:r>
            <a:r>
              <a:rPr lang="en-US" altLang="zh-CN" sz="2200" dirty="0" smtClean="0">
                <a:latin typeface="Cambria" pitchFamily="18" charset="0"/>
                <a:ea typeface="宋体" pitchFamily="2" charset="-122"/>
              </a:rPr>
              <a:t>by which have been given to us exceedingly great and precious promises, that through these you may be partakers of the divine nature, having escaped the corruption </a:t>
            </a:r>
            <a:r>
              <a:rPr lang="en-US" altLang="zh-CN" sz="2200" i="1" dirty="0" smtClean="0">
                <a:latin typeface="Cambria" pitchFamily="18" charset="0"/>
                <a:ea typeface="宋体" pitchFamily="2" charset="-122"/>
              </a:rPr>
              <a:t>that is</a:t>
            </a:r>
            <a:r>
              <a:rPr lang="en-US" altLang="zh-CN" sz="2200" dirty="0" smtClean="0">
                <a:latin typeface="Cambria" pitchFamily="18" charset="0"/>
                <a:ea typeface="宋体" pitchFamily="2" charset="-122"/>
              </a:rPr>
              <a:t> in the world through lust. </a:t>
            </a:r>
          </a:p>
          <a:p>
            <a:pPr marL="107950" indent="0">
              <a:buFont typeface="Wingdings 3" pitchFamily="18" charset="2"/>
              <a:buNone/>
            </a:pPr>
            <a:r>
              <a:rPr lang="en-US" altLang="zh-CN" sz="2200" baseline="30000" dirty="0" smtClean="0">
                <a:latin typeface="Cambria" pitchFamily="18" charset="0"/>
                <a:ea typeface="宋体" pitchFamily="2" charset="-122"/>
              </a:rPr>
              <a:t>5</a:t>
            </a:r>
            <a:r>
              <a:rPr lang="en-US" altLang="zh-CN" sz="2200" dirty="0" smtClean="0">
                <a:latin typeface="Cambria" pitchFamily="18" charset="0"/>
                <a:ea typeface="宋体" pitchFamily="2" charset="-122"/>
              </a:rPr>
              <a:t>But also for this very reason, giving all diligence, add to your faith virtue, to virtue knowledge,  </a:t>
            </a:r>
            <a:r>
              <a:rPr lang="en-US" altLang="zh-CN" sz="2200" baseline="30000" dirty="0" smtClean="0">
                <a:latin typeface="Cambria" pitchFamily="18" charset="0"/>
                <a:ea typeface="宋体" pitchFamily="2" charset="-122"/>
              </a:rPr>
              <a:t>6</a:t>
            </a:r>
            <a:r>
              <a:rPr lang="en-US" altLang="zh-CN" sz="2200" dirty="0" smtClean="0">
                <a:latin typeface="Cambria" pitchFamily="18" charset="0"/>
                <a:ea typeface="宋体" pitchFamily="2" charset="-122"/>
              </a:rPr>
              <a:t>to knowledge self-control, to self-control perseverance, to perseverance godliness,  </a:t>
            </a:r>
            <a:r>
              <a:rPr lang="en-US" altLang="zh-CN" sz="2200" baseline="30000" dirty="0" smtClean="0">
                <a:latin typeface="Cambria" pitchFamily="18" charset="0"/>
                <a:ea typeface="宋体" pitchFamily="2" charset="-122"/>
              </a:rPr>
              <a:t>7</a:t>
            </a:r>
            <a:r>
              <a:rPr lang="en-US" altLang="zh-CN" sz="2200" dirty="0" smtClean="0">
                <a:latin typeface="Cambria" pitchFamily="18" charset="0"/>
                <a:ea typeface="宋体" pitchFamily="2" charset="-122"/>
              </a:rPr>
              <a:t>to godliness brotherly kindness, and to brotherly kindness love.  </a:t>
            </a:r>
            <a:r>
              <a:rPr lang="en-US" altLang="zh-CN" sz="2200" baseline="30000" dirty="0" smtClean="0">
                <a:latin typeface="Cambria" pitchFamily="18" charset="0"/>
                <a:ea typeface="宋体" pitchFamily="2" charset="-122"/>
              </a:rPr>
              <a:t>8</a:t>
            </a:r>
            <a:r>
              <a:rPr lang="en-US" altLang="zh-CN" sz="2200" dirty="0" smtClean="0">
                <a:latin typeface="Cambria" pitchFamily="18" charset="0"/>
                <a:ea typeface="宋体" pitchFamily="2" charset="-122"/>
              </a:rPr>
              <a:t>For if these</a:t>
            </a:r>
          </a:p>
        </p:txBody>
      </p:sp>
      <p:sp>
        <p:nvSpPr>
          <p:cNvPr id="3" name="Title 2"/>
          <p:cNvSpPr>
            <a:spLocks noGrp="1"/>
          </p:cNvSpPr>
          <p:nvPr>
            <p:ph type="title"/>
          </p:nvPr>
        </p:nvSpPr>
        <p:spPr/>
        <p:txBody>
          <a:bodyPr/>
          <a:lstStyle/>
          <a:p>
            <a:pPr>
              <a:defRPr/>
            </a:pPr>
            <a:r>
              <a:rPr lang="en-US" dirty="0" smtClean="0"/>
              <a:t>2 Peter 1</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6114</TotalTime>
  <Words>1915</Words>
  <Application>Microsoft Office PowerPoint</Application>
  <PresentationFormat>On-screen Show (4:3)</PresentationFormat>
  <Paragraphs>215</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Truth Study </vt:lpstr>
      <vt:lpstr>Serial Study Outline</vt:lpstr>
      <vt:lpstr>Truth Part VI.</vt:lpstr>
      <vt:lpstr>God Gives Christians a Witness</vt:lpstr>
      <vt:lpstr>Ready to Give a Defense?</vt:lpstr>
      <vt:lpstr>What are we Defending?</vt:lpstr>
      <vt:lpstr>Why Believe the Bible?</vt:lpstr>
      <vt:lpstr>Why the Bible?</vt:lpstr>
      <vt:lpstr>2 Peter 1</vt:lpstr>
      <vt:lpstr>2 Peter 1 cont.</vt:lpstr>
      <vt:lpstr>2 Peter 1 cont.</vt:lpstr>
      <vt:lpstr>PowerPoint Presentation</vt:lpstr>
      <vt:lpstr>PowerPoint Presentation</vt:lpstr>
      <vt:lpstr>Did Not Follow fables</vt:lpstr>
      <vt:lpstr>Ancient Manuscripts</vt:lpstr>
      <vt:lpstr>PowerPoint Presentation</vt:lpstr>
      <vt:lpstr>Eyewitnesses</vt:lpstr>
      <vt:lpstr>Dr. Luke’s Account</vt:lpstr>
      <vt:lpstr>Many Saw Christ Resurrected</vt:lpstr>
      <vt:lpstr>PowerPoint Presentation</vt:lpstr>
      <vt:lpstr>Supernatural Events</vt:lpstr>
      <vt:lpstr>PowerPoint Presentation</vt:lpstr>
      <vt:lpstr>Prophecy Confirmed</vt:lpstr>
      <vt:lpstr>Prophecy Confirmed</vt:lpstr>
      <vt:lpstr>Prophecy Confirmed</vt:lpstr>
      <vt:lpstr>PowerPoint Presentation</vt:lpstr>
      <vt:lpstr>The Bible is Divinely Inspired</vt:lpstr>
      <vt:lpstr>Why I Believe the Bible - Summary</vt:lpstr>
      <vt:lpstr>How about an outline of 2 Pet 1:16-21</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Truth</dc:title>
  <dc:creator>Chad</dc:creator>
  <cp:lastModifiedBy>Chad</cp:lastModifiedBy>
  <cp:revision>245</cp:revision>
  <cp:lastPrinted>2015-04-26T07:46:50Z</cp:lastPrinted>
  <dcterms:created xsi:type="dcterms:W3CDTF">2014-09-11T12:42:53Z</dcterms:created>
  <dcterms:modified xsi:type="dcterms:W3CDTF">2015-08-02T15:48:50Z</dcterms:modified>
</cp:coreProperties>
</file>