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handoutMasterIdLst>
    <p:handoutMasterId r:id="rId21"/>
  </p:handoutMasterIdLst>
  <p:sldIdLst>
    <p:sldId id="256" r:id="rId2"/>
    <p:sldId id="257" r:id="rId3"/>
    <p:sldId id="260" r:id="rId4"/>
    <p:sldId id="258" r:id="rId5"/>
    <p:sldId id="276" r:id="rId6"/>
    <p:sldId id="259" r:id="rId7"/>
    <p:sldId id="270" r:id="rId8"/>
    <p:sldId id="271" r:id="rId9"/>
    <p:sldId id="261" r:id="rId10"/>
    <p:sldId id="262" r:id="rId11"/>
    <p:sldId id="263" r:id="rId12"/>
    <p:sldId id="272" r:id="rId13"/>
    <p:sldId id="275" r:id="rId14"/>
    <p:sldId id="277" r:id="rId15"/>
    <p:sldId id="269" r:id="rId16"/>
    <p:sldId id="266" r:id="rId17"/>
    <p:sldId id="273" r:id="rId18"/>
    <p:sldId id="274" r:id="rId19"/>
    <p:sldId id="267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000" autoAdjust="0"/>
  </p:normalViewPr>
  <p:slideViewPr>
    <p:cSldViewPr>
      <p:cViewPr>
        <p:scale>
          <a:sx n="100" d="100"/>
          <a:sy n="100" d="100"/>
        </p:scale>
        <p:origin x="-1272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4EB0A-6171-42BF-ADCC-5E0E8B48B386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0B8E7-FED4-4D2F-A619-0F7FB3436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23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C81D1F-3229-491B-B68A-DD995052C681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FEC399-A62E-4878-B105-67B33866B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1D1F-3229-491B-B68A-DD995052C681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EC399-A62E-4878-B105-67B33866B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1D1F-3229-491B-B68A-DD995052C681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EC399-A62E-4878-B105-67B33866B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1D1F-3229-491B-B68A-DD995052C681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EC399-A62E-4878-B105-67B33866B9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1D1F-3229-491B-B68A-DD995052C681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EC399-A62E-4878-B105-67B33866B9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1D1F-3229-491B-B68A-DD995052C681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EC399-A62E-4878-B105-67B33866B95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1D1F-3229-491B-B68A-DD995052C681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EC399-A62E-4878-B105-67B33866B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1D1F-3229-491B-B68A-DD995052C681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EC399-A62E-4878-B105-67B33866B9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C81D1F-3229-491B-B68A-DD995052C681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EC399-A62E-4878-B105-67B33866B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C81D1F-3229-491B-B68A-DD995052C681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FEC399-A62E-4878-B105-67B33866B9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C81D1F-3229-491B-B68A-DD995052C681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FEC399-A62E-4878-B105-67B33866B95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C81D1F-3229-491B-B68A-DD995052C681}" type="datetimeFigureOut">
              <a:rPr lang="en-US" smtClean="0"/>
              <a:t>9/20/2014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FEC399-A62E-4878-B105-67B33866B9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Truth Study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7772400" cy="1981200"/>
          </a:xfrm>
        </p:spPr>
        <p:txBody>
          <a:bodyPr>
            <a:normAutofit fontScale="25000" lnSpcReduction="20000"/>
          </a:bodyPr>
          <a:lstStyle/>
          <a:p>
            <a:r>
              <a:rPr lang="en-US" sz="2400" dirty="0"/>
              <a:t/>
            </a:r>
            <a:br>
              <a:rPr lang="en-US" sz="2400" dirty="0"/>
            </a:br>
            <a:r>
              <a:rPr lang="en-US" sz="6400" dirty="0"/>
              <a:t>Chad </a:t>
            </a:r>
            <a:r>
              <a:rPr lang="en-US" sz="6400" dirty="0" err="1"/>
              <a:t>Cogburn</a:t>
            </a:r>
            <a:endParaRPr lang="en-US" sz="6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8800" b="1" u="sng" dirty="0" smtClean="0"/>
              <a:t>Summary</a:t>
            </a:r>
          </a:p>
          <a:p>
            <a:pPr algn="ctr"/>
            <a:r>
              <a:rPr lang="en-US" sz="8800" b="1" dirty="0" smtClean="0"/>
              <a:t>Psalms </a:t>
            </a:r>
            <a:r>
              <a:rPr lang="en-US" sz="8800" b="1" dirty="0"/>
              <a:t>119:160 </a:t>
            </a:r>
            <a:endParaRPr lang="en-US" sz="8800" b="1" dirty="0" smtClean="0"/>
          </a:p>
          <a:p>
            <a:pPr algn="ctr"/>
            <a:r>
              <a:rPr lang="en-US" sz="8800" dirty="0" smtClean="0"/>
              <a:t>The </a:t>
            </a:r>
            <a:r>
              <a:rPr lang="en-US" sz="8800" dirty="0"/>
              <a:t>entirety of Your word </a:t>
            </a:r>
            <a:r>
              <a:rPr lang="en-US" sz="8800" i="1" dirty="0"/>
              <a:t>is</a:t>
            </a:r>
            <a:r>
              <a:rPr lang="en-US" sz="8800" dirty="0"/>
              <a:t> truth</a:t>
            </a:r>
            <a:r>
              <a:rPr lang="en-US" sz="8800" dirty="0" smtClean="0"/>
              <a:t>, And </a:t>
            </a:r>
            <a:r>
              <a:rPr lang="en-US" sz="8800" dirty="0"/>
              <a:t>every one of Your righteous judgments </a:t>
            </a:r>
            <a:r>
              <a:rPr lang="en-US" sz="8800" i="1" dirty="0"/>
              <a:t>endures</a:t>
            </a:r>
            <a:r>
              <a:rPr lang="en-US" sz="8800" dirty="0"/>
              <a:t> forever. </a:t>
            </a:r>
            <a:endParaRPr lang="en-US" sz="8800" dirty="0" smtClean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03306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200" b="1" i="1" dirty="0" smtClean="0"/>
              <a:t>John 17:17</a:t>
            </a:r>
            <a:r>
              <a:rPr lang="en-US" sz="2200" i="1" dirty="0"/>
              <a:t> </a:t>
            </a:r>
            <a:r>
              <a:rPr lang="en-US" sz="2200" i="1" dirty="0" smtClean="0"/>
              <a:t>Sanctify </a:t>
            </a:r>
            <a:r>
              <a:rPr lang="en-US" sz="2200" i="1" dirty="0"/>
              <a:t>them by Your truth. Your word is truth</a:t>
            </a:r>
            <a:r>
              <a:rPr lang="en-US" sz="2200" i="1" dirty="0" smtClean="0"/>
              <a:t>.</a:t>
            </a:r>
          </a:p>
          <a:p>
            <a:pPr marL="109728" indent="0">
              <a:buNone/>
            </a:pPr>
            <a:r>
              <a:rPr lang="en-US" sz="2200" i="1" dirty="0"/>
              <a:t/>
            </a:r>
            <a:br>
              <a:rPr lang="en-US" sz="2200" i="1" dirty="0"/>
            </a:br>
            <a:r>
              <a:rPr lang="en-US" sz="2200" b="1" i="1" dirty="0"/>
              <a:t>Psalms 119:142 </a:t>
            </a:r>
            <a:r>
              <a:rPr lang="en-US" sz="2200" i="1" dirty="0" smtClean="0"/>
              <a:t>Your </a:t>
            </a:r>
            <a:r>
              <a:rPr lang="en-US" sz="2200" i="1" dirty="0"/>
              <a:t>righteousness is an everlasting righteousness, </a:t>
            </a:r>
            <a:r>
              <a:rPr lang="en-US" sz="2200" i="1" dirty="0" smtClean="0"/>
              <a:t>And </a:t>
            </a:r>
            <a:r>
              <a:rPr lang="en-US" sz="2200" i="1" dirty="0"/>
              <a:t>Your law is truth. </a:t>
            </a:r>
            <a:br>
              <a:rPr lang="en-US" sz="2200" i="1" dirty="0"/>
            </a:br>
            <a:r>
              <a:rPr lang="en-US" sz="2200" i="1" dirty="0"/>
              <a:t/>
            </a:r>
            <a:br>
              <a:rPr lang="en-US" sz="2200" i="1" dirty="0"/>
            </a:br>
            <a:r>
              <a:rPr lang="en-US" sz="2200" b="1" i="1" dirty="0"/>
              <a:t>Psalms 119:160 </a:t>
            </a:r>
            <a:r>
              <a:rPr lang="en-US" sz="2200" i="1" dirty="0" smtClean="0"/>
              <a:t>The </a:t>
            </a:r>
            <a:r>
              <a:rPr lang="en-US" sz="2200" i="1" dirty="0"/>
              <a:t>entirety of Your word is </a:t>
            </a:r>
            <a:r>
              <a:rPr lang="en-US" sz="2200" i="1" dirty="0" smtClean="0"/>
              <a:t>truth, And </a:t>
            </a:r>
            <a:r>
              <a:rPr lang="en-US" sz="2200" i="1" dirty="0"/>
              <a:t>every one of Your righteous judgments endures forever</a:t>
            </a:r>
            <a:r>
              <a:rPr lang="en-US" sz="2200" i="1" dirty="0" smtClean="0"/>
              <a:t>.</a:t>
            </a:r>
          </a:p>
          <a:p>
            <a:pPr marL="109728" indent="0">
              <a:buNone/>
            </a:pPr>
            <a:r>
              <a:rPr lang="en-US" sz="2200" i="1" dirty="0"/>
              <a:t/>
            </a:r>
            <a:br>
              <a:rPr lang="en-US" sz="2200" i="1" dirty="0"/>
            </a:br>
            <a:r>
              <a:rPr lang="en-US" sz="2200" b="1" i="1" dirty="0"/>
              <a:t>Psalms 119:151 </a:t>
            </a:r>
            <a:r>
              <a:rPr lang="en-US" sz="2200" i="1" dirty="0" smtClean="0"/>
              <a:t>You</a:t>
            </a:r>
            <a:r>
              <a:rPr lang="en-US" sz="2200" i="1" dirty="0"/>
              <a:t> are near, O </a:t>
            </a:r>
            <a:r>
              <a:rPr lang="en-US" sz="2200" i="1" cap="small" dirty="0" smtClean="0"/>
              <a:t>Lord</a:t>
            </a:r>
            <a:r>
              <a:rPr lang="en-US" sz="2200" i="1" dirty="0" smtClean="0"/>
              <a:t>, And </a:t>
            </a:r>
            <a:r>
              <a:rPr lang="en-US" sz="2200" i="1" dirty="0"/>
              <a:t>all Your commandments are truth</a:t>
            </a:r>
            <a:r>
              <a:rPr lang="en-US" sz="2200" i="1" dirty="0" smtClean="0"/>
              <a:t>.</a:t>
            </a:r>
          </a:p>
          <a:p>
            <a:pPr marL="109728" indent="0">
              <a:buNone/>
            </a:pPr>
            <a:endParaRPr lang="en-US" sz="2200" dirty="0" smtClean="0">
              <a:solidFill>
                <a:schemeClr val="accent5"/>
              </a:solidFill>
            </a:endParaRPr>
          </a:p>
          <a:p>
            <a:r>
              <a:rPr lang="en-US" sz="2200" dirty="0" smtClean="0">
                <a:solidFill>
                  <a:schemeClr val="accent5"/>
                </a:solidFill>
              </a:rPr>
              <a:t>The “Word” sometimes refers to Jesus (John 1)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smtClean="0"/>
              <a:t> 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Word is Truth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382000" cy="4525963"/>
              </a:xfrm>
            </p:spPr>
            <p:txBody>
              <a:bodyPr>
                <a:noAutofit/>
              </a:bodyPr>
              <a:lstStyle/>
              <a:p>
                <a:pPr marL="137160" indent="0">
                  <a:buNone/>
                </a:pPr>
                <a:r>
                  <a:rPr lang="en-US" sz="2200" b="1" i="1" dirty="0" smtClean="0"/>
                  <a:t>Romans 1:25 </a:t>
                </a:r>
                <a:r>
                  <a:rPr lang="en-US" sz="2200" i="1" dirty="0"/>
                  <a:t>who exchanged the truth of God for the lie, and worshiped and served the creature rather than the Creator</a:t>
                </a:r>
                <a:r>
                  <a:rPr lang="en-US" sz="2200" i="1" dirty="0" smtClean="0"/>
                  <a:t>…</a:t>
                </a:r>
              </a:p>
              <a:p>
                <a:pPr marL="480060" indent="-342900"/>
                <a:r>
                  <a:rPr lang="en-US" sz="2100" dirty="0" smtClean="0">
                    <a:solidFill>
                      <a:schemeClr val="accent5"/>
                    </a:solidFill>
                  </a:rPr>
                  <a:t>God created some amazing things; don’t worship them</a:t>
                </a:r>
              </a:p>
              <a:p>
                <a:pPr marL="480060" indent="-342900"/>
                <a:r>
                  <a:rPr lang="en-US" sz="2100" dirty="0" smtClean="0">
                    <a:solidFill>
                      <a:schemeClr val="accent5"/>
                    </a:solidFill>
                  </a:rPr>
                  <a:t>Moon, sun, earth worship is common (e.g. pantheism)</a:t>
                </a:r>
              </a:p>
              <a:p>
                <a:pPr marL="137160" indent="0">
                  <a:buNone/>
                </a:pPr>
                <a:r>
                  <a:rPr lang="en-US" sz="2200" b="1" i="1" dirty="0" smtClean="0"/>
                  <a:t>Psalms </a:t>
                </a:r>
                <a:r>
                  <a:rPr lang="en-US" sz="2200" b="1" i="1" dirty="0"/>
                  <a:t>135:6 </a:t>
                </a:r>
                <a:r>
                  <a:rPr lang="en-US" sz="2200" i="1" dirty="0"/>
                  <a:t> Whatever the </a:t>
                </a:r>
                <a:r>
                  <a:rPr lang="en-US" sz="2200" i="1" cap="small" dirty="0"/>
                  <a:t>Lord</a:t>
                </a:r>
                <a:r>
                  <a:rPr lang="en-US" sz="2200" i="1" dirty="0"/>
                  <a:t> pleases He does, </a:t>
                </a:r>
                <a:r>
                  <a:rPr lang="en-US" sz="2200" i="1" dirty="0" smtClean="0"/>
                  <a:t>In </a:t>
                </a:r>
                <a:r>
                  <a:rPr lang="en-US" sz="2200" i="1" dirty="0"/>
                  <a:t>heaven and in earth, </a:t>
                </a:r>
                <a:r>
                  <a:rPr lang="en-US" sz="2200" i="1" dirty="0" smtClean="0"/>
                  <a:t>In </a:t>
                </a:r>
                <a:r>
                  <a:rPr lang="en-US" sz="2200" i="1" dirty="0"/>
                  <a:t>the seas and in all deep places. </a:t>
                </a:r>
                <a:r>
                  <a:rPr lang="en-US" sz="2200" i="1" baseline="30000" dirty="0" smtClean="0"/>
                  <a:t>7</a:t>
                </a:r>
                <a:r>
                  <a:rPr lang="en-US" sz="2200" i="1" dirty="0" smtClean="0"/>
                  <a:t>He </a:t>
                </a:r>
                <a:r>
                  <a:rPr lang="en-US" sz="2200" i="1" dirty="0"/>
                  <a:t>causes the vapors to ascend from the ends of the earth; </a:t>
                </a:r>
                <a:r>
                  <a:rPr lang="en-US" sz="2200" i="1" dirty="0" smtClean="0"/>
                  <a:t>He </a:t>
                </a:r>
                <a:r>
                  <a:rPr lang="en-US" sz="2200" i="1" dirty="0"/>
                  <a:t>makes lightning for the rain; </a:t>
                </a:r>
                <a:r>
                  <a:rPr lang="en-US" sz="2200" i="1" dirty="0" smtClean="0"/>
                  <a:t>He </a:t>
                </a:r>
                <a:r>
                  <a:rPr lang="en-US" sz="2200" i="1" dirty="0"/>
                  <a:t>brings the wind out of His treasuries. </a:t>
                </a:r>
                <a:endParaRPr lang="en-US" sz="2200" i="1" dirty="0" smtClean="0"/>
              </a:p>
              <a:p>
                <a:r>
                  <a:rPr lang="en-US" sz="2200" dirty="0" smtClean="0">
                    <a:solidFill>
                      <a:schemeClr val="accent5"/>
                    </a:solidFill>
                  </a:rPr>
                  <a:t>Easy to trust that which can be observed; manifestations</a:t>
                </a:r>
              </a:p>
              <a:p>
                <a:r>
                  <a:rPr lang="en-US" sz="2200" dirty="0" smtClean="0">
                    <a:solidFill>
                      <a:schemeClr val="accent5"/>
                    </a:solidFill>
                  </a:rPr>
                  <a:t>F=MA, 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 dirty="0" smtClean="0">
                            <a:solidFill>
                              <a:schemeClr val="accent5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200" b="0" i="1" dirty="0" smtClean="0">
                        <a:solidFill>
                          <a:schemeClr val="accent5"/>
                        </a:solidFill>
                        <a:latin typeface="Cambria Math"/>
                      </a:rPr>
                      <m:t>𝑔</m:t>
                    </m:r>
                    <m:sSup>
                      <m:sSupPr>
                        <m:ctrlP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200" b="0" i="1" dirty="0" smtClean="0">
                            <a:solidFill>
                              <a:schemeClr val="accent5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200" dirty="0" smtClean="0">
                    <a:solidFill>
                      <a:schemeClr val="accent5"/>
                    </a:solidFill>
                  </a:rPr>
                  <a:t>, C</a:t>
                </a:r>
                <a:r>
                  <a:rPr lang="en-US" sz="2200" baseline="30000" dirty="0" smtClean="0">
                    <a:solidFill>
                      <a:schemeClr val="accent5"/>
                    </a:solidFill>
                  </a:rPr>
                  <a:t>2</a:t>
                </a:r>
                <a:r>
                  <a:rPr lang="en-US" sz="2200" dirty="0" smtClean="0">
                    <a:solidFill>
                      <a:schemeClr val="accent5"/>
                    </a:solidFill>
                  </a:rPr>
                  <a:t>=A</a:t>
                </a:r>
                <a:r>
                  <a:rPr lang="en-US" sz="2200" baseline="30000" dirty="0" smtClean="0">
                    <a:solidFill>
                      <a:schemeClr val="accent5"/>
                    </a:solidFill>
                  </a:rPr>
                  <a:t>2</a:t>
                </a:r>
                <a:r>
                  <a:rPr lang="en-US" sz="2200" dirty="0" smtClean="0">
                    <a:solidFill>
                      <a:schemeClr val="accent5"/>
                    </a:solidFill>
                  </a:rPr>
                  <a:t>+B</a:t>
                </a:r>
                <a:r>
                  <a:rPr lang="en-US" sz="2200" baseline="30000" dirty="0" smtClean="0">
                    <a:solidFill>
                      <a:schemeClr val="accent5"/>
                    </a:solidFill>
                  </a:rPr>
                  <a:t>2 </a:t>
                </a:r>
                <a:r>
                  <a:rPr lang="en-US" sz="2200" dirty="0">
                    <a:solidFill>
                      <a:schemeClr val="accent5"/>
                    </a:solidFill>
                    <a:sym typeface="Wingdings" panose="05000000000000000000" pitchFamily="2" charset="2"/>
                  </a:rPr>
                  <a:t> These point </a:t>
                </a:r>
                <a:r>
                  <a:rPr lang="en-US" sz="2200" dirty="0" smtClean="0">
                    <a:solidFill>
                      <a:schemeClr val="accent5"/>
                    </a:solidFill>
                    <a:sym typeface="Wingdings" panose="05000000000000000000" pitchFamily="2" charset="2"/>
                  </a:rPr>
                  <a:t>to the author of truth and deny random order (evolution)</a:t>
                </a:r>
                <a:endParaRPr lang="en-US" sz="2200" baseline="30000" dirty="0" smtClean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382000" cy="4525963"/>
              </a:xfrm>
              <a:blipFill rotWithShape="1">
                <a:blip r:embed="rId2"/>
                <a:stretch>
                  <a:fillRect t="-809" r="-1745" b="-9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Is Nature </a:t>
            </a:r>
            <a:r>
              <a:rPr lang="en-US" dirty="0"/>
              <a:t>a Source of Truth?</a:t>
            </a:r>
          </a:p>
        </p:txBody>
      </p:sp>
    </p:spTree>
    <p:extLst>
      <p:ext uri="{BB962C8B-B14F-4D97-AF65-F5344CB8AC3E}">
        <p14:creationId xmlns:p14="http://schemas.microsoft.com/office/powerpoint/2010/main" val="2010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Why is the water phase diagram true?</a:t>
            </a:r>
            <a:endParaRPr 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5523953" cy="466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C:\Users\Chad\AppData\Local\Microsoft\Windows\Temporary Internet Files\Content.IE5\ZN6FWGIG\MC90018616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4" y="2518417"/>
            <a:ext cx="1379569" cy="2205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Callout 7"/>
          <p:cNvSpPr/>
          <p:nvPr/>
        </p:nvSpPr>
        <p:spPr>
          <a:xfrm>
            <a:off x="457200" y="762000"/>
            <a:ext cx="3429000" cy="1395907"/>
          </a:xfrm>
          <a:prstGeom prst="wedgeEllipseCallout">
            <a:avLst>
              <a:gd name="adj1" fmla="val -26846"/>
              <a:gd name="adj2" fmla="val 65069"/>
            </a:avLst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5"/>
                </a:solidFill>
              </a:rPr>
              <a:t>The scientists did great work! </a:t>
            </a:r>
            <a:r>
              <a:rPr lang="en-US" dirty="0">
                <a:solidFill>
                  <a:schemeClr val="accent5"/>
                </a:solidFill>
              </a:rPr>
              <a:t>We now know the truth about water.</a:t>
            </a:r>
          </a:p>
        </p:txBody>
      </p:sp>
      <p:pic>
        <p:nvPicPr>
          <p:cNvPr id="1033" name="Picture 9" descr="C:\Users\Chad\AppData\Local\Microsoft\Windows\Temporary Internet Files\Content.IE5\E9TO2YAP\MC90021702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438400"/>
            <a:ext cx="1240231" cy="2362866"/>
          </a:xfrm>
          <a:prstGeom prst="rect">
            <a:avLst/>
          </a:prstGeom>
          <a:noFill/>
          <a:scene3d>
            <a:camera prst="orthographicFront">
              <a:rot lat="0" lon="10799977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val Callout 17"/>
          <p:cNvSpPr/>
          <p:nvPr/>
        </p:nvSpPr>
        <p:spPr>
          <a:xfrm>
            <a:off x="5181600" y="762000"/>
            <a:ext cx="3671338" cy="1395907"/>
          </a:xfrm>
          <a:prstGeom prst="wedgeEllipseCallout">
            <a:avLst>
              <a:gd name="adj1" fmla="val 27818"/>
              <a:gd name="adj2" fmla="val 62513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amazing design of God! The behavior of water declares the source of Truth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2385" y="4724400"/>
            <a:ext cx="1545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Natural Man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807835" y="4824344"/>
            <a:ext cx="797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Truth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0" y="5950803"/>
            <a:ext cx="7662783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137160" indent="0" algn="ctr">
              <a:buNone/>
            </a:pPr>
            <a:r>
              <a:rPr lang="en-US" sz="2400" b="1" i="1" dirty="0"/>
              <a:t>Psalms 19:1 </a:t>
            </a:r>
            <a:r>
              <a:rPr lang="en-US" sz="2400" i="1" dirty="0"/>
              <a:t>The heavens declare the glory of God; And the firmament shows His handiwork</a:t>
            </a:r>
            <a:r>
              <a:rPr lang="en-US" sz="2400" i="1" dirty="0" smtClean="0"/>
              <a:t>.</a:t>
            </a:r>
            <a:endParaRPr lang="en-US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85171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53340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200" b="1" i="1" dirty="0" smtClean="0"/>
              <a:t>Psalms </a:t>
            </a:r>
            <a:r>
              <a:rPr lang="en-US" sz="2200" b="1" i="1" dirty="0"/>
              <a:t>33:4 </a:t>
            </a:r>
            <a:r>
              <a:rPr lang="en-US" sz="2200" i="1" dirty="0" smtClean="0"/>
              <a:t>For </a:t>
            </a:r>
            <a:r>
              <a:rPr lang="en-US" sz="2200" i="1" dirty="0"/>
              <a:t>the word of the </a:t>
            </a:r>
            <a:r>
              <a:rPr lang="en-US" sz="2200" i="1" cap="small" dirty="0"/>
              <a:t>Lord</a:t>
            </a:r>
            <a:r>
              <a:rPr lang="en-US" sz="2200" i="1" dirty="0"/>
              <a:t> is right, </a:t>
            </a:r>
            <a:r>
              <a:rPr lang="en-US" sz="2200" i="1" dirty="0" smtClean="0"/>
              <a:t>And </a:t>
            </a:r>
            <a:r>
              <a:rPr lang="en-US" sz="2200" i="1" u="sng" dirty="0"/>
              <a:t>all His work is done in truth</a:t>
            </a:r>
            <a:r>
              <a:rPr lang="en-US" sz="2200" i="1" dirty="0"/>
              <a:t>. </a:t>
            </a:r>
            <a:endParaRPr lang="en-US" sz="2200" i="1" dirty="0" smtClean="0"/>
          </a:p>
          <a:p>
            <a:pPr marL="109728" indent="0">
              <a:buNone/>
            </a:pPr>
            <a:r>
              <a:rPr lang="en-US" sz="2200" i="1" baseline="30000" dirty="0" smtClean="0"/>
              <a:t>5</a:t>
            </a:r>
            <a:r>
              <a:rPr lang="en-US" sz="2200" i="1" dirty="0" smtClean="0"/>
              <a:t>He </a:t>
            </a:r>
            <a:r>
              <a:rPr lang="en-US" sz="2200" i="1" dirty="0"/>
              <a:t>loves righteousness and justice; </a:t>
            </a:r>
            <a:r>
              <a:rPr lang="en-US" sz="2200" i="1" dirty="0" smtClean="0"/>
              <a:t>The </a:t>
            </a:r>
            <a:r>
              <a:rPr lang="en-US" sz="2200" i="1" dirty="0"/>
              <a:t>earth is full of the </a:t>
            </a:r>
            <a:r>
              <a:rPr lang="en-US" sz="2200" i="1" dirty="0" smtClean="0"/>
              <a:t>goodness of </a:t>
            </a:r>
            <a:r>
              <a:rPr lang="en-US" sz="2200" i="1" dirty="0"/>
              <a:t>the </a:t>
            </a:r>
            <a:r>
              <a:rPr lang="en-US" sz="2200" i="1" cap="small" dirty="0"/>
              <a:t>Lord</a:t>
            </a:r>
            <a:r>
              <a:rPr lang="en-US" sz="2200" i="1" dirty="0"/>
              <a:t>. </a:t>
            </a:r>
            <a:endParaRPr lang="en-US" sz="2200" i="1" dirty="0" smtClean="0"/>
          </a:p>
          <a:p>
            <a:pPr marL="109728" indent="0">
              <a:buNone/>
            </a:pPr>
            <a:r>
              <a:rPr lang="en-US" sz="2200" i="1" baseline="30000" dirty="0" smtClean="0"/>
              <a:t>6</a:t>
            </a:r>
            <a:r>
              <a:rPr lang="en-US" sz="2200" i="1" dirty="0" smtClean="0"/>
              <a:t>By </a:t>
            </a:r>
            <a:r>
              <a:rPr lang="en-US" sz="2200" i="1" dirty="0"/>
              <a:t>the word of the </a:t>
            </a:r>
            <a:r>
              <a:rPr lang="en-US" sz="2200" i="1" cap="small" dirty="0"/>
              <a:t>Lord</a:t>
            </a:r>
            <a:r>
              <a:rPr lang="en-US" sz="2200" i="1" dirty="0"/>
              <a:t> the heavens were made, </a:t>
            </a:r>
            <a:r>
              <a:rPr lang="en-US" sz="2200" i="1" dirty="0" smtClean="0"/>
              <a:t>And </a:t>
            </a:r>
            <a:r>
              <a:rPr lang="en-US" sz="2200" i="1" dirty="0"/>
              <a:t>all the host of them by the breath of His mouth. </a:t>
            </a:r>
            <a:endParaRPr lang="en-US" sz="2200" i="1" dirty="0" smtClean="0"/>
          </a:p>
          <a:p>
            <a:pPr marL="109728" indent="0">
              <a:buNone/>
            </a:pPr>
            <a:r>
              <a:rPr lang="en-US" sz="2200" i="1" baseline="30000" dirty="0" smtClean="0"/>
              <a:t>7</a:t>
            </a:r>
            <a:r>
              <a:rPr lang="en-US" sz="2200" i="1" dirty="0" smtClean="0"/>
              <a:t>He </a:t>
            </a:r>
            <a:r>
              <a:rPr lang="en-US" sz="2200" i="1" dirty="0"/>
              <a:t>gathers the waters of the sea together </a:t>
            </a:r>
            <a:r>
              <a:rPr lang="en-US" sz="2200" i="1" dirty="0" smtClean="0"/>
              <a:t>as </a:t>
            </a:r>
            <a:r>
              <a:rPr lang="en-US" sz="2200" i="1" dirty="0"/>
              <a:t>a </a:t>
            </a:r>
            <a:r>
              <a:rPr lang="en-US" sz="2200" i="1" dirty="0" smtClean="0"/>
              <a:t>heap; He </a:t>
            </a:r>
            <a:r>
              <a:rPr lang="en-US" sz="2200" i="1" dirty="0"/>
              <a:t>lays up the deep in storehouses. </a:t>
            </a:r>
            <a:endParaRPr lang="en-US" sz="2200" i="1" dirty="0" smtClean="0"/>
          </a:p>
          <a:p>
            <a:pPr marL="109728" indent="0">
              <a:buNone/>
            </a:pPr>
            <a:r>
              <a:rPr lang="en-US" sz="2200" i="1" baseline="30000" dirty="0" smtClean="0"/>
              <a:t>8</a:t>
            </a:r>
            <a:r>
              <a:rPr lang="en-US" sz="2200" i="1" dirty="0" smtClean="0"/>
              <a:t>Let </a:t>
            </a:r>
            <a:r>
              <a:rPr lang="en-US" sz="2200" i="1" dirty="0"/>
              <a:t>all the earth fear the </a:t>
            </a:r>
            <a:r>
              <a:rPr lang="en-US" sz="2200" i="1" cap="small" dirty="0"/>
              <a:t>Lord</a:t>
            </a:r>
            <a:r>
              <a:rPr lang="en-US" sz="2200" i="1" dirty="0"/>
              <a:t>; </a:t>
            </a:r>
            <a:r>
              <a:rPr lang="en-US" sz="2200" i="1" dirty="0" smtClean="0"/>
              <a:t>Let </a:t>
            </a:r>
            <a:r>
              <a:rPr lang="en-US" sz="2200" i="1" dirty="0"/>
              <a:t>all the inhabitants of the world stand in awe of Him. </a:t>
            </a:r>
            <a:endParaRPr lang="en-US" sz="2200" i="1" dirty="0" smtClean="0"/>
          </a:p>
          <a:p>
            <a:pPr marL="109728" indent="0">
              <a:buNone/>
            </a:pPr>
            <a:r>
              <a:rPr lang="en-US" sz="2200" i="1" baseline="30000" dirty="0" smtClean="0"/>
              <a:t>9</a:t>
            </a:r>
            <a:r>
              <a:rPr lang="en-US" sz="2200" i="1" dirty="0" smtClean="0"/>
              <a:t>For </a:t>
            </a:r>
            <a:r>
              <a:rPr lang="en-US" sz="2200" i="1" dirty="0"/>
              <a:t>He spoke, and it was done; </a:t>
            </a:r>
            <a:r>
              <a:rPr lang="en-US" sz="2200" i="1" dirty="0" smtClean="0"/>
              <a:t>He </a:t>
            </a:r>
            <a:r>
              <a:rPr lang="en-US" sz="2200" i="1" dirty="0"/>
              <a:t>commanded, and it stood fast</a:t>
            </a:r>
            <a:r>
              <a:rPr lang="en-US" sz="2200" i="1" dirty="0" smtClean="0"/>
              <a:t>.</a:t>
            </a:r>
          </a:p>
          <a:p>
            <a:pPr lvl="1"/>
            <a:r>
              <a:rPr lang="en-US" sz="2000" dirty="0" smtClean="0">
                <a:solidFill>
                  <a:schemeClr val="accent5"/>
                </a:solidFill>
              </a:rPr>
              <a:t>God’s work (divine providence, in nature, etc.) is an extension of who He </a:t>
            </a:r>
            <a:r>
              <a:rPr lang="en-US" sz="2000" dirty="0" smtClean="0">
                <a:solidFill>
                  <a:schemeClr val="accent5"/>
                </a:solidFill>
              </a:rPr>
              <a:t>is…and God is truth!</a:t>
            </a:r>
            <a:endParaRPr lang="en-US" sz="2000" dirty="0" smtClean="0">
              <a:solidFill>
                <a:schemeClr val="accent5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</a:t>
            </a:r>
            <a:r>
              <a:rPr lang="en-US" dirty="0" smtClean="0"/>
              <a:t>Works in Truth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068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9"/>
            <a:ext cx="4876800" cy="3928872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accent5"/>
                </a:solidFill>
              </a:rPr>
              <a:t>“The coolest thing that ever happened to math” </a:t>
            </a:r>
            <a:r>
              <a:rPr lang="en-US" sz="2000" dirty="0" smtClean="0">
                <a:solidFill>
                  <a:schemeClr val="accent5"/>
                </a:solidFill>
              </a:rPr>
              <a:t>-</a:t>
            </a:r>
            <a:r>
              <a:rPr lang="en-US" sz="1400" dirty="0" smtClean="0">
                <a:solidFill>
                  <a:schemeClr val="accent5"/>
                </a:solidFill>
              </a:rPr>
              <a:t>National Museum of Mathematics</a:t>
            </a:r>
          </a:p>
          <a:p>
            <a:r>
              <a:rPr lang="en-US" sz="1800" dirty="0" smtClean="0">
                <a:solidFill>
                  <a:schemeClr val="accent5"/>
                </a:solidFill>
              </a:rPr>
              <a:t>“Sunflowers </a:t>
            </a:r>
            <a:r>
              <a:rPr lang="en-US" sz="1800" dirty="0">
                <a:solidFill>
                  <a:schemeClr val="accent5"/>
                </a:solidFill>
              </a:rPr>
              <a:t>consulted Fibonacci for </a:t>
            </a:r>
            <a:r>
              <a:rPr lang="en-US" sz="1800" dirty="0" smtClean="0">
                <a:solidFill>
                  <a:schemeClr val="accent5"/>
                </a:solidFill>
              </a:rPr>
              <a:t>optimization” </a:t>
            </a:r>
            <a:r>
              <a:rPr lang="en-US" sz="2000" dirty="0" smtClean="0">
                <a:solidFill>
                  <a:schemeClr val="accent5"/>
                </a:solidFill>
              </a:rPr>
              <a:t>-</a:t>
            </a:r>
            <a:r>
              <a:rPr lang="en-US" sz="1400" dirty="0" smtClean="0">
                <a:solidFill>
                  <a:schemeClr val="accent5"/>
                </a:solidFill>
              </a:rPr>
              <a:t>www.101qs.com</a:t>
            </a:r>
          </a:p>
          <a:p>
            <a:r>
              <a:rPr lang="en-US" sz="1600" i="1" dirty="0" smtClean="0">
                <a:solidFill>
                  <a:schemeClr val="accent5"/>
                </a:solidFill>
              </a:rPr>
              <a:t>“</a:t>
            </a:r>
            <a:r>
              <a:rPr lang="en-US" sz="1800" dirty="0" smtClean="0">
                <a:solidFill>
                  <a:schemeClr val="accent5"/>
                </a:solidFill>
              </a:rPr>
              <a:t>So</a:t>
            </a:r>
            <a:r>
              <a:rPr lang="en-US" sz="1800" dirty="0">
                <a:solidFill>
                  <a:schemeClr val="accent5"/>
                </a:solidFill>
              </a:rPr>
              <a:t>, next time you are walking in the garden, look for the Golden Angle</a:t>
            </a:r>
            <a:r>
              <a:rPr lang="en-US" sz="1800" dirty="0" smtClean="0">
                <a:solidFill>
                  <a:schemeClr val="accent5"/>
                </a:solidFill>
              </a:rPr>
              <a:t>, and </a:t>
            </a:r>
            <a:r>
              <a:rPr lang="en-US" sz="1800" dirty="0">
                <a:solidFill>
                  <a:schemeClr val="accent5"/>
                </a:solidFill>
              </a:rPr>
              <a:t>count petals and leaves to find Fibonacci Numbers, </a:t>
            </a:r>
            <a:r>
              <a:rPr lang="en-US" sz="1800" dirty="0" smtClean="0">
                <a:solidFill>
                  <a:schemeClr val="accent5"/>
                </a:solidFill>
              </a:rPr>
              <a:t>and discover </a:t>
            </a:r>
            <a:r>
              <a:rPr lang="en-US" sz="1800" dirty="0">
                <a:solidFill>
                  <a:schemeClr val="accent5"/>
                </a:solidFill>
              </a:rPr>
              <a:t>how clever the plants </a:t>
            </a:r>
            <a:r>
              <a:rPr lang="en-US" sz="1800" dirty="0" smtClean="0">
                <a:solidFill>
                  <a:schemeClr val="accent5"/>
                </a:solidFill>
              </a:rPr>
              <a:t>are” </a:t>
            </a:r>
            <a:r>
              <a:rPr lang="en-US" sz="2000" i="1" dirty="0" smtClean="0">
                <a:solidFill>
                  <a:schemeClr val="accent5"/>
                </a:solidFill>
              </a:rPr>
              <a:t>-</a:t>
            </a:r>
            <a:r>
              <a:rPr lang="en-US" sz="1400" i="1" dirty="0" smtClean="0">
                <a:solidFill>
                  <a:schemeClr val="accent5"/>
                </a:solidFill>
              </a:rPr>
              <a:t>www.mathisfun.com</a:t>
            </a:r>
          </a:p>
          <a:p>
            <a:r>
              <a:rPr lang="en-US" sz="1800" dirty="0">
                <a:solidFill>
                  <a:schemeClr val="accent5"/>
                </a:solidFill>
              </a:rPr>
              <a:t>“The </a:t>
            </a:r>
            <a:r>
              <a:rPr lang="en-US" sz="1800" dirty="0">
                <a:solidFill>
                  <a:schemeClr val="accent5"/>
                </a:solidFill>
              </a:rPr>
              <a:t>Fibonacci numbers are Nature's numbering system</a:t>
            </a:r>
            <a:r>
              <a:rPr lang="en-US" sz="1800" dirty="0">
                <a:solidFill>
                  <a:schemeClr val="accent5"/>
                </a:solidFill>
              </a:rPr>
              <a:t>.” </a:t>
            </a:r>
            <a:r>
              <a:rPr lang="en-US" sz="1400" dirty="0" smtClean="0">
                <a:solidFill>
                  <a:schemeClr val="accent5"/>
                </a:solidFill>
              </a:rPr>
              <a:t>U of Georgia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Fibonacci Numbers in Sunflower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59" r="13300"/>
          <a:stretch/>
        </p:blipFill>
        <p:spPr bwMode="auto">
          <a:xfrm>
            <a:off x="4953000" y="1524000"/>
            <a:ext cx="3991952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28800" y="5001161"/>
            <a:ext cx="7086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/>
                </a:solidFill>
              </a:rPr>
              <a:t>Who came up with the “Nature’s numbering system”?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/>
                </a:solidFill>
              </a:rPr>
              <a:t>Most mathematicians don’t get past the truth in numbers and give credit to the author of math itself!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5"/>
                </a:solidFill>
              </a:rPr>
              <a:t>Where is the Fear of God?</a:t>
            </a:r>
            <a:endParaRPr lang="en-US" sz="20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441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200" b="1" i="1" dirty="0" smtClean="0"/>
              <a:t>Exodus </a:t>
            </a:r>
            <a:r>
              <a:rPr lang="en-US" sz="2200" b="1" i="1" dirty="0"/>
              <a:t>18:21 </a:t>
            </a:r>
            <a:r>
              <a:rPr lang="en-US" sz="2200" i="1" dirty="0" smtClean="0"/>
              <a:t>Moreover </a:t>
            </a:r>
            <a:r>
              <a:rPr lang="en-US" sz="2200" i="1" dirty="0"/>
              <a:t>you shall select from all the people able men, such as fear God, men of truth, hating </a:t>
            </a:r>
            <a:r>
              <a:rPr lang="en-US" sz="2200" i="1" dirty="0" smtClean="0"/>
              <a:t>covetousness…</a:t>
            </a:r>
          </a:p>
          <a:p>
            <a:pPr marL="109728" indent="0">
              <a:buNone/>
            </a:pPr>
            <a:r>
              <a:rPr lang="en-US" sz="2200" b="1" i="1" dirty="0" smtClean="0"/>
              <a:t>Joshua </a:t>
            </a:r>
            <a:r>
              <a:rPr lang="en-US" sz="2200" b="1" i="1" dirty="0"/>
              <a:t>24:14 </a:t>
            </a:r>
            <a:r>
              <a:rPr lang="en-US" sz="2200" i="1" dirty="0" smtClean="0"/>
              <a:t>“Now </a:t>
            </a:r>
            <a:r>
              <a:rPr lang="en-US" sz="2200" i="1" dirty="0"/>
              <a:t>therefore, fear the </a:t>
            </a:r>
            <a:r>
              <a:rPr lang="en-US" sz="2200" i="1" cap="small" dirty="0"/>
              <a:t>Lord</a:t>
            </a:r>
            <a:r>
              <a:rPr lang="en-US" sz="2200" i="1" dirty="0"/>
              <a:t>, serve Him in sincerity and in </a:t>
            </a:r>
            <a:r>
              <a:rPr lang="en-US" sz="2200" i="1" dirty="0" smtClean="0"/>
              <a:t>truth…</a:t>
            </a:r>
            <a:endParaRPr lang="en-US" sz="2200" i="1" dirty="0"/>
          </a:p>
          <a:p>
            <a:r>
              <a:rPr lang="en-US" sz="2200" i="1" dirty="0" smtClean="0">
                <a:solidFill>
                  <a:schemeClr val="accent5"/>
                </a:solidFill>
              </a:rPr>
              <a:t>God fearing people will know truth</a:t>
            </a:r>
            <a:endParaRPr lang="en-US" sz="2200" i="1" dirty="0" smtClean="0">
              <a:solidFill>
                <a:schemeClr val="accent5"/>
              </a:solidFill>
            </a:endParaRPr>
          </a:p>
          <a:p>
            <a:pPr marL="109728" indent="0">
              <a:buNone/>
            </a:pPr>
            <a:r>
              <a:rPr lang="en-US" sz="2200" b="1" i="1" dirty="0" err="1" smtClean="0"/>
              <a:t>Prov</a:t>
            </a:r>
            <a:r>
              <a:rPr lang="en-US" sz="2200" b="1" i="1" dirty="0" smtClean="0"/>
              <a:t> 1:7 </a:t>
            </a:r>
            <a:r>
              <a:rPr lang="en-US" sz="2200" i="1" dirty="0" smtClean="0"/>
              <a:t>The </a:t>
            </a:r>
            <a:r>
              <a:rPr lang="en-US" sz="2200" i="1" dirty="0"/>
              <a:t>fear of the </a:t>
            </a:r>
            <a:r>
              <a:rPr lang="en-US" sz="2200" i="1" cap="small" dirty="0"/>
              <a:t>Lord</a:t>
            </a:r>
            <a:r>
              <a:rPr lang="en-US" sz="2200" i="1" dirty="0"/>
              <a:t> is the beginning of </a:t>
            </a:r>
            <a:r>
              <a:rPr lang="en-US" sz="2200" i="1" dirty="0" smtClean="0"/>
              <a:t>knowledge, But </a:t>
            </a:r>
            <a:r>
              <a:rPr lang="en-US" sz="2200" i="1" dirty="0"/>
              <a:t>fools despise wisdom and </a:t>
            </a:r>
            <a:r>
              <a:rPr lang="en-US" sz="2200" i="1" dirty="0" smtClean="0"/>
              <a:t>instruction.</a:t>
            </a:r>
          </a:p>
          <a:p>
            <a:pPr marL="109728" indent="0">
              <a:buNone/>
            </a:pPr>
            <a:r>
              <a:rPr lang="en-US" sz="2200" b="1" i="1" dirty="0" err="1" smtClean="0"/>
              <a:t>Prov</a:t>
            </a:r>
            <a:r>
              <a:rPr lang="en-US" sz="2200" b="1" i="1" dirty="0" smtClean="0"/>
              <a:t> </a:t>
            </a:r>
            <a:r>
              <a:rPr lang="en-US" sz="2200" b="1" i="1" dirty="0"/>
              <a:t>9:10 </a:t>
            </a:r>
            <a:r>
              <a:rPr lang="en-US" sz="2200" i="1" dirty="0" smtClean="0"/>
              <a:t>“</a:t>
            </a:r>
            <a:r>
              <a:rPr lang="en-US" sz="2200" i="1" dirty="0"/>
              <a:t>The fear of the </a:t>
            </a:r>
            <a:r>
              <a:rPr lang="en-US" sz="2200" i="1" cap="small" dirty="0"/>
              <a:t>Lord</a:t>
            </a:r>
            <a:r>
              <a:rPr lang="en-US" sz="2200" i="1" dirty="0"/>
              <a:t> is the beginning of </a:t>
            </a:r>
            <a:r>
              <a:rPr lang="en-US" sz="2200" i="1" dirty="0" smtClean="0"/>
              <a:t>wisdom, And </a:t>
            </a:r>
            <a:r>
              <a:rPr lang="en-US" sz="2200" i="1" dirty="0"/>
              <a:t>the knowledge of the Holy One </a:t>
            </a:r>
            <a:r>
              <a:rPr lang="en-US" sz="2200" i="1" dirty="0" smtClean="0"/>
              <a:t>is understanding</a:t>
            </a:r>
            <a:r>
              <a:rPr lang="en-US" sz="2200" i="1" dirty="0" smtClean="0"/>
              <a:t>.</a:t>
            </a:r>
          </a:p>
          <a:p>
            <a:r>
              <a:rPr lang="en-US" sz="2200" dirty="0" smtClean="0">
                <a:solidFill>
                  <a:schemeClr val="accent5"/>
                </a:solidFill>
              </a:rPr>
              <a:t>The Fear of God is </a:t>
            </a:r>
            <a:r>
              <a:rPr lang="en-US" sz="2200" dirty="0" smtClean="0">
                <a:solidFill>
                  <a:schemeClr val="accent5"/>
                </a:solidFill>
              </a:rPr>
              <a:t>foundational to </a:t>
            </a:r>
            <a:r>
              <a:rPr lang="en-US" sz="2200" dirty="0" smtClean="0">
                <a:solidFill>
                  <a:schemeClr val="accent5"/>
                </a:solidFill>
              </a:rPr>
              <a:t>knowing truth (knowledge &amp; wisdom)</a:t>
            </a:r>
          </a:p>
          <a:p>
            <a:r>
              <a:rPr lang="en-US" sz="2200" dirty="0" smtClean="0">
                <a:solidFill>
                  <a:schemeClr val="accent5"/>
                </a:solidFill>
              </a:rPr>
              <a:t>“knowledge of the Holy One is understanding”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Autofit/>
          </a:bodyPr>
          <a:lstStyle/>
          <a:p>
            <a:r>
              <a:rPr lang="en-US" sz="2200" b="1" i="1" dirty="0" err="1" smtClean="0"/>
              <a:t>Heb</a:t>
            </a:r>
            <a:r>
              <a:rPr lang="en-US" sz="2200" b="1" i="1" dirty="0" smtClean="0"/>
              <a:t> 13:8 </a:t>
            </a:r>
            <a:r>
              <a:rPr lang="en-US" sz="2200" i="1" dirty="0" smtClean="0"/>
              <a:t>Jesus </a:t>
            </a:r>
            <a:r>
              <a:rPr lang="en-US" sz="2200" i="1" dirty="0"/>
              <a:t>Christ is the same yesterday, today, and </a:t>
            </a:r>
            <a:r>
              <a:rPr lang="en-US" sz="2200" i="1" dirty="0" smtClean="0"/>
              <a:t>forever.</a:t>
            </a:r>
          </a:p>
          <a:p>
            <a:r>
              <a:rPr lang="en-US" sz="2200" b="1" i="1" dirty="0" smtClean="0"/>
              <a:t>James </a:t>
            </a:r>
            <a:r>
              <a:rPr lang="en-US" sz="2200" b="1" i="1" dirty="0"/>
              <a:t>1:17 </a:t>
            </a:r>
            <a:r>
              <a:rPr lang="en-US" sz="2200" i="1" dirty="0" smtClean="0"/>
              <a:t>Every </a:t>
            </a:r>
            <a:r>
              <a:rPr lang="en-US" sz="2200" i="1" dirty="0"/>
              <a:t>good gift and every perfect gift is from above, and comes down from the Father of lights, with whom there is </a:t>
            </a:r>
            <a:r>
              <a:rPr lang="en-US" sz="2200" i="1" u="sng" dirty="0"/>
              <a:t>no variation or shadow of turning</a:t>
            </a:r>
            <a:r>
              <a:rPr lang="en-US" sz="2200" i="1" dirty="0" smtClean="0"/>
              <a:t>.</a:t>
            </a:r>
          </a:p>
          <a:p>
            <a:r>
              <a:rPr lang="en-US" sz="2200" dirty="0" smtClean="0">
                <a:solidFill>
                  <a:schemeClr val="accent5"/>
                </a:solidFill>
              </a:rPr>
              <a:t>God’s Truth is constant, it doesn’t change</a:t>
            </a:r>
            <a:endParaRPr lang="en-US" sz="2200" i="1" dirty="0" smtClean="0"/>
          </a:p>
          <a:p>
            <a:r>
              <a:rPr lang="en-US" sz="2200" dirty="0" smtClean="0">
                <a:solidFill>
                  <a:schemeClr val="accent5"/>
                </a:solidFill>
              </a:rPr>
              <a:t>Not at liberty to obey convenient commands (</a:t>
            </a:r>
            <a:r>
              <a:rPr lang="en-US" sz="2200" dirty="0" err="1" smtClean="0">
                <a:solidFill>
                  <a:schemeClr val="accent5"/>
                </a:solidFill>
              </a:rPr>
              <a:t>Psa</a:t>
            </a:r>
            <a:r>
              <a:rPr lang="en-US" sz="2200" dirty="0" smtClean="0">
                <a:solidFill>
                  <a:schemeClr val="accent5"/>
                </a:solidFill>
              </a:rPr>
              <a:t> 119:160)</a:t>
            </a:r>
          </a:p>
          <a:p>
            <a:pPr marL="109728" indent="0">
              <a:buNone/>
            </a:pPr>
            <a:r>
              <a:rPr lang="en-US" sz="2200" b="1" i="1" dirty="0" smtClean="0"/>
              <a:t>2 </a:t>
            </a:r>
            <a:r>
              <a:rPr lang="en-US" sz="2200" b="1" i="1" dirty="0"/>
              <a:t>Peter </a:t>
            </a:r>
            <a:r>
              <a:rPr lang="en-US" sz="2200" b="1" i="1" dirty="0" smtClean="0"/>
              <a:t>3:14 </a:t>
            </a:r>
            <a:r>
              <a:rPr lang="en-US" sz="2200" i="1" dirty="0" smtClean="0"/>
              <a:t>Therefore</a:t>
            </a:r>
            <a:r>
              <a:rPr lang="en-US" sz="2200" i="1" dirty="0"/>
              <a:t>, beloved, looking forward to these things, be diligent to be found by Him in peace, without spot and blameless;  </a:t>
            </a:r>
            <a:r>
              <a:rPr lang="en-US" sz="2200" i="1" baseline="30000" dirty="0"/>
              <a:t>15</a:t>
            </a:r>
            <a:r>
              <a:rPr lang="en-US" sz="2200" i="1" dirty="0"/>
              <a:t>and consider that the longsuffering of our Lord is salvation—as also our beloved brother Paul, according to the wisdom given to him, has written </a:t>
            </a:r>
            <a:r>
              <a:rPr lang="en-US" sz="2200" i="1" dirty="0" smtClean="0"/>
              <a:t>to</a:t>
            </a:r>
            <a:endParaRPr lang="en-US" sz="2200" dirty="0" smtClean="0">
              <a:solidFill>
                <a:schemeClr val="accent5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Discerning Truth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4864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100" i="1" dirty="0"/>
              <a:t>you, </a:t>
            </a:r>
            <a:r>
              <a:rPr lang="en-US" sz="2100" i="1" baseline="30000" dirty="0" smtClean="0"/>
              <a:t>16</a:t>
            </a:r>
            <a:r>
              <a:rPr lang="en-US" sz="2100" i="1" dirty="0" smtClean="0"/>
              <a:t>as </a:t>
            </a:r>
            <a:r>
              <a:rPr lang="en-US" sz="2100" i="1" dirty="0"/>
              <a:t>also in all his epistles, speaking in them of these things, in which are some things hard to understand, </a:t>
            </a:r>
            <a:r>
              <a:rPr lang="en-US" sz="2100" i="1" u="sng" dirty="0"/>
              <a:t>which untaught and unstable people twist to their own destruction, as they do also the rest of the Scriptures.</a:t>
            </a:r>
          </a:p>
          <a:p>
            <a:r>
              <a:rPr lang="en-US" sz="2100" dirty="0">
                <a:solidFill>
                  <a:schemeClr val="accent5"/>
                </a:solidFill>
              </a:rPr>
              <a:t>Untaught, unstable </a:t>
            </a:r>
            <a:r>
              <a:rPr lang="en-US" sz="2100" dirty="0">
                <a:solidFill>
                  <a:schemeClr val="accent5"/>
                </a:solidFill>
                <a:sym typeface="Wingdings" panose="05000000000000000000" pitchFamily="2" charset="2"/>
              </a:rPr>
              <a:t> describes people who do not fear </a:t>
            </a:r>
            <a:r>
              <a:rPr lang="en-US" sz="21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God</a:t>
            </a:r>
          </a:p>
          <a:p>
            <a:r>
              <a:rPr lang="en-US" sz="21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Many knowledgeable people misuse/abuse scripture</a:t>
            </a:r>
            <a:endParaRPr lang="en-US" sz="2100" dirty="0">
              <a:sym typeface="Wingdings" panose="05000000000000000000" pitchFamily="2" charset="2"/>
            </a:endParaRPr>
          </a:p>
          <a:p>
            <a:r>
              <a:rPr lang="en-US" sz="2100" dirty="0" smtClean="0">
                <a:solidFill>
                  <a:schemeClr val="accent5"/>
                </a:solidFill>
              </a:rPr>
              <a:t>Prosperity doctrin</a:t>
            </a:r>
            <a:r>
              <a:rPr lang="en-US" sz="2100" dirty="0">
                <a:solidFill>
                  <a:schemeClr val="accent5"/>
                </a:solidFill>
              </a:rPr>
              <a:t>e</a:t>
            </a:r>
            <a:endParaRPr lang="en-US" sz="2100" dirty="0" smtClean="0">
              <a:solidFill>
                <a:schemeClr val="accent5"/>
              </a:solidFill>
            </a:endParaRPr>
          </a:p>
          <a:p>
            <a:pPr marL="109728" indent="0">
              <a:buNone/>
            </a:pPr>
            <a:r>
              <a:rPr lang="en-US" sz="2100" b="1" i="1" dirty="0" smtClean="0"/>
              <a:t>2 </a:t>
            </a:r>
            <a:r>
              <a:rPr lang="en-US" sz="2100" b="1" i="1" dirty="0"/>
              <a:t>Timothy </a:t>
            </a:r>
            <a:r>
              <a:rPr lang="en-US" sz="2100" b="1" i="1" dirty="0" smtClean="0"/>
              <a:t>2:15 </a:t>
            </a:r>
            <a:r>
              <a:rPr lang="en-US" sz="2100" i="1" dirty="0" smtClean="0"/>
              <a:t>Be </a:t>
            </a:r>
            <a:r>
              <a:rPr lang="en-US" sz="2100" i="1" dirty="0"/>
              <a:t>diligent to present yourself approved to God, a worker who does not need to be ashamed, rightly </a:t>
            </a:r>
            <a:r>
              <a:rPr lang="en-US" sz="2100" i="1" u="sng" dirty="0"/>
              <a:t>dividing the word of truth</a:t>
            </a:r>
            <a:r>
              <a:rPr lang="en-US" sz="2100" i="1" dirty="0" smtClean="0"/>
              <a:t>. </a:t>
            </a:r>
            <a:r>
              <a:rPr lang="en-US" sz="2100" i="1" baseline="30000" dirty="0"/>
              <a:t>16</a:t>
            </a:r>
            <a:r>
              <a:rPr lang="en-US" sz="2100" i="1" dirty="0"/>
              <a:t>But shun profane and </a:t>
            </a:r>
            <a:r>
              <a:rPr lang="en-US" sz="2100" i="1" dirty="0" smtClean="0"/>
              <a:t>idle babblings, for </a:t>
            </a:r>
            <a:r>
              <a:rPr lang="en-US" sz="2100" i="1" dirty="0"/>
              <a:t>they will increase to more </a:t>
            </a:r>
            <a:r>
              <a:rPr lang="en-US" sz="2100" i="1" dirty="0" smtClean="0"/>
              <a:t>ungodliness. </a:t>
            </a:r>
            <a:r>
              <a:rPr lang="en-US" sz="2100" i="1" baseline="30000" dirty="0" smtClean="0"/>
              <a:t>17</a:t>
            </a:r>
            <a:r>
              <a:rPr lang="en-US" sz="2100" i="1" dirty="0" smtClean="0"/>
              <a:t>And </a:t>
            </a:r>
            <a:r>
              <a:rPr lang="en-US" sz="2100" i="1" dirty="0"/>
              <a:t>their message will spread like cancer. </a:t>
            </a:r>
            <a:r>
              <a:rPr lang="en-US" sz="2100" i="1" dirty="0" err="1"/>
              <a:t>Hymenaeus</a:t>
            </a:r>
            <a:r>
              <a:rPr lang="en-US" sz="2100" i="1" dirty="0"/>
              <a:t> and </a:t>
            </a:r>
            <a:r>
              <a:rPr lang="en-US" sz="2100" i="1" dirty="0" err="1" smtClean="0"/>
              <a:t>Philetus</a:t>
            </a:r>
            <a:r>
              <a:rPr lang="en-US" sz="2100" i="1" dirty="0"/>
              <a:t> </a:t>
            </a:r>
            <a:r>
              <a:rPr lang="en-US" sz="2100" i="1" dirty="0" smtClean="0"/>
              <a:t>are </a:t>
            </a:r>
            <a:r>
              <a:rPr lang="en-US" sz="2100" i="1" dirty="0"/>
              <a:t>of this sort, </a:t>
            </a:r>
            <a:r>
              <a:rPr lang="en-US" sz="2100" i="1" baseline="30000" dirty="0"/>
              <a:t>18</a:t>
            </a:r>
            <a:r>
              <a:rPr lang="en-US" sz="2100" i="1" dirty="0"/>
              <a:t>who have strayed concerning the </a:t>
            </a:r>
            <a:r>
              <a:rPr lang="en-US" sz="2100" i="1" dirty="0" smtClean="0"/>
              <a:t>truth…</a:t>
            </a:r>
          </a:p>
          <a:p>
            <a:pPr lvl="2"/>
            <a:r>
              <a:rPr lang="en-US" i="1" dirty="0" smtClean="0">
                <a:solidFill>
                  <a:schemeClr val="accent5"/>
                </a:solidFill>
              </a:rPr>
              <a:t>Emotions, experientialism usually lead astray; unreliable</a:t>
            </a:r>
          </a:p>
          <a:p>
            <a:pPr lvl="5"/>
            <a:r>
              <a:rPr lang="en-US" sz="2100" i="1" dirty="0" smtClean="0">
                <a:solidFill>
                  <a:schemeClr val="accent5"/>
                </a:solidFill>
              </a:rPr>
              <a:t>Be diligent…worker…rightly dividing</a:t>
            </a:r>
          </a:p>
          <a:p>
            <a:pPr lvl="8"/>
            <a:r>
              <a:rPr lang="en-US" sz="2100" i="1" dirty="0" smtClean="0">
                <a:solidFill>
                  <a:schemeClr val="accent5"/>
                </a:solidFill>
              </a:rPr>
              <a:t>The word of truth is spiritually discerned</a:t>
            </a:r>
            <a:endParaRPr lang="en-US" sz="21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Discerning Truth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37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5259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100" b="1" i="1" dirty="0" smtClean="0"/>
              <a:t>1 </a:t>
            </a:r>
            <a:r>
              <a:rPr lang="en-US" sz="2100" b="1" i="1" dirty="0" err="1" smtClean="0"/>
              <a:t>Cor</a:t>
            </a:r>
            <a:r>
              <a:rPr lang="en-US" sz="2100" b="1" i="1" dirty="0" smtClean="0"/>
              <a:t> 2:10 </a:t>
            </a:r>
            <a:r>
              <a:rPr lang="en-US" sz="2100" i="1" dirty="0" smtClean="0"/>
              <a:t>But </a:t>
            </a:r>
            <a:r>
              <a:rPr lang="en-US" sz="2100" i="1" dirty="0"/>
              <a:t>God has revealed them to us through His Spirit. For the Spirit searches all things, yes, the deep things of </a:t>
            </a:r>
            <a:r>
              <a:rPr lang="en-US" sz="2100" i="1" dirty="0" smtClean="0"/>
              <a:t>God.</a:t>
            </a:r>
            <a:r>
              <a:rPr lang="en-US" sz="2100" i="1" dirty="0"/>
              <a:t> </a:t>
            </a:r>
            <a:r>
              <a:rPr lang="en-US" sz="2100" i="1" baseline="30000" dirty="0" smtClean="0"/>
              <a:t>11</a:t>
            </a:r>
            <a:r>
              <a:rPr lang="en-US" sz="2100" i="1" dirty="0" smtClean="0"/>
              <a:t>For </a:t>
            </a:r>
            <a:r>
              <a:rPr lang="en-US" sz="2100" i="1" dirty="0"/>
              <a:t>what man knows the things of a man except the spirit of the man which is in him? Even so no one knows the things of God except the Spirit of </a:t>
            </a:r>
            <a:r>
              <a:rPr lang="en-US" sz="2100" i="1" dirty="0" smtClean="0"/>
              <a:t>God.</a:t>
            </a:r>
            <a:r>
              <a:rPr lang="en-US" sz="2100" i="1" dirty="0"/>
              <a:t> </a:t>
            </a:r>
            <a:r>
              <a:rPr lang="en-US" sz="2100" i="1" baseline="30000" dirty="0" smtClean="0"/>
              <a:t>12</a:t>
            </a:r>
            <a:r>
              <a:rPr lang="en-US" sz="2100" i="1" dirty="0" smtClean="0"/>
              <a:t>Now </a:t>
            </a:r>
            <a:r>
              <a:rPr lang="en-US" sz="2100" i="1" dirty="0"/>
              <a:t>we have received, not the spirit of the world, but the Spirit who is from God, that we might know the things that have been freely given to us by God. </a:t>
            </a:r>
            <a:r>
              <a:rPr lang="en-US" sz="2100" i="1" baseline="30000" dirty="0"/>
              <a:t>13</a:t>
            </a:r>
            <a:r>
              <a:rPr lang="en-US" sz="2100" i="1" dirty="0"/>
              <a:t>These things we also speak, not in words which man’s wisdom teaches but which the </a:t>
            </a:r>
            <a:r>
              <a:rPr lang="en-US" sz="2100" i="1" dirty="0" smtClean="0"/>
              <a:t>Holy </a:t>
            </a:r>
            <a:r>
              <a:rPr lang="en-US" sz="2100" i="1" dirty="0"/>
              <a:t>Spirit teaches, comparing spiritual things with spiritual. </a:t>
            </a:r>
            <a:r>
              <a:rPr lang="en-US" sz="2100" i="1" baseline="30000" dirty="0" smtClean="0"/>
              <a:t>14</a:t>
            </a:r>
            <a:r>
              <a:rPr lang="en-US" sz="2100" i="1" dirty="0" smtClean="0"/>
              <a:t>But </a:t>
            </a:r>
            <a:r>
              <a:rPr lang="en-US" sz="2100" i="1" dirty="0"/>
              <a:t>the natural man does not receive the things of the Spirit of God, for they are foolishness to him; nor can he know them, because they are spiritually </a:t>
            </a:r>
            <a:r>
              <a:rPr lang="en-US" sz="2100" i="1" dirty="0" smtClean="0"/>
              <a:t>discerned.</a:t>
            </a:r>
            <a:r>
              <a:rPr lang="en-US" sz="2100" i="1" dirty="0"/>
              <a:t> </a:t>
            </a:r>
            <a:r>
              <a:rPr lang="en-US" sz="2100" i="1" baseline="30000" dirty="0" smtClean="0"/>
              <a:t>15</a:t>
            </a:r>
            <a:r>
              <a:rPr lang="en-US" sz="2100" i="1" dirty="0" smtClean="0"/>
              <a:t>But </a:t>
            </a:r>
            <a:r>
              <a:rPr lang="en-US" sz="2100" i="1" dirty="0"/>
              <a:t>he who is spiritual judges all things, yet he himself is rightly judged by no one. </a:t>
            </a:r>
            <a:r>
              <a:rPr lang="en-US" sz="2100" i="1" baseline="30000" dirty="0" smtClean="0"/>
              <a:t>16</a:t>
            </a:r>
            <a:r>
              <a:rPr lang="en-US" sz="2100" i="1" dirty="0" smtClean="0"/>
              <a:t>For</a:t>
            </a:r>
            <a:r>
              <a:rPr lang="en-US" sz="2100" i="1" dirty="0"/>
              <a:t> “who has known the mind of the </a:t>
            </a:r>
            <a:r>
              <a:rPr lang="en-US" sz="2100" i="1" cap="small" dirty="0"/>
              <a:t>Lord</a:t>
            </a:r>
            <a:r>
              <a:rPr lang="en-US" sz="2100" i="1" dirty="0"/>
              <a:t> that he may instruct Him</a:t>
            </a:r>
            <a:r>
              <a:rPr lang="en-US" sz="2100" i="1" dirty="0" smtClean="0"/>
              <a:t>?” </a:t>
            </a:r>
            <a:r>
              <a:rPr lang="en-US" sz="2100" i="1" dirty="0"/>
              <a:t>But we have the mind of Christ</a:t>
            </a:r>
            <a:r>
              <a:rPr lang="en-US" sz="2100" i="1" dirty="0" smtClean="0"/>
              <a:t>.</a:t>
            </a:r>
            <a:endParaRPr lang="en-US" sz="21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Discerning Truth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13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God, Jesus, Spirit are Truth! The source.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God recorded His truths in His word for all to read.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Nature points to God’s truths, but is not a source of truth itself.</a:t>
            </a: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Knowing the Truth starts with the Fear of God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Knowing the Truth comes only by abiding in Jesus Christ, who came to bear witness to the truth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Jesus sent the Holy Spirit of Truth so that we can discern truth from the scriptures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8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830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u="sng" dirty="0" smtClean="0"/>
              <a:t>Knowing the Truth</a:t>
            </a:r>
            <a:r>
              <a:rPr lang="en-US" sz="2400" dirty="0" smtClean="0"/>
              <a:t>: “You shall know the truth</a:t>
            </a:r>
            <a:r>
              <a:rPr lang="en-US" sz="2400" dirty="0"/>
              <a:t>”</a:t>
            </a:r>
            <a:r>
              <a:rPr lang="en-US" sz="2400" i="1" dirty="0"/>
              <a:t> </a:t>
            </a:r>
            <a:r>
              <a:rPr lang="en-US" sz="2400" i="1" dirty="0" smtClean="0"/>
              <a:t>   </a:t>
            </a:r>
            <a:r>
              <a:rPr lang="en-US" sz="1600" i="1" dirty="0" smtClean="0"/>
              <a:t>John 8:32a</a:t>
            </a:r>
            <a:endParaRPr lang="en-US" sz="1600" i="1" dirty="0"/>
          </a:p>
          <a:p>
            <a:pPr marL="514350" indent="-514350">
              <a:buFont typeface="+mj-lt"/>
              <a:buAutoNum type="arabicPeriod"/>
            </a:pPr>
            <a:r>
              <a:rPr lang="en-US" sz="2400" u="sng" dirty="0" smtClean="0"/>
              <a:t>Loving the Truth</a:t>
            </a:r>
            <a:r>
              <a:rPr lang="en-US" sz="2400" dirty="0" smtClean="0"/>
              <a:t>: </a:t>
            </a:r>
            <a:r>
              <a:rPr lang="en-US" sz="2400" dirty="0"/>
              <a:t>“The Truth shall make you free” </a:t>
            </a:r>
            <a:r>
              <a:rPr lang="en-US" sz="1600" i="1" dirty="0" smtClean="0"/>
              <a:t>John 8:32b</a:t>
            </a:r>
            <a:endParaRPr lang="en-US" sz="1600" i="1" dirty="0"/>
          </a:p>
          <a:p>
            <a:pPr marL="514350" indent="-514350">
              <a:buFont typeface="+mj-lt"/>
              <a:buAutoNum type="arabicPeriod"/>
            </a:pPr>
            <a:r>
              <a:rPr lang="en-US" sz="2400" u="sng" dirty="0" smtClean="0"/>
              <a:t>Living the Truth</a:t>
            </a:r>
            <a:r>
              <a:rPr lang="en-US" sz="2400" dirty="0" smtClean="0"/>
              <a:t>: </a:t>
            </a:r>
            <a:r>
              <a:rPr lang="en-US" sz="2400" dirty="0"/>
              <a:t>“Walk in Truth” </a:t>
            </a:r>
            <a:r>
              <a:rPr lang="en-US" sz="1600" i="1" dirty="0" smtClean="0"/>
              <a:t>3 </a:t>
            </a:r>
            <a:r>
              <a:rPr lang="en-US" sz="1600" i="1" dirty="0"/>
              <a:t>John 1:3-4</a:t>
            </a:r>
          </a:p>
          <a:p>
            <a:pPr marL="914400" lvl="1" indent="-514350">
              <a:buFont typeface="+mj-lt"/>
              <a:buAutoNum type="romanUcPeriod"/>
            </a:pPr>
            <a:r>
              <a:rPr lang="en-US" sz="2000" i="1" dirty="0" smtClean="0"/>
              <a:t>Integrity</a:t>
            </a:r>
            <a:endParaRPr lang="en-US" sz="2000" i="1" dirty="0"/>
          </a:p>
          <a:p>
            <a:pPr marL="914400" lvl="1" indent="-514350">
              <a:buFont typeface="+mj-lt"/>
              <a:buAutoNum type="romanUcPeriod"/>
            </a:pPr>
            <a:r>
              <a:rPr lang="en-US" sz="2000" i="1" dirty="0" smtClean="0"/>
              <a:t>Secular vs. </a:t>
            </a:r>
            <a:r>
              <a:rPr lang="en-US" sz="2000" i="1" dirty="0" smtClean="0"/>
              <a:t>Sacred</a:t>
            </a:r>
            <a:endParaRPr lang="en-US" sz="20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u="sng" dirty="0" smtClean="0"/>
              <a:t>Trusting the Truth</a:t>
            </a:r>
            <a:r>
              <a:rPr lang="en-US" sz="2400" dirty="0" smtClean="0"/>
              <a:t>: “The truth of the </a:t>
            </a:r>
            <a:r>
              <a:rPr lang="en-US" sz="2400" cap="small" dirty="0" smtClean="0"/>
              <a:t>Lord</a:t>
            </a:r>
            <a:r>
              <a:rPr lang="en-US" sz="2400" dirty="0" smtClean="0"/>
              <a:t> </a:t>
            </a:r>
            <a:r>
              <a:rPr lang="en-US" sz="2400" i="1" dirty="0" smtClean="0"/>
              <a:t>endures</a:t>
            </a:r>
            <a:r>
              <a:rPr lang="en-US" sz="2400" dirty="0" smtClean="0"/>
              <a:t> forever”</a:t>
            </a:r>
            <a:r>
              <a:rPr lang="en-US" sz="1600" i="1" dirty="0" smtClean="0"/>
              <a:t> </a:t>
            </a:r>
            <a:r>
              <a:rPr lang="en-US" sz="1600" i="1" dirty="0"/>
              <a:t>Psalms 117:2</a:t>
            </a:r>
          </a:p>
          <a:p>
            <a:pPr marL="914400" lvl="1" indent="-514350">
              <a:buFont typeface="+mj-lt"/>
              <a:buAutoNum type="romanUcPeriod"/>
            </a:pPr>
            <a:r>
              <a:rPr lang="en-US" sz="2000" i="1" dirty="0" smtClean="0"/>
              <a:t>The </a:t>
            </a:r>
            <a:r>
              <a:rPr lang="en-US" sz="2000" i="1" dirty="0"/>
              <a:t>amazing journey of God’s </a:t>
            </a:r>
            <a:r>
              <a:rPr lang="en-US" sz="2000" i="1" dirty="0" smtClean="0"/>
              <a:t>word</a:t>
            </a:r>
          </a:p>
          <a:p>
            <a:pPr marL="914400" lvl="1" indent="-514350">
              <a:buFont typeface="+mj-lt"/>
              <a:buAutoNum type="romanUcPeriod"/>
            </a:pPr>
            <a:r>
              <a:rPr lang="en-US" sz="2000" i="1" dirty="0" smtClean="0"/>
              <a:t>The amazing journey of God’s people</a:t>
            </a:r>
            <a:endParaRPr lang="en-US" sz="20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Study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9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Truth</a:t>
            </a:r>
            <a:br>
              <a:rPr lang="en-US" dirty="0" smtClean="0"/>
            </a:br>
            <a:r>
              <a:rPr lang="en-US" dirty="0" smtClean="0"/>
              <a:t>Part I.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5800" dirty="0" smtClean="0"/>
              <a:t>Knowing the Truth</a:t>
            </a:r>
          </a:p>
          <a:p>
            <a:endParaRPr lang="en-US" dirty="0"/>
          </a:p>
          <a:p>
            <a:r>
              <a:rPr lang="en-US" sz="2600" dirty="0" smtClean="0"/>
              <a:t>Chad </a:t>
            </a:r>
            <a:r>
              <a:rPr lang="en-US" sz="2600" dirty="0" err="1" smtClean="0"/>
              <a:t>Cogburn</a:t>
            </a:r>
            <a:endParaRPr lang="en-US" sz="2600" dirty="0" smtClean="0"/>
          </a:p>
          <a:p>
            <a:r>
              <a:rPr lang="en-US" sz="2600" dirty="0" smtClean="0"/>
              <a:t>23Sep 2014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02035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dirty="0" smtClean="0"/>
              <a:t>Truth </a:t>
            </a:r>
            <a:r>
              <a:rPr lang="en-US" dirty="0" err="1" smtClean="0"/>
              <a:t>def</a:t>
            </a:r>
            <a:r>
              <a:rPr lang="en-US" sz="2000" dirty="0" smtClean="0"/>
              <a:t>*</a:t>
            </a:r>
            <a:r>
              <a:rPr lang="en-US" dirty="0" smtClean="0"/>
              <a:t>: </a:t>
            </a:r>
          </a:p>
          <a:p>
            <a:pPr marL="566928" indent="-457200">
              <a:buAutoNum type="arabicPeriod"/>
            </a:pPr>
            <a:r>
              <a:rPr lang="en-US" sz="2400" i="1" dirty="0" smtClean="0"/>
              <a:t>the quality or state of being </a:t>
            </a:r>
            <a:r>
              <a:rPr lang="en-US" sz="2400" i="1" u="sng" dirty="0" smtClean="0"/>
              <a:t>true</a:t>
            </a:r>
          </a:p>
          <a:p>
            <a:pPr marL="109728" indent="0">
              <a:buNone/>
            </a:pPr>
            <a:r>
              <a:rPr lang="en-US" dirty="0" smtClean="0"/>
              <a:t>True </a:t>
            </a:r>
            <a:r>
              <a:rPr lang="en-US" dirty="0" err="1" smtClean="0"/>
              <a:t>def</a:t>
            </a:r>
            <a:r>
              <a:rPr lang="en-US" sz="2000" dirty="0" smtClean="0"/>
              <a:t>*</a:t>
            </a:r>
            <a:r>
              <a:rPr lang="en-US" dirty="0" smtClean="0"/>
              <a:t>:</a:t>
            </a:r>
          </a:p>
          <a:p>
            <a:pPr marL="624078" indent="-514350">
              <a:buAutoNum type="arabicPeriod"/>
            </a:pPr>
            <a:r>
              <a:rPr lang="en-US" sz="2400" i="1" dirty="0" smtClean="0"/>
              <a:t>Conformable </a:t>
            </a:r>
            <a:r>
              <a:rPr lang="en-US" sz="2400" i="1" dirty="0" smtClean="0"/>
              <a:t>to fact, being in accordance with the actual state of things</a:t>
            </a:r>
          </a:p>
          <a:p>
            <a:pPr marL="624078" indent="-514350">
              <a:buAutoNum type="arabicPeriod"/>
            </a:pPr>
            <a:r>
              <a:rPr lang="en-US" sz="2400" i="1" dirty="0" smtClean="0"/>
              <a:t>Genuine, pure, real</a:t>
            </a:r>
          </a:p>
          <a:p>
            <a:pPr marL="624078" indent="-514350">
              <a:buAutoNum type="arabicPeriod"/>
            </a:pPr>
            <a:r>
              <a:rPr lang="en-US" sz="2400" i="1" dirty="0" smtClean="0"/>
              <a:t>Faithful</a:t>
            </a:r>
          </a:p>
          <a:p>
            <a:pPr marL="624078" indent="-514350">
              <a:buAutoNum type="arabicPeriod"/>
            </a:pPr>
            <a:r>
              <a:rPr lang="en-US" sz="2400" i="1" dirty="0" smtClean="0"/>
              <a:t>Just</a:t>
            </a:r>
          </a:p>
          <a:p>
            <a:pPr marL="624078" indent="-514350">
              <a:buAutoNum type="arabicPeriod"/>
            </a:pPr>
            <a:r>
              <a:rPr lang="en-US" sz="2400" i="1" dirty="0" smtClean="0"/>
              <a:t>Honest</a:t>
            </a:r>
          </a:p>
          <a:p>
            <a:pPr marL="624078" indent="-514350">
              <a:buAutoNum type="arabicPeriod"/>
            </a:pPr>
            <a:r>
              <a:rPr lang="en-US" sz="2400" i="1" dirty="0" smtClean="0"/>
              <a:t>Exact</a:t>
            </a:r>
          </a:p>
          <a:p>
            <a:pPr marL="624078" indent="-514350">
              <a:buAutoNum type="arabicPeriod"/>
            </a:pPr>
            <a:r>
              <a:rPr lang="en-US" sz="2400" i="1" dirty="0" smtClean="0"/>
              <a:t>Straight</a:t>
            </a:r>
            <a:r>
              <a:rPr lang="en-US" sz="2400" dirty="0" smtClean="0"/>
              <a:t>					</a:t>
            </a:r>
            <a:r>
              <a:rPr lang="en-US" sz="2000" dirty="0" smtClean="0"/>
              <a:t>*</a:t>
            </a:r>
            <a:r>
              <a:rPr lang="en-US" sz="2000" dirty="0" err="1" smtClean="0"/>
              <a:t>Websters</a:t>
            </a:r>
            <a:r>
              <a:rPr lang="en-US" sz="2000" dirty="0" smtClean="0"/>
              <a:t> </a:t>
            </a:r>
            <a:r>
              <a:rPr lang="en-US" sz="2000" dirty="0"/>
              <a:t>1939</a:t>
            </a:r>
            <a:endParaRPr lang="en-US" sz="2000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Truth?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9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334000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2400" b="1" i="1" dirty="0" smtClean="0"/>
              <a:t>2 </a:t>
            </a:r>
            <a:r>
              <a:rPr lang="en-US" sz="2400" b="1" i="1" dirty="0"/>
              <a:t>Timothy 4:2 </a:t>
            </a:r>
            <a:r>
              <a:rPr lang="en-US" sz="2400" i="1" dirty="0" smtClean="0"/>
              <a:t>Preach </a:t>
            </a:r>
            <a:r>
              <a:rPr lang="en-US" sz="2400" i="1" dirty="0"/>
              <a:t>the word! Be ready in season and out of season. Convince, rebuke, exhort, with all longsuffering and </a:t>
            </a:r>
            <a:r>
              <a:rPr lang="en-US" sz="2400" i="1" dirty="0" smtClean="0"/>
              <a:t>teaching.</a:t>
            </a:r>
            <a:r>
              <a:rPr lang="en-US" sz="2400" i="1" dirty="0"/>
              <a:t> 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For </a:t>
            </a:r>
            <a:r>
              <a:rPr lang="en-US" sz="2400" i="1" dirty="0"/>
              <a:t>the time will come when they </a:t>
            </a:r>
            <a:r>
              <a:rPr lang="en-US" sz="2400" i="1" u="sng" dirty="0"/>
              <a:t>will not endure sound doctrine</a:t>
            </a:r>
            <a:r>
              <a:rPr lang="en-US" sz="2400" i="1" dirty="0"/>
              <a:t>, but according to their own </a:t>
            </a:r>
            <a:r>
              <a:rPr lang="en-US" sz="2400" i="1" dirty="0" smtClean="0"/>
              <a:t>desires, because </a:t>
            </a:r>
            <a:r>
              <a:rPr lang="en-US" sz="2400" i="1" dirty="0"/>
              <a:t>they have itching ears, they will heap up for themselves </a:t>
            </a:r>
            <a:r>
              <a:rPr lang="en-US" sz="2400" i="1" dirty="0" smtClean="0"/>
              <a:t>teachers; </a:t>
            </a:r>
            <a:r>
              <a:rPr lang="en-US" sz="2400" i="1" baseline="30000" dirty="0"/>
              <a:t>4</a:t>
            </a:r>
            <a:r>
              <a:rPr lang="en-US" sz="2400" i="1" dirty="0"/>
              <a:t>and they </a:t>
            </a:r>
            <a:r>
              <a:rPr lang="en-US" sz="2400" i="1" u="sng" dirty="0"/>
              <a:t>will turn their ears away from the truth</a:t>
            </a:r>
            <a:r>
              <a:rPr lang="en-US" sz="2400" i="1" dirty="0"/>
              <a:t>, and be turned aside to fables.</a:t>
            </a:r>
            <a:r>
              <a:rPr lang="en-US" sz="2200" i="1" dirty="0"/>
              <a:t> </a:t>
            </a:r>
            <a:endParaRPr lang="en-US" sz="2200" i="1" dirty="0" smtClean="0"/>
          </a:p>
          <a:p>
            <a:r>
              <a:rPr lang="en-US" sz="2200" dirty="0" smtClean="0">
                <a:solidFill>
                  <a:schemeClr val="accent5"/>
                </a:solidFill>
              </a:rPr>
              <a:t>Many do not endure sound doctrine today</a:t>
            </a:r>
          </a:p>
          <a:p>
            <a:r>
              <a:rPr lang="en-US" sz="2200" dirty="0" smtClean="0">
                <a:solidFill>
                  <a:schemeClr val="accent5"/>
                </a:solidFill>
              </a:rPr>
              <a:t>Made-to-order preachers </a:t>
            </a:r>
            <a:r>
              <a:rPr lang="en-US" sz="2200" dirty="0" smtClean="0">
                <a:solidFill>
                  <a:schemeClr val="accent5"/>
                </a:solidFill>
                <a:sym typeface="Wingdings" panose="05000000000000000000" pitchFamily="2" charset="2"/>
              </a:rPr>
              <a:t> </a:t>
            </a:r>
            <a:r>
              <a:rPr lang="en-US" sz="2200" dirty="0" smtClean="0">
                <a:solidFill>
                  <a:schemeClr val="accent5"/>
                </a:solidFill>
              </a:rPr>
              <a:t>Turn to fables</a:t>
            </a:r>
          </a:p>
          <a:p>
            <a:r>
              <a:rPr lang="en-US" sz="2200" dirty="0">
                <a:solidFill>
                  <a:schemeClr val="accent5"/>
                </a:solidFill>
              </a:rPr>
              <a:t>Many don’t believe in absolute truth; it is unknowable</a:t>
            </a:r>
          </a:p>
          <a:p>
            <a:pPr lvl="1"/>
            <a:r>
              <a:rPr lang="en-US" sz="2200" dirty="0">
                <a:solidFill>
                  <a:schemeClr val="accent5"/>
                </a:solidFill>
              </a:rPr>
              <a:t>Relativism: knowledge, truth, and morality exist in relation to culture, society, or historical context, and are not absolute</a:t>
            </a:r>
          </a:p>
          <a:p>
            <a:pPr lvl="1"/>
            <a:r>
              <a:rPr lang="en-US" sz="2200" dirty="0">
                <a:solidFill>
                  <a:schemeClr val="accent5"/>
                </a:solidFill>
              </a:rPr>
              <a:t>“what’s true for you isn’t true for me”</a:t>
            </a:r>
          </a:p>
          <a:p>
            <a:pPr lvl="1"/>
            <a:r>
              <a:rPr lang="en-US" sz="2200" dirty="0">
                <a:solidFill>
                  <a:schemeClr val="accent5"/>
                </a:solidFill>
              </a:rPr>
              <a:t>As culture moves further away from God’s standards, truth will become more intolerable (abortion, infanticide, euthanasia, homosexuality, fornication, marriage, etc</a:t>
            </a:r>
            <a:r>
              <a:rPr lang="en-US" sz="2200" dirty="0" smtClean="0">
                <a:solidFill>
                  <a:schemeClr val="accent5"/>
                </a:solidFill>
              </a:rPr>
              <a:t>.)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Truth is Not Popular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690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89037"/>
            <a:ext cx="8534400" cy="5059363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God gave Moses a song that would testify of Himself </a:t>
            </a:r>
          </a:p>
          <a:p>
            <a:pPr marL="109728" indent="0">
              <a:buNone/>
            </a:pPr>
            <a:r>
              <a:rPr lang="en-US" sz="2600" b="1" i="1" dirty="0" err="1" smtClean="0"/>
              <a:t>Deut</a:t>
            </a:r>
            <a:r>
              <a:rPr lang="en-US" sz="2600" b="1" i="1" dirty="0" smtClean="0"/>
              <a:t> </a:t>
            </a:r>
            <a:r>
              <a:rPr lang="en-US" sz="2600" b="1" i="1" dirty="0"/>
              <a:t>32:4 </a:t>
            </a:r>
            <a:r>
              <a:rPr lang="en-US" sz="2600" i="1" dirty="0"/>
              <a:t>He is the Rock, His work is perfect; For all His ways are justice, A </a:t>
            </a:r>
            <a:r>
              <a:rPr lang="en-US" sz="2600" i="1" u="sng" dirty="0"/>
              <a:t>God of truth </a:t>
            </a:r>
            <a:r>
              <a:rPr lang="en-US" sz="2600" i="1" dirty="0"/>
              <a:t>and without injustice; Righteous and upright is He.</a:t>
            </a:r>
          </a:p>
          <a:p>
            <a:pPr marL="109728" indent="0">
              <a:buNone/>
            </a:pPr>
            <a:endParaRPr lang="en-US" sz="2200" b="1" dirty="0" smtClean="0">
              <a:solidFill>
                <a:schemeClr val="accent5"/>
              </a:solidFill>
            </a:endParaRPr>
          </a:p>
          <a:p>
            <a:pPr marL="109728" indent="0">
              <a:buNone/>
            </a:pPr>
            <a:r>
              <a:rPr lang="en-US" sz="2400" dirty="0" smtClean="0">
                <a:solidFill>
                  <a:schemeClr val="accent5"/>
                </a:solidFill>
              </a:rPr>
              <a:t>God </a:t>
            </a:r>
            <a:r>
              <a:rPr lang="en-US" sz="2400" dirty="0" smtClean="0">
                <a:solidFill>
                  <a:schemeClr val="accent5"/>
                </a:solidFill>
              </a:rPr>
              <a:t>Cannot Lie!</a:t>
            </a:r>
          </a:p>
          <a:p>
            <a:r>
              <a:rPr lang="en-US" sz="2600" b="1" i="1" dirty="0" smtClean="0"/>
              <a:t>Titus 1:2 </a:t>
            </a:r>
            <a:r>
              <a:rPr lang="en-US" sz="2600" i="1" dirty="0" smtClean="0"/>
              <a:t>in </a:t>
            </a:r>
            <a:r>
              <a:rPr lang="en-US" sz="2600" i="1" dirty="0"/>
              <a:t>hope of eternal life which God, </a:t>
            </a:r>
            <a:r>
              <a:rPr lang="en-US" sz="2600" i="1" u="sng" dirty="0"/>
              <a:t>who cannot lie</a:t>
            </a:r>
            <a:r>
              <a:rPr lang="en-US" sz="2600" i="1" dirty="0"/>
              <a:t>, promised before time </a:t>
            </a:r>
            <a:r>
              <a:rPr lang="en-US" sz="2600" i="1" dirty="0" smtClean="0"/>
              <a:t>began…</a:t>
            </a:r>
            <a:endParaRPr lang="en-US" sz="2600" i="1" dirty="0" smtClean="0"/>
          </a:p>
          <a:p>
            <a:r>
              <a:rPr lang="en-US" sz="2600" b="1" i="1" dirty="0" smtClean="0"/>
              <a:t>Hebrews 6:18…</a:t>
            </a:r>
            <a:r>
              <a:rPr lang="en-US" sz="2600" i="1" dirty="0" smtClean="0"/>
              <a:t>in </a:t>
            </a:r>
            <a:r>
              <a:rPr lang="en-US" sz="2600" i="1" dirty="0"/>
              <a:t>which it is </a:t>
            </a:r>
            <a:r>
              <a:rPr lang="en-US" sz="2600" i="1" u="sng" dirty="0"/>
              <a:t>impossible for God to </a:t>
            </a:r>
            <a:r>
              <a:rPr lang="en-US" sz="2600" i="1" u="sng" dirty="0" smtClean="0"/>
              <a:t>lie</a:t>
            </a:r>
            <a:r>
              <a:rPr lang="en-US" sz="2600" i="1" dirty="0" smtClean="0"/>
              <a:t>…</a:t>
            </a:r>
          </a:p>
          <a:p>
            <a:r>
              <a:rPr lang="en-US" sz="2400" dirty="0" smtClean="0">
                <a:solidFill>
                  <a:schemeClr val="accent5"/>
                </a:solidFill>
              </a:rPr>
              <a:t>Truth is part of God’s nature; Just as he is righteous, holy, love, good, He’s also truth</a:t>
            </a:r>
          </a:p>
          <a:p>
            <a:r>
              <a:rPr lang="en-US" sz="2400" dirty="0">
                <a:solidFill>
                  <a:schemeClr val="accent5"/>
                </a:solidFill>
              </a:rPr>
              <a:t>He is the source of all </a:t>
            </a:r>
            <a:r>
              <a:rPr lang="en-US" sz="2400" dirty="0" smtClean="0">
                <a:solidFill>
                  <a:schemeClr val="accent5"/>
                </a:solidFill>
              </a:rPr>
              <a:t>truth</a:t>
            </a:r>
          </a:p>
          <a:p>
            <a:pPr marL="109728" indent="0">
              <a:buNone/>
            </a:pPr>
            <a:endParaRPr lang="en-US" sz="2400" b="1" dirty="0" smtClean="0"/>
          </a:p>
          <a:p>
            <a:pPr marL="109728" indent="0">
              <a:buNone/>
            </a:pPr>
            <a:r>
              <a:rPr lang="en-US" sz="2600" b="1" i="1" dirty="0" smtClean="0"/>
              <a:t>Galatians </a:t>
            </a:r>
            <a:r>
              <a:rPr lang="en-US" sz="2600" b="1" i="1" dirty="0"/>
              <a:t>6:7 </a:t>
            </a:r>
            <a:r>
              <a:rPr lang="en-US" sz="2600" i="1" dirty="0" smtClean="0"/>
              <a:t>Do </a:t>
            </a:r>
            <a:r>
              <a:rPr lang="en-US" sz="2600" i="1" dirty="0"/>
              <a:t>not be deceived, God is not mocked; for whatever a man sows, that he will also reap</a:t>
            </a:r>
            <a:r>
              <a:rPr lang="en-US" sz="2600" i="1" dirty="0" smtClean="0"/>
              <a:t>.</a:t>
            </a:r>
          </a:p>
          <a:p>
            <a:r>
              <a:rPr lang="en-US" sz="2400" dirty="0" smtClean="0">
                <a:solidFill>
                  <a:schemeClr val="accent5"/>
                </a:solidFill>
              </a:rPr>
              <a:t>God is not mocked because all men are subject to His truth sooner or later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is Truth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69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2400" b="1" i="1" dirty="0"/>
              <a:t>John 1:17 </a:t>
            </a:r>
            <a:r>
              <a:rPr lang="en-US" sz="2400" i="1" dirty="0"/>
              <a:t>For the law was given through Moses, but grace and </a:t>
            </a:r>
            <a:r>
              <a:rPr lang="en-US" sz="2400" i="1" u="sng" dirty="0"/>
              <a:t>truth came through Jesus Christ</a:t>
            </a:r>
            <a:r>
              <a:rPr lang="en-US" sz="2400" i="1" dirty="0"/>
              <a:t>.</a:t>
            </a:r>
          </a:p>
          <a:p>
            <a:pPr marL="109728" indent="0">
              <a:buNone/>
            </a:pPr>
            <a:endParaRPr lang="en-US" sz="2400" b="1" i="1" dirty="0" smtClean="0"/>
          </a:p>
          <a:p>
            <a:pPr marL="109728" indent="0">
              <a:buNone/>
            </a:pPr>
            <a:r>
              <a:rPr lang="en-US" sz="2400" b="1" i="1" dirty="0" smtClean="0"/>
              <a:t>John </a:t>
            </a:r>
            <a:r>
              <a:rPr lang="en-US" sz="2400" b="1" i="1" dirty="0"/>
              <a:t>14:6 </a:t>
            </a:r>
            <a:r>
              <a:rPr lang="en-US" sz="2400" i="1" dirty="0" smtClean="0"/>
              <a:t>Jesus </a:t>
            </a:r>
            <a:r>
              <a:rPr lang="en-US" sz="2400" i="1" dirty="0"/>
              <a:t>said to him, “I am the way, </a:t>
            </a:r>
            <a:r>
              <a:rPr lang="en-US" sz="2400" i="1" u="sng" dirty="0"/>
              <a:t>the truth</a:t>
            </a:r>
            <a:r>
              <a:rPr lang="en-US" sz="2400" i="1" dirty="0"/>
              <a:t>, and the life. No one comes to the Father except through Me</a:t>
            </a:r>
            <a:r>
              <a:rPr lang="en-US" sz="2400" i="1" dirty="0" smtClean="0"/>
              <a:t>.</a:t>
            </a:r>
          </a:p>
          <a:p>
            <a:pPr marL="109728" indent="0">
              <a:buNone/>
            </a:pPr>
            <a:endParaRPr lang="en-US" sz="2400" i="1" dirty="0" smtClean="0"/>
          </a:p>
          <a:p>
            <a:pPr marL="109728" indent="0">
              <a:buNone/>
            </a:pPr>
            <a:r>
              <a:rPr lang="en-US" sz="2400" b="1" i="1" dirty="0" smtClean="0"/>
              <a:t>John 8:31 </a:t>
            </a:r>
            <a:r>
              <a:rPr lang="en-US" sz="2400" i="1" dirty="0" smtClean="0"/>
              <a:t>Then </a:t>
            </a:r>
            <a:r>
              <a:rPr lang="en-US" sz="2400" i="1" dirty="0"/>
              <a:t>Jesus said to those Jews who believed Him, “If you abide in My word, you are My disciples indeed.  </a:t>
            </a:r>
            <a:endParaRPr lang="en-US" sz="2400" i="1" dirty="0" smtClean="0"/>
          </a:p>
          <a:p>
            <a:pPr marL="109728" indent="0">
              <a:buNone/>
            </a:pPr>
            <a:r>
              <a:rPr lang="en-US" sz="2400" i="1" baseline="30000" dirty="0" smtClean="0"/>
              <a:t>32</a:t>
            </a:r>
            <a:r>
              <a:rPr lang="en-US" sz="2400" i="1" dirty="0" smtClean="0"/>
              <a:t>And </a:t>
            </a:r>
            <a:r>
              <a:rPr lang="en-US" sz="2400" i="1" u="sng" dirty="0"/>
              <a:t>you shall know the truth</a:t>
            </a:r>
            <a:r>
              <a:rPr lang="en-US" sz="2400" i="1" dirty="0"/>
              <a:t>, and the truth shall make you free</a:t>
            </a:r>
            <a:r>
              <a:rPr lang="en-US" sz="2400" i="1" dirty="0" smtClean="0"/>
              <a:t>.”</a:t>
            </a:r>
            <a:endParaRPr lang="en-US" sz="2400" i="1" dirty="0" smtClean="0"/>
          </a:p>
          <a:p>
            <a:r>
              <a:rPr lang="en-US" sz="2400" dirty="0" smtClean="0">
                <a:solidFill>
                  <a:schemeClr val="accent5"/>
                </a:solidFill>
              </a:rPr>
              <a:t>We know the truth by knowing and abiding in Him </a:t>
            </a:r>
          </a:p>
          <a:p>
            <a:r>
              <a:rPr lang="en-US" sz="2400" dirty="0" smtClean="0">
                <a:solidFill>
                  <a:schemeClr val="accent5"/>
                </a:solidFill>
              </a:rPr>
              <a:t>A</a:t>
            </a:r>
            <a:r>
              <a:rPr lang="en-US" sz="2400" dirty="0" smtClean="0">
                <a:solidFill>
                  <a:schemeClr val="accent5"/>
                </a:solidFill>
              </a:rPr>
              <a:t>bide (</a:t>
            </a:r>
            <a:r>
              <a:rPr lang="en-US" sz="2400" dirty="0" err="1" smtClean="0">
                <a:solidFill>
                  <a:schemeClr val="accent5"/>
                </a:solidFill>
              </a:rPr>
              <a:t>meno</a:t>
            </a:r>
            <a:r>
              <a:rPr lang="en-US" sz="2400" dirty="0" smtClean="0">
                <a:solidFill>
                  <a:schemeClr val="accent5"/>
                </a:solidFill>
              </a:rPr>
              <a:t>): to remain, live or dwell</a:t>
            </a:r>
          </a:p>
          <a:p>
            <a:r>
              <a:rPr lang="en-US" sz="2400" dirty="0" smtClean="0">
                <a:solidFill>
                  <a:schemeClr val="accent5"/>
                </a:solidFill>
              </a:rPr>
              <a:t>Knowing the truth is pretty simple…must know Jesus!</a:t>
            </a:r>
            <a:endParaRPr lang="en-US" sz="2400" dirty="0" smtClean="0">
              <a:solidFill>
                <a:schemeClr val="accent5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God’s Son </a:t>
            </a:r>
            <a:r>
              <a:rPr lang="en-US" dirty="0"/>
              <a:t>is </a:t>
            </a:r>
            <a:r>
              <a:rPr lang="en-US" dirty="0" smtClean="0"/>
              <a:t>Truth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89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295400"/>
            <a:ext cx="8458200" cy="48432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200" b="1" i="1" dirty="0" smtClean="0"/>
              <a:t>John </a:t>
            </a:r>
            <a:r>
              <a:rPr lang="en-US" sz="2200" b="1" i="1" dirty="0"/>
              <a:t>18:37 </a:t>
            </a:r>
            <a:r>
              <a:rPr lang="en-US" sz="2200" b="1" i="1" dirty="0" smtClean="0"/>
              <a:t> </a:t>
            </a:r>
            <a:r>
              <a:rPr lang="en-US" sz="2200" i="1" dirty="0" smtClean="0"/>
              <a:t>Pilate </a:t>
            </a:r>
            <a:r>
              <a:rPr lang="en-US" sz="2200" i="1" dirty="0"/>
              <a:t>therefore said to Him, “Are You a king then?” Jesus answered, “You say rightly that I am a king. For this cause I was born, and for this cause I have come into the world, that I should bear witness to the truth. Everyone who is of the truth hears My voice.” </a:t>
            </a:r>
            <a:r>
              <a:rPr lang="en-US" sz="2200" i="1" dirty="0" smtClean="0"/>
              <a:t> </a:t>
            </a:r>
            <a:r>
              <a:rPr lang="en-US" sz="2200" i="1" baseline="30000" dirty="0" smtClean="0"/>
              <a:t>38</a:t>
            </a:r>
            <a:r>
              <a:rPr lang="en-US" sz="2200" i="1" dirty="0" smtClean="0"/>
              <a:t>Pilate </a:t>
            </a:r>
            <a:r>
              <a:rPr lang="en-US" sz="2200" i="1" dirty="0"/>
              <a:t>said to Him, “What is truth</a:t>
            </a:r>
            <a:r>
              <a:rPr lang="en-US" sz="2200" i="1" dirty="0" smtClean="0"/>
              <a:t>?”</a:t>
            </a:r>
          </a:p>
          <a:p>
            <a:r>
              <a:rPr lang="en-US" sz="2200" dirty="0" smtClean="0">
                <a:solidFill>
                  <a:schemeClr val="accent5"/>
                </a:solidFill>
              </a:rPr>
              <a:t>Pilate was staring Truth in the eye, but couldn’t see it</a:t>
            </a:r>
            <a:r>
              <a:rPr lang="en-US" sz="2200" dirty="0" smtClean="0">
                <a:solidFill>
                  <a:schemeClr val="accent5"/>
                </a:solidFill>
              </a:rPr>
              <a:t>!  He wasn’t of the truth.</a:t>
            </a:r>
            <a:endParaRPr lang="en-US" sz="2200" dirty="0" smtClean="0">
              <a:solidFill>
                <a:schemeClr val="accent5"/>
              </a:solidFill>
            </a:endParaRPr>
          </a:p>
          <a:p>
            <a:pPr lvl="1"/>
            <a:r>
              <a:rPr lang="en-US" sz="2200" dirty="0" smtClean="0">
                <a:solidFill>
                  <a:schemeClr val="accent5"/>
                </a:solidFill>
              </a:rPr>
              <a:t>The reason Jesus was born was to testify of</a:t>
            </a:r>
            <a:r>
              <a:rPr lang="en-US" sz="2200" dirty="0" smtClean="0">
                <a:solidFill>
                  <a:schemeClr val="accent5"/>
                </a:solidFill>
              </a:rPr>
              <a:t> the truth; (Father and His will)</a:t>
            </a:r>
          </a:p>
          <a:p>
            <a:pPr lvl="1"/>
            <a:r>
              <a:rPr lang="en-US" sz="2200" dirty="0" smtClean="0">
                <a:solidFill>
                  <a:schemeClr val="accent5"/>
                </a:solidFill>
              </a:rPr>
              <a:t>Jesus answered Pilate’s question before it was asked; Jesus didn’t respond again afterward</a:t>
            </a:r>
          </a:p>
          <a:p>
            <a:r>
              <a:rPr lang="en-US" sz="2200" dirty="0" smtClean="0">
                <a:solidFill>
                  <a:schemeClr val="accent5"/>
                </a:solidFill>
              </a:rPr>
              <a:t>God the father (and the Son) are the source of truth</a:t>
            </a:r>
            <a:endParaRPr lang="en-US" sz="2200" dirty="0" smtClean="0">
              <a:solidFill>
                <a:schemeClr val="accent5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“What </a:t>
            </a:r>
            <a:r>
              <a:rPr lang="en-US" dirty="0"/>
              <a:t>is Truth</a:t>
            </a:r>
            <a:r>
              <a:rPr lang="en-US" dirty="0" smtClean="0"/>
              <a:t>?”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8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78363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200" b="1" i="1" dirty="0"/>
              <a:t>John 15:26 </a:t>
            </a:r>
            <a:r>
              <a:rPr lang="en-US" sz="2200" i="1" dirty="0"/>
              <a:t>“But when the Helper comes, whom I shall send to you from the Father, the </a:t>
            </a:r>
            <a:r>
              <a:rPr lang="en-US" sz="2200" i="1" u="sng" dirty="0"/>
              <a:t>Spirit of truth</a:t>
            </a:r>
            <a:r>
              <a:rPr lang="en-US" sz="2200" i="1" dirty="0"/>
              <a:t>…</a:t>
            </a:r>
            <a:br>
              <a:rPr lang="en-US" sz="2200" i="1" dirty="0"/>
            </a:br>
            <a:endParaRPr lang="en-US" sz="2200" i="1" dirty="0" smtClean="0"/>
          </a:p>
          <a:p>
            <a:pPr marL="109728" indent="0">
              <a:buNone/>
            </a:pPr>
            <a:r>
              <a:rPr lang="en-US" sz="2200" b="1" i="1" dirty="0" smtClean="0"/>
              <a:t>John </a:t>
            </a:r>
            <a:r>
              <a:rPr lang="en-US" sz="2200" b="1" i="1" dirty="0"/>
              <a:t>16:13…</a:t>
            </a:r>
            <a:r>
              <a:rPr lang="en-US" sz="2200" i="1" dirty="0"/>
              <a:t>when He, the </a:t>
            </a:r>
            <a:r>
              <a:rPr lang="en-US" sz="2200" i="1" u="sng" dirty="0"/>
              <a:t>Spirit of truth</a:t>
            </a:r>
            <a:r>
              <a:rPr lang="en-US" sz="2200" i="1" dirty="0"/>
              <a:t>, has come, He will guide you into all truth</a:t>
            </a:r>
            <a:r>
              <a:rPr lang="en-US" sz="2200" i="1" dirty="0" smtClean="0"/>
              <a:t>;</a:t>
            </a:r>
          </a:p>
          <a:p>
            <a:pPr marL="109728" indent="0">
              <a:buNone/>
            </a:pPr>
            <a:endParaRPr lang="en-US" sz="2200" b="1" i="1" dirty="0" smtClean="0"/>
          </a:p>
          <a:p>
            <a:pPr marL="109728" indent="0">
              <a:buNone/>
            </a:pPr>
            <a:r>
              <a:rPr lang="en-US" sz="2200" b="1" i="1" dirty="0" smtClean="0"/>
              <a:t>John </a:t>
            </a:r>
            <a:r>
              <a:rPr lang="en-US" sz="2200" b="1" i="1" dirty="0"/>
              <a:t>14:16 </a:t>
            </a:r>
            <a:r>
              <a:rPr lang="en-US" sz="2200" i="1" dirty="0" smtClean="0"/>
              <a:t>And </a:t>
            </a:r>
            <a:r>
              <a:rPr lang="en-US" sz="2200" i="1" dirty="0"/>
              <a:t>I will pray the Father, and He will give you another Helper, that He may abide with you forever— </a:t>
            </a:r>
            <a:r>
              <a:rPr lang="en-US" sz="2200" i="1" baseline="30000" dirty="0"/>
              <a:t>17</a:t>
            </a:r>
            <a:r>
              <a:rPr lang="en-US" sz="2200" i="1" dirty="0"/>
              <a:t>the </a:t>
            </a:r>
            <a:r>
              <a:rPr lang="en-US" sz="2200" i="1" u="sng" dirty="0"/>
              <a:t>Spirit of truth</a:t>
            </a:r>
            <a:r>
              <a:rPr lang="en-US" sz="2200" i="1" dirty="0"/>
              <a:t>, whom the world cannot receive, because it neither sees Him nor knows Him</a:t>
            </a:r>
            <a:r>
              <a:rPr lang="en-US" sz="2200" i="1" dirty="0" smtClean="0"/>
              <a:t>;</a:t>
            </a:r>
          </a:p>
          <a:p>
            <a:r>
              <a:rPr lang="en-US" sz="2200" dirty="0" smtClean="0">
                <a:solidFill>
                  <a:schemeClr val="accent5"/>
                </a:solidFill>
              </a:rPr>
              <a:t>Indwelling of the Holy Spirit</a:t>
            </a:r>
          </a:p>
          <a:p>
            <a:r>
              <a:rPr lang="en-US" sz="2200" dirty="0" smtClean="0">
                <a:solidFill>
                  <a:schemeClr val="accent5"/>
                </a:solidFill>
              </a:rPr>
              <a:t>The world doesn’t know truth because they don’t receive the Spirit of truth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/>
            </a:r>
            <a:br>
              <a:rPr lang="en-US" sz="2200" dirty="0"/>
            </a:b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God’s Spirit is Truth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10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1004</TotalTime>
  <Words>589</Words>
  <Application>Microsoft Office PowerPoint</Application>
  <PresentationFormat>On-screen Show (4:3)</PresentationFormat>
  <Paragraphs>145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Truth Study </vt:lpstr>
      <vt:lpstr>Serial Study Outline</vt:lpstr>
      <vt:lpstr>Truth Part I.</vt:lpstr>
      <vt:lpstr>What is Truth?</vt:lpstr>
      <vt:lpstr>Truth is Not Popular</vt:lpstr>
      <vt:lpstr>God is Truth</vt:lpstr>
      <vt:lpstr>God’s Son is Truth</vt:lpstr>
      <vt:lpstr>“What is Truth?”</vt:lpstr>
      <vt:lpstr>God’s Spirit is Truth</vt:lpstr>
      <vt:lpstr>God’s Word is Truth</vt:lpstr>
      <vt:lpstr>Is Nature a Source of Truth?</vt:lpstr>
      <vt:lpstr>Why is the water phase diagram true?</vt:lpstr>
      <vt:lpstr>God Works in Truth</vt:lpstr>
      <vt:lpstr>Fibonacci Numbers in Sunflower</vt:lpstr>
      <vt:lpstr>Fear of God</vt:lpstr>
      <vt:lpstr>Discerning Truth</vt:lpstr>
      <vt:lpstr>Discerning Truth</vt:lpstr>
      <vt:lpstr>Discerning Truth</vt:lpstr>
      <vt:lpstr>Summary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Truth</dc:title>
  <dc:creator>Chad</dc:creator>
  <cp:lastModifiedBy>Chad</cp:lastModifiedBy>
  <cp:revision>90</cp:revision>
  <cp:lastPrinted>2014-09-21T06:24:43Z</cp:lastPrinted>
  <dcterms:created xsi:type="dcterms:W3CDTF">2014-09-11T12:42:53Z</dcterms:created>
  <dcterms:modified xsi:type="dcterms:W3CDTF">2014-09-21T06:29:18Z</dcterms:modified>
</cp:coreProperties>
</file>