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268" r:id="rId3"/>
    <p:sldId id="295" r:id="rId4"/>
    <p:sldId id="261" r:id="rId5"/>
    <p:sldId id="310" r:id="rId6"/>
    <p:sldId id="314" r:id="rId7"/>
    <p:sldId id="320" r:id="rId8"/>
    <p:sldId id="284" r:id="rId9"/>
    <p:sldId id="325" r:id="rId10"/>
    <p:sldId id="326" r:id="rId11"/>
    <p:sldId id="327" r:id="rId12"/>
    <p:sldId id="328" r:id="rId13"/>
    <p:sldId id="323" r:id="rId14"/>
    <p:sldId id="324" r:id="rId15"/>
    <p:sldId id="329" r:id="rId16"/>
    <p:sldId id="330" r:id="rId17"/>
    <p:sldId id="315" r:id="rId18"/>
    <p:sldId id="316" r:id="rId19"/>
    <p:sldId id="317" r:id="rId20"/>
    <p:sldId id="319" r:id="rId21"/>
    <p:sldId id="304" r:id="rId22"/>
    <p:sldId id="331" r:id="rId23"/>
    <p:sldId id="33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66FF66"/>
    <a:srgbClr val="003399"/>
    <a:srgbClr val="4C631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189" autoAdjust="0"/>
    <p:restoredTop sz="96134" autoAdjust="0"/>
  </p:normalViewPr>
  <p:slideViewPr>
    <p:cSldViewPr>
      <p:cViewPr>
        <p:scale>
          <a:sx n="75" d="100"/>
          <a:sy n="75" d="100"/>
        </p:scale>
        <p:origin x="-37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E57E310-DF49-4105-8EBB-781EA0DF2B91}" type="datetimeFigureOut">
              <a:rPr lang="en-US"/>
              <a:pPr>
                <a:defRPr/>
              </a:pPr>
              <a:t>9/4/2016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971EDC-710C-4AD6-BDEE-FDA0E22397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sphere1.png"/>
          <p:cNvPicPr>
            <a:picLocks noChangeAspect="1"/>
          </p:cNvPicPr>
          <p:nvPr/>
        </p:nvPicPr>
        <p:blipFill>
          <a:blip r:embed="rId2"/>
          <a:srcRect/>
          <a:stretch>
            <a:fillRect/>
          </a:stretch>
        </p:blipFill>
        <p:spPr bwMode="auto">
          <a:xfrm>
            <a:off x="6850063" y="0"/>
            <a:ext cx="2293937" cy="6858000"/>
          </a:xfrm>
          <a:prstGeom prst="rect">
            <a:avLst/>
          </a:prstGeom>
          <a:noFill/>
          <a:ln w="9525">
            <a:noFill/>
            <a:miter lim="800000"/>
            <a:headEnd/>
            <a:tailEnd/>
          </a:ln>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D794E709-348C-49F8-9C6E-F55791E7742C}" type="datetimeFigureOut">
              <a:rPr lang="en-US"/>
              <a:pPr>
                <a:defRPr/>
              </a:pPr>
              <a:t>9/4/2016</a:t>
            </a:fld>
            <a:endParaRPr lang="en-US"/>
          </a:p>
        </p:txBody>
      </p:sp>
      <p:sp>
        <p:nvSpPr>
          <p:cNvPr id="6" name="Slide Number Placeholder 13"/>
          <p:cNvSpPr>
            <a:spLocks noGrp="1"/>
          </p:cNvSpPr>
          <p:nvPr>
            <p:ph type="sldNum" sz="quarter" idx="11"/>
          </p:nvPr>
        </p:nvSpPr>
        <p:spPr>
          <a:xfrm>
            <a:off x="6415088" y="6400800"/>
            <a:ext cx="457200" cy="152400"/>
          </a:xfrm>
        </p:spPr>
        <p:txBody>
          <a:bodyPr/>
          <a:lstStyle>
            <a:lvl1pPr algn="r">
              <a:defRPr/>
            </a:lvl1pPr>
          </a:lstStyle>
          <a:p>
            <a:pPr>
              <a:defRPr/>
            </a:pPr>
            <a:fld id="{35ED188E-96A9-4E85-93B4-782B90E72EDD}" type="slidenum">
              <a:rPr lang="en-US"/>
              <a:pPr>
                <a:defRPr/>
              </a:pPr>
              <a:t>‹#›</a:t>
            </a:fld>
            <a:endParaRPr lang="en-US"/>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59156747-6B77-4317-8C52-02FFB119A181}"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D36A596B-EA2D-4D7A-AAC7-9087D95B4AE4}" type="datetimeFigureOut">
              <a:rPr lang="en-US"/>
              <a:pPr>
                <a:defRPr/>
              </a:pPr>
              <a:t>9/4/2016</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696ECC2D-5735-43BA-8687-3FBE75635009}"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F453C924-835A-4D7C-9CCC-46B3A0BE95E5}" type="datetimeFigureOut">
              <a:rPr lang="en-US"/>
              <a:pPr>
                <a:defRPr/>
              </a:pPr>
              <a:t>9/4/2016</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p:txBody>
          <a:bodyPr/>
          <a:lstStyle>
            <a:lvl1pPr>
              <a:defRPr/>
            </a:lvl1pPr>
          </a:lstStyle>
          <a:p>
            <a:pPr>
              <a:defRPr/>
            </a:pPr>
            <a:fld id="{75D57013-35CB-4A22-8F73-F5B5BDBA4ECE}"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1F8C86EF-7B48-484C-A3C3-E409BAFDDD9B}" type="datetimeFigureOut">
              <a:rPr lang="en-US"/>
              <a:pPr>
                <a:defRPr/>
              </a:pPr>
              <a:t>9/4/2016</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sphere1.png"/>
          <p:cNvPicPr>
            <a:picLocks noChangeAspect="1"/>
          </p:cNvPicPr>
          <p:nvPr/>
        </p:nvPicPr>
        <p:blipFill>
          <a:blip r:embed="rId2"/>
          <a:srcRect/>
          <a:stretch>
            <a:fillRect/>
          </a:stretch>
        </p:blipFill>
        <p:spPr bwMode="auto">
          <a:xfrm>
            <a:off x="6858000" y="0"/>
            <a:ext cx="2293938" cy="6858000"/>
          </a:xfrm>
          <a:prstGeom prst="rect">
            <a:avLst/>
          </a:prstGeom>
          <a:noFill/>
          <a:ln w="9525">
            <a:noFill/>
            <a:miter lim="800000"/>
            <a:headEnd/>
            <a:tailEnd/>
          </a:ln>
        </p:spPr>
      </p:pic>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F63F0DCA-9112-4C8E-86D2-6CADFB12E55D}" type="datetimeFigureOut">
              <a:rPr lang="en-US"/>
              <a:pPr>
                <a:defRPr/>
              </a:pPr>
              <a:t>9/4/2016</a:t>
            </a:fld>
            <a:endParaRPr lang="en-US"/>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EC92AD43-FEDA-4596-BAA6-71E29F59E9AF}" type="slidenum">
              <a:rPr lang="en-US"/>
              <a:pPr>
                <a:defRPr/>
              </a:pPr>
              <a:t>‹#›</a:t>
            </a:fld>
            <a:endParaRPr lang="en-US"/>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5" name="Slide Number Placeholder 7"/>
          <p:cNvSpPr>
            <a:spLocks noGrp="1"/>
          </p:cNvSpPr>
          <p:nvPr>
            <p:ph type="sldNum" sz="quarter" idx="10"/>
          </p:nvPr>
        </p:nvSpPr>
        <p:spPr/>
        <p:txBody>
          <a:bodyPr/>
          <a:lstStyle>
            <a:lvl1pPr>
              <a:defRPr/>
            </a:lvl1pPr>
          </a:lstStyle>
          <a:p>
            <a:pPr>
              <a:defRPr/>
            </a:pPr>
            <a:fld id="{472C8A86-A4CB-448D-B3AB-D07AA8A9C94B}"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397E4FBC-0253-4083-8EF5-A4D53B4F5C7C}" type="datetimeFigureOut">
              <a:rPr lang="en-US"/>
              <a:pPr>
                <a:defRPr/>
              </a:pPr>
              <a:t>9/4/2016</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p:txBody>
          <a:bodyPr/>
          <a:lstStyle>
            <a:lvl1pPr>
              <a:defRPr/>
            </a:lvl1pPr>
          </a:lstStyle>
          <a:p>
            <a:pPr>
              <a:defRPr/>
            </a:pPr>
            <a:fld id="{1CBBE5AE-0066-4AAE-8AAC-4E8A7F773004}" type="slidenum">
              <a:rPr lang="en-US"/>
              <a:pPr>
                <a:defRPr/>
              </a:pPr>
              <a:t>‹#›</a:t>
            </a:fld>
            <a:endParaRPr lang="en-US"/>
          </a:p>
        </p:txBody>
      </p:sp>
      <p:sp>
        <p:nvSpPr>
          <p:cNvPr id="8" name="Date Placeholder 8"/>
          <p:cNvSpPr>
            <a:spLocks noGrp="1"/>
          </p:cNvSpPr>
          <p:nvPr>
            <p:ph type="dt" sz="half" idx="11"/>
          </p:nvPr>
        </p:nvSpPr>
        <p:spPr/>
        <p:txBody>
          <a:bodyPr/>
          <a:lstStyle>
            <a:lvl1pPr>
              <a:defRPr/>
            </a:lvl1pPr>
          </a:lstStyle>
          <a:p>
            <a:pPr>
              <a:defRPr/>
            </a:pPr>
            <a:fld id="{4D5A3741-1119-4868-8C9A-2C643566C03A}" type="datetimeFigureOut">
              <a:rPr lang="en-US"/>
              <a:pPr>
                <a:defRPr/>
              </a:pPr>
              <a:t>9/4/2016</a:t>
            </a:fld>
            <a:endParaRPr lang="en-US"/>
          </a:p>
        </p:txBody>
      </p:sp>
      <p:sp>
        <p:nvSpPr>
          <p:cNvPr id="9"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101A6453-3AB3-4EFD-A00E-BC5D149335F2}" type="slidenum">
              <a:rPr lang="en-US"/>
              <a:pPr>
                <a:defRPr/>
              </a:pPr>
              <a:t>‹#›</a:t>
            </a:fld>
            <a:endParaRPr lang="en-US"/>
          </a:p>
        </p:txBody>
      </p:sp>
      <p:sp>
        <p:nvSpPr>
          <p:cNvPr id="4" name="Date Placeholder 8"/>
          <p:cNvSpPr>
            <a:spLocks noGrp="1"/>
          </p:cNvSpPr>
          <p:nvPr>
            <p:ph type="dt" sz="half" idx="11"/>
          </p:nvPr>
        </p:nvSpPr>
        <p:spPr/>
        <p:txBody>
          <a:bodyPr/>
          <a:lstStyle>
            <a:lvl1pPr>
              <a:defRPr/>
            </a:lvl1pPr>
          </a:lstStyle>
          <a:p>
            <a:pPr>
              <a:defRPr/>
            </a:pPr>
            <a:fld id="{A1CFDC57-9D96-4E56-923F-2A576A6C1900}" type="datetimeFigureOut">
              <a:rPr lang="en-US"/>
              <a:pPr>
                <a:defRPr/>
              </a:pPr>
              <a:t>9/4/2016</a:t>
            </a:fld>
            <a:endParaRPr lang="en-US"/>
          </a:p>
        </p:txBody>
      </p:sp>
      <p:sp>
        <p:nvSpPr>
          <p:cNvPr id="5"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39EEBFC4-E496-4777-B1F7-14750FD2C943}" type="slidenum">
              <a:rPr lang="en-US"/>
              <a:pPr>
                <a:defRPr/>
              </a:pPr>
              <a:t>‹#›</a:t>
            </a:fld>
            <a:endParaRPr lang="en-US"/>
          </a:p>
        </p:txBody>
      </p:sp>
      <p:sp>
        <p:nvSpPr>
          <p:cNvPr id="3" name="Date Placeholder 8"/>
          <p:cNvSpPr>
            <a:spLocks noGrp="1"/>
          </p:cNvSpPr>
          <p:nvPr>
            <p:ph type="dt" sz="half" idx="11"/>
          </p:nvPr>
        </p:nvSpPr>
        <p:spPr/>
        <p:txBody>
          <a:bodyPr/>
          <a:lstStyle>
            <a:lvl1pPr>
              <a:defRPr/>
            </a:lvl1pPr>
          </a:lstStyle>
          <a:p>
            <a:pPr>
              <a:defRPr/>
            </a:pPr>
            <a:fld id="{D7A090E2-0FC7-404B-A123-78D6D0946D14}" type="datetimeFigureOut">
              <a:rPr lang="en-US"/>
              <a:pPr>
                <a:defRPr/>
              </a:pPr>
              <a:t>9/4/2016</a:t>
            </a:fld>
            <a:endParaRPr lang="en-US"/>
          </a:p>
        </p:txBody>
      </p:sp>
      <p:sp>
        <p:nvSpPr>
          <p:cNvPr id="4"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D771BF5-D88D-4BB7-AEB6-912827C7297D}"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E91EB678-1989-4DEC-AC33-0DD9F019CC51}" type="datetimeFigureOut">
              <a:rPr lang="en-US"/>
              <a:pPr>
                <a:defRPr/>
              </a:pPr>
              <a:t>9/4/2016</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C9F74ED0-1549-42E6-A560-53EE01F27E33}"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F48F1038-4938-491B-BCCE-E8BB7BCCC3DA}" type="datetimeFigureOut">
              <a:rPr lang="en-US"/>
              <a:pPr>
                <a:defRPr/>
              </a:pPr>
              <a:t>9/4/2016</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a:srcRect/>
          <a:stretch>
            <a:fillRect/>
          </a:stretch>
        </p:blipFill>
        <p:spPr bwMode="auto">
          <a:xfrm>
            <a:off x="8823325" y="0"/>
            <a:ext cx="320675" cy="6858000"/>
          </a:xfrm>
          <a:prstGeom prst="rect">
            <a:avLst/>
          </a:prstGeom>
          <a:noFill/>
          <a:ln w="9525">
            <a:noFill/>
            <a:miter lim="800000"/>
            <a:headEnd/>
            <a:tailEnd/>
          </a:ln>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a:solidFill>
                  <a:schemeClr val="tx1">
                    <a:lumMod val="50000"/>
                    <a:lumOff val="50000"/>
                  </a:schemeClr>
                </a:solidFill>
                <a:latin typeface="+mn-lt"/>
                <a:cs typeface="+mn-cs"/>
              </a:defRPr>
            </a:lvl1pPr>
          </a:lstStyle>
          <a:p>
            <a:pPr>
              <a:defRPr/>
            </a:pPr>
            <a:fld id="{40FDC89D-0CEF-419B-861E-E4F50CD51880}" type="slidenum">
              <a:rPr lang="en-US"/>
              <a:pPr>
                <a:defRPr/>
              </a:pPr>
              <a:t>‹#›</a:t>
            </a:fld>
            <a:endParaRPr lang="en-US"/>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a:solidFill>
                  <a:schemeClr val="tx1">
                    <a:lumMod val="50000"/>
                    <a:lumOff val="50000"/>
                  </a:schemeClr>
                </a:solidFill>
                <a:latin typeface="+mn-lt"/>
                <a:cs typeface="+mn-cs"/>
              </a:defRPr>
            </a:lvl1pPr>
          </a:lstStyle>
          <a:p>
            <a:pPr>
              <a:defRPr/>
            </a:pPr>
            <a:fld id="{70BB768C-0F86-40F3-88AE-C13D0CFFE686}" type="datetimeFigureOut">
              <a:rPr lang="en-US"/>
              <a:pPr>
                <a:defRPr/>
              </a:pPr>
              <a:t>9/4/2016</a:t>
            </a:fld>
            <a:endParaRPr lang="en-US"/>
          </a:p>
        </p:txBody>
      </p:sp>
      <p:sp>
        <p:nvSpPr>
          <p:cNvPr id="10" name="Footer Placeholder 9"/>
          <p:cNvSpPr>
            <a:spLocks noGrp="1"/>
          </p:cNvSpPr>
          <p:nvPr>
            <p:ph type="ftr" sz="quarter" idx="3"/>
          </p:nvPr>
        </p:nvSpPr>
        <p:spPr>
          <a:xfrm>
            <a:off x="4875213" y="6296025"/>
            <a:ext cx="2820987" cy="152400"/>
          </a:xfrm>
          <a:prstGeom prst="rect">
            <a:avLst/>
          </a:prstGeom>
        </p:spPr>
        <p:txBody>
          <a:bodyPr vert="horz" lIns="91440" tIns="45720" rIns="91440" bIns="45720" rtlCol="0" anchor="b"/>
          <a:lstStyle>
            <a:lvl1pPr algn="r" fontAlgn="auto">
              <a:spcBef>
                <a:spcPts val="0"/>
              </a:spcBef>
              <a:spcAft>
                <a:spcPts val="0"/>
              </a:spcAft>
              <a:defRPr sz="1050">
                <a:solidFill>
                  <a:schemeClr val="tx1"/>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29" r:id="rId5"/>
    <p:sldLayoutId id="2147483728" r:id="rId6"/>
    <p:sldLayoutId id="2147483727" r:id="rId7"/>
    <p:sldLayoutId id="2147483726" r:id="rId8"/>
    <p:sldLayoutId id="2147483725" r:id="rId9"/>
    <p:sldLayoutId id="2147483724" r:id="rId10"/>
    <p:sldLayoutId id="2147483723" r:id="rId11"/>
  </p:sldLayoutIdLst>
  <p:timing>
    <p:tnLst>
      <p:par>
        <p:cTn id="1" dur="indefinite" restart="never" nodeType="tmRoot"/>
      </p:par>
    </p:tnLst>
  </p:timing>
  <p:txStyles>
    <p:titleStyle>
      <a:lvl1pPr algn="r" rtl="0" eaLnBrk="0" fontAlgn="base" hangingPunct="0">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eaLnBrk="0" fontAlgn="base" hangingPunct="0">
        <a:spcBef>
          <a:spcPct val="0"/>
        </a:spcBef>
        <a:spcAft>
          <a:spcPct val="0"/>
        </a:spcAft>
        <a:defRPr sz="2800">
          <a:solidFill>
            <a:schemeClr val="tx1"/>
          </a:solidFill>
          <a:latin typeface="Calibri" pitchFamily="34" charset="0"/>
        </a:defRPr>
      </a:lvl2pPr>
      <a:lvl3pPr algn="r" rtl="0" eaLnBrk="0" fontAlgn="base" hangingPunct="0">
        <a:spcBef>
          <a:spcPct val="0"/>
        </a:spcBef>
        <a:spcAft>
          <a:spcPct val="0"/>
        </a:spcAft>
        <a:defRPr sz="2800">
          <a:solidFill>
            <a:schemeClr val="tx1"/>
          </a:solidFill>
          <a:latin typeface="Calibri" pitchFamily="34" charset="0"/>
        </a:defRPr>
      </a:lvl3pPr>
      <a:lvl4pPr algn="r" rtl="0" eaLnBrk="0" fontAlgn="base" hangingPunct="0">
        <a:spcBef>
          <a:spcPct val="0"/>
        </a:spcBef>
        <a:spcAft>
          <a:spcPct val="0"/>
        </a:spcAft>
        <a:defRPr sz="2800">
          <a:solidFill>
            <a:schemeClr val="tx1"/>
          </a:solidFill>
          <a:latin typeface="Calibri" pitchFamily="34" charset="0"/>
        </a:defRPr>
      </a:lvl4pPr>
      <a:lvl5pPr algn="r" rtl="0" eaLnBrk="0" fontAlgn="base" hangingPunct="0">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eaLnBrk="0" fontAlgn="base" hangingPunct="0">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p:txBody>
          <a:bodyPr/>
          <a:lstStyle/>
          <a:p>
            <a:pPr eaLnBrk="1" hangingPunct="1"/>
            <a:r>
              <a:rPr lang="en-US" altLang="zh-CN" sz="1800" smtClean="0"/>
              <a:t>4 Sept 2016</a:t>
            </a:r>
          </a:p>
          <a:p>
            <a:pPr eaLnBrk="1" hangingPunct="1"/>
            <a:r>
              <a:rPr lang="en-US" altLang="zh-CN" sz="1800" smtClean="0"/>
              <a:t>Chad Cogburn</a:t>
            </a:r>
          </a:p>
          <a:p>
            <a:pPr eaLnBrk="1" hangingPunct="1"/>
            <a:r>
              <a:rPr lang="en-US" altLang="zh-CN" sz="1800" smtClean="0"/>
              <a:t>Albuquerque, NM</a:t>
            </a:r>
          </a:p>
        </p:txBody>
      </p:sp>
      <p:sp>
        <p:nvSpPr>
          <p:cNvPr id="14338" name="Title 1"/>
          <p:cNvSpPr>
            <a:spLocks noGrp="1"/>
          </p:cNvSpPr>
          <p:nvPr>
            <p:ph type="title"/>
          </p:nvPr>
        </p:nvSpPr>
        <p:spPr bwMode="auto"/>
        <p:txBody>
          <a:bodyPr wrap="square" numCol="1" anchorCtr="0" compatLnSpc="1">
            <a:prstTxWarp prst="textNoShape">
              <a:avLst/>
            </a:prstTxWarp>
          </a:bodyPr>
          <a:lstStyle/>
          <a:p>
            <a:pPr algn="l" eaLnBrk="1" hangingPunct="1"/>
            <a:r>
              <a:rPr lang="en-US" altLang="zh-CN" sz="3200" b="1" i="1" smtClean="0">
                <a:solidFill>
                  <a:schemeClr val="tx1"/>
                </a:solidFill>
              </a:rPr>
              <a:t>Ephesians</a:t>
            </a:r>
            <a:br>
              <a:rPr lang="en-US" altLang="zh-CN" sz="3200" b="1" i="1" smtClean="0">
                <a:solidFill>
                  <a:schemeClr val="tx1"/>
                </a:solidFill>
              </a:rPr>
            </a:br>
            <a:r>
              <a:rPr lang="en-US" altLang="zh-CN" sz="3200" b="1" i="1" smtClean="0">
                <a:solidFill>
                  <a:schemeClr val="tx1"/>
                </a:solidFill>
              </a:rPr>
              <a:t>Part III</a:t>
            </a:r>
            <a:br>
              <a:rPr lang="en-US" altLang="zh-CN" sz="3200" b="1" i="1" smtClean="0">
                <a:solidFill>
                  <a:schemeClr val="tx1"/>
                </a:solidFill>
              </a:rPr>
            </a:br>
            <a:r>
              <a:rPr lang="en-US" altLang="zh-CN" sz="2400" i="1" smtClean="0">
                <a:solidFill>
                  <a:schemeClr val="tx1"/>
                </a:solidFill>
              </a:rPr>
              <a:t>ch 2:1-10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10"/>
          <p:cNvSpPr txBox="1">
            <a:spLocks noChangeArrowheads="1"/>
          </p:cNvSpPr>
          <p:nvPr/>
        </p:nvSpPr>
        <p:spPr bwMode="auto">
          <a:xfrm>
            <a:off x="609600" y="1066800"/>
            <a:ext cx="8001000" cy="3743325"/>
          </a:xfrm>
          <a:prstGeom prst="rect">
            <a:avLst/>
          </a:prstGeom>
          <a:noFill/>
          <a:ln w="9525">
            <a:noFill/>
            <a:miter lim="800000"/>
            <a:headEnd/>
            <a:tailEnd/>
          </a:ln>
        </p:spPr>
        <p:txBody>
          <a:bodyPr>
            <a:spAutoFit/>
          </a:bodyPr>
          <a:lstStyle/>
          <a:p>
            <a:r>
              <a:rPr lang="en-US" altLang="zh-CN" sz="2400" b="1">
                <a:latin typeface="Calibri" pitchFamily="34" charset="0"/>
              </a:rPr>
              <a:t>Galatians 2:17 </a:t>
            </a:r>
            <a:r>
              <a:rPr lang="en-US" altLang="zh-CN" sz="2400">
                <a:latin typeface="Calibri" pitchFamily="34" charset="0"/>
              </a:rPr>
              <a:t>“But if, </a:t>
            </a:r>
            <a:r>
              <a:rPr lang="en-US" altLang="zh-CN" sz="2400" u="sng">
                <a:latin typeface="Calibri" pitchFamily="34" charset="0"/>
              </a:rPr>
              <a:t>while we seek to be justified by Christ, we ourselves also are found sinners, is Christ therefore a minister of sin? Certainly not!</a:t>
            </a:r>
            <a:r>
              <a:rPr lang="en-US" altLang="zh-CN" sz="2400">
                <a:latin typeface="Calibri" pitchFamily="34" charset="0"/>
              </a:rPr>
              <a:t>  18For if I build again those things which I destroyed, I make myself a transgressor.  19For I through the law died to the law that I might live to God.  20I have been crucified with Christ; it is no longer I who live, but Christ lives in me; and the life which I now live in the flesh I live by faith in the Son of God, who loved me and gave Himself for me.  21I do not set aside the grace of God; for if righteousness comes through the law, then Christ died in vain.”</a:t>
            </a:r>
            <a:endParaRPr lang="en-US" altLang="zh-CN" sz="2400" i="1">
              <a:solidFill>
                <a:srgbClr val="003399"/>
              </a:solidFill>
              <a:latin typeface="Calibri" pitchFamily="34" charset="0"/>
              <a:cs typeface="Aparajita"/>
            </a:endParaRPr>
          </a:p>
        </p:txBody>
      </p:sp>
      <p:sp>
        <p:nvSpPr>
          <p:cNvPr id="63491" name="TextBox 3"/>
          <p:cNvSpPr txBox="1">
            <a:spLocks noChangeArrowheads="1"/>
          </p:cNvSpPr>
          <p:nvPr/>
        </p:nvSpPr>
        <p:spPr bwMode="auto">
          <a:xfrm>
            <a:off x="1143000" y="381000"/>
            <a:ext cx="6553200" cy="519113"/>
          </a:xfrm>
          <a:prstGeom prst="rect">
            <a:avLst/>
          </a:prstGeom>
          <a:noFill/>
          <a:ln w="9525">
            <a:noFill/>
            <a:miter lim="800000"/>
            <a:headEnd/>
            <a:tailEnd/>
          </a:ln>
        </p:spPr>
        <p:txBody>
          <a:bodyPr>
            <a:spAutoFit/>
          </a:bodyPr>
          <a:lstStyle/>
          <a:p>
            <a:r>
              <a:rPr lang="en-US" altLang="zh-CN" sz="2800" b="1" i="1">
                <a:latin typeface="Calibri" pitchFamily="34" charset="0"/>
              </a:rPr>
              <a:t>What did Paul tell the churches of Galatia?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10"/>
          <p:cNvSpPr txBox="1">
            <a:spLocks noChangeArrowheads="1"/>
          </p:cNvSpPr>
          <p:nvPr/>
        </p:nvSpPr>
        <p:spPr bwMode="auto">
          <a:xfrm>
            <a:off x="609600" y="1069975"/>
            <a:ext cx="8001000" cy="5203825"/>
          </a:xfrm>
          <a:prstGeom prst="rect">
            <a:avLst/>
          </a:prstGeom>
          <a:noFill/>
          <a:ln w="9525">
            <a:noFill/>
            <a:miter lim="800000"/>
            <a:headEnd/>
            <a:tailEnd/>
          </a:ln>
        </p:spPr>
        <p:txBody>
          <a:bodyPr>
            <a:spAutoFit/>
          </a:bodyPr>
          <a:lstStyle/>
          <a:p>
            <a:r>
              <a:rPr lang="en-US" altLang="zh-CN" sz="2400" b="1">
                <a:latin typeface="Calibri" pitchFamily="34" charset="0"/>
              </a:rPr>
              <a:t>Romans 5:1 </a:t>
            </a:r>
            <a:r>
              <a:rPr lang="en-US" altLang="zh-CN" sz="2400">
                <a:latin typeface="Calibri" pitchFamily="34" charset="0"/>
              </a:rPr>
              <a:t>Therefore, having been justified by faith, we have peace with God through our Lord Jesus Christ,  2through whom also we have </a:t>
            </a:r>
            <a:r>
              <a:rPr lang="en-US" altLang="zh-CN" sz="2400" u="sng">
                <a:latin typeface="Calibri" pitchFamily="34" charset="0"/>
              </a:rPr>
              <a:t>access by faith into this grace</a:t>
            </a:r>
            <a:r>
              <a:rPr lang="en-US" altLang="zh-CN" sz="2400">
                <a:latin typeface="Calibri" pitchFamily="34" charset="0"/>
              </a:rPr>
              <a:t> in which we stand, and rejoice in hope of the glory of God.  3And not only that, but we also glory in tribulations, knowing that tribulation produces perseverance;  4and perseverance, character; and character, hope.  5Now hope does not disappoint, because the love of God has been poured out in our hearts by the Holy Spirit who was given to us. 6For </a:t>
            </a:r>
            <a:r>
              <a:rPr lang="en-US" altLang="zh-CN" sz="2400" u="sng">
                <a:latin typeface="Calibri" pitchFamily="34" charset="0"/>
              </a:rPr>
              <a:t>when we were still without strength</a:t>
            </a:r>
            <a:r>
              <a:rPr lang="en-US" altLang="zh-CN" sz="2400">
                <a:latin typeface="Calibri" pitchFamily="34" charset="0"/>
              </a:rPr>
              <a:t>, in due time Christ died for the ungodly.  7For scarcely for a righteous man will one die; yet perhaps for a good man someone would even dare to die. 8But God demonstrates His own love toward us, </a:t>
            </a:r>
            <a:r>
              <a:rPr lang="en-US" altLang="zh-CN" sz="2400" u="sng">
                <a:latin typeface="Calibri" pitchFamily="34" charset="0"/>
              </a:rPr>
              <a:t>in that while we were still sinners, Christ died for us. </a:t>
            </a:r>
            <a:r>
              <a:rPr lang="en-US" altLang="zh-CN" sz="2400">
                <a:latin typeface="Calibri" pitchFamily="34" charset="0"/>
              </a:rPr>
              <a:t> 9Much more then, having now been justified by</a:t>
            </a:r>
            <a:endParaRPr lang="en-US" altLang="zh-CN" sz="2400">
              <a:solidFill>
                <a:srgbClr val="003399"/>
              </a:solidFill>
              <a:latin typeface="Calibri" pitchFamily="34" charset="0"/>
              <a:cs typeface="Aparajita"/>
            </a:endParaRPr>
          </a:p>
        </p:txBody>
      </p:sp>
      <p:sp>
        <p:nvSpPr>
          <p:cNvPr id="64515"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What did Paul tell the Romans?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10"/>
          <p:cNvSpPr txBox="1">
            <a:spLocks noChangeArrowheads="1"/>
          </p:cNvSpPr>
          <p:nvPr/>
        </p:nvSpPr>
        <p:spPr bwMode="auto">
          <a:xfrm>
            <a:off x="609600" y="1066800"/>
            <a:ext cx="8001000" cy="4108450"/>
          </a:xfrm>
          <a:prstGeom prst="rect">
            <a:avLst/>
          </a:prstGeom>
          <a:noFill/>
          <a:ln w="9525">
            <a:noFill/>
            <a:miter lim="800000"/>
            <a:headEnd/>
            <a:tailEnd/>
          </a:ln>
        </p:spPr>
        <p:txBody>
          <a:bodyPr>
            <a:spAutoFit/>
          </a:bodyPr>
          <a:lstStyle/>
          <a:p>
            <a:r>
              <a:rPr lang="en-US" altLang="zh-CN" sz="2400">
                <a:latin typeface="Calibri" pitchFamily="34" charset="0"/>
              </a:rPr>
              <a:t>His blood, we shall be saved from wrath through Him.  10For if </a:t>
            </a:r>
            <a:r>
              <a:rPr lang="en-US" altLang="zh-CN" sz="2400" u="sng">
                <a:latin typeface="Calibri" pitchFamily="34" charset="0"/>
              </a:rPr>
              <a:t>when we were enemies we were reconciled to God through the death of His Son</a:t>
            </a:r>
            <a:r>
              <a:rPr lang="en-US" altLang="zh-CN" sz="2400">
                <a:latin typeface="Calibri" pitchFamily="34" charset="0"/>
              </a:rPr>
              <a:t>, much more, having been reconciled, we shall be saved by His life.</a:t>
            </a:r>
          </a:p>
          <a:p>
            <a:pPr>
              <a:buFontTx/>
              <a:buChar char="•"/>
            </a:pPr>
            <a:r>
              <a:rPr lang="en-US" altLang="zh-CN" sz="2400" i="1">
                <a:solidFill>
                  <a:srgbClr val="003399"/>
                </a:solidFill>
                <a:latin typeface="Calibri" pitchFamily="34" charset="0"/>
              </a:rPr>
              <a:t> While we were without strength, still sinners and enemies, Christ died for us and reconciled us to God</a:t>
            </a:r>
          </a:p>
          <a:p>
            <a:r>
              <a:rPr lang="en-US" altLang="zh-CN" sz="2400">
                <a:latin typeface="Calibri" pitchFamily="34" charset="0"/>
              </a:rPr>
              <a:t/>
            </a:r>
            <a:br>
              <a:rPr lang="en-US" altLang="zh-CN" sz="2400">
                <a:latin typeface="Calibri" pitchFamily="34" charset="0"/>
              </a:rPr>
            </a:br>
            <a:r>
              <a:rPr lang="en-US" altLang="zh-CN" sz="2400" b="1">
                <a:latin typeface="Calibri" pitchFamily="34" charset="0"/>
              </a:rPr>
              <a:t>Luke 5:31 </a:t>
            </a:r>
            <a:r>
              <a:rPr lang="en-US" altLang="zh-CN" sz="2400">
                <a:latin typeface="Calibri" pitchFamily="34" charset="0"/>
              </a:rPr>
              <a:t>Jesus answered and said to them, “Those who are well have no need of a physician, but those who are sick.  32I have not come to call </a:t>
            </a:r>
            <a:r>
              <a:rPr lang="en-US" altLang="zh-CN" sz="2400" i="1">
                <a:latin typeface="Calibri" pitchFamily="34" charset="0"/>
              </a:rPr>
              <a:t>the</a:t>
            </a:r>
            <a:r>
              <a:rPr lang="en-US" altLang="zh-CN" sz="2400">
                <a:latin typeface="Calibri" pitchFamily="34" charset="0"/>
              </a:rPr>
              <a:t> righteous, but sinners, to repentance.”</a:t>
            </a:r>
          </a:p>
        </p:txBody>
      </p:sp>
      <p:sp>
        <p:nvSpPr>
          <p:cNvPr id="65539"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What did Paul tell the Romans?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10"/>
          <p:cNvSpPr txBox="1">
            <a:spLocks noChangeArrowheads="1"/>
          </p:cNvSpPr>
          <p:nvPr/>
        </p:nvSpPr>
        <p:spPr bwMode="auto">
          <a:xfrm>
            <a:off x="609600" y="1066800"/>
            <a:ext cx="8001000" cy="4838700"/>
          </a:xfrm>
          <a:prstGeom prst="rect">
            <a:avLst/>
          </a:prstGeom>
          <a:noFill/>
          <a:ln w="9525">
            <a:noFill/>
            <a:miter lim="800000"/>
            <a:headEnd/>
            <a:tailEnd/>
          </a:ln>
        </p:spPr>
        <p:txBody>
          <a:bodyPr>
            <a:spAutoFit/>
          </a:bodyPr>
          <a:lstStyle/>
          <a:p>
            <a:r>
              <a:rPr lang="en-US" altLang="zh-CN" sz="2400" b="1">
                <a:latin typeface="Calibri" pitchFamily="34" charset="0"/>
              </a:rPr>
              <a:t>Text</a:t>
            </a:r>
          </a:p>
          <a:p>
            <a:r>
              <a:rPr lang="en-US" altLang="zh-CN" sz="2400" b="1">
                <a:latin typeface="Calibri" pitchFamily="34" charset="0"/>
              </a:rPr>
              <a:t>Ephesians 2:8 </a:t>
            </a:r>
            <a:r>
              <a:rPr lang="en-US" altLang="zh-CN" sz="2400">
                <a:latin typeface="Calibri" pitchFamily="34" charset="0"/>
              </a:rPr>
              <a:t>For by grace you have been saved through faith, and that not of yourselves; it is the gift of God,  9not of works, lest anyone should boast.</a:t>
            </a:r>
          </a:p>
          <a:p>
            <a:pPr>
              <a:buFontTx/>
              <a:buChar char="•"/>
            </a:pPr>
            <a:r>
              <a:rPr lang="en-US" altLang="zh-CN" sz="2400">
                <a:solidFill>
                  <a:srgbClr val="003399"/>
                </a:solidFill>
                <a:latin typeface="Calibri" pitchFamily="34" charset="0"/>
              </a:rPr>
              <a:t> “by grace through faith”</a:t>
            </a:r>
          </a:p>
          <a:p>
            <a:pPr>
              <a:buFontTx/>
              <a:buChar char="•"/>
            </a:pPr>
            <a:r>
              <a:rPr lang="en-US" altLang="zh-CN" sz="2400">
                <a:solidFill>
                  <a:srgbClr val="003399"/>
                </a:solidFill>
                <a:latin typeface="Calibri" pitchFamily="34" charset="0"/>
              </a:rPr>
              <a:t> Gift of grace; not earned or merited, just given</a:t>
            </a:r>
          </a:p>
          <a:p>
            <a:pPr fontAlgn="b"/>
            <a:endParaRPr lang="en-US" altLang="zh-CN" sz="2400" b="1">
              <a:latin typeface="Calibri" pitchFamily="34" charset="0"/>
            </a:endParaRPr>
          </a:p>
          <a:p>
            <a:pPr fontAlgn="b"/>
            <a:r>
              <a:rPr lang="en-US" altLang="zh-CN" sz="2400" b="1">
                <a:latin typeface="Calibri" pitchFamily="34" charset="0"/>
              </a:rPr>
              <a:t>Romans 5:1 </a:t>
            </a:r>
            <a:r>
              <a:rPr lang="en-US" altLang="zh-CN" sz="2400">
                <a:latin typeface="Calibri" pitchFamily="34" charset="0"/>
              </a:rPr>
              <a:t>Therefore, having been justified by faith, we have peace with God through our Lord Jesus Christ,  2through whom also we have </a:t>
            </a:r>
            <a:r>
              <a:rPr lang="en-US" altLang="zh-CN" sz="2400" u="sng">
                <a:latin typeface="Calibri" pitchFamily="34" charset="0"/>
              </a:rPr>
              <a:t>access by faith into this grace</a:t>
            </a:r>
            <a:r>
              <a:rPr lang="en-US" altLang="zh-CN" sz="2400">
                <a:latin typeface="Calibri" pitchFamily="34" charset="0"/>
              </a:rPr>
              <a:t> in which we stand, and rejoice in hope of the glory of God.</a:t>
            </a:r>
          </a:p>
          <a:p>
            <a:pPr fontAlgn="b">
              <a:buFontTx/>
              <a:buChar char="•"/>
            </a:pPr>
            <a:r>
              <a:rPr lang="en-US" altLang="zh-CN" sz="2400">
                <a:solidFill>
                  <a:srgbClr val="003399"/>
                </a:solidFill>
                <a:latin typeface="Calibri" pitchFamily="34" charset="0"/>
              </a:rPr>
              <a:t> Faith in Christ grants access to grace!</a:t>
            </a:r>
          </a:p>
          <a:p>
            <a:pPr fontAlgn="b">
              <a:buFontTx/>
              <a:buChar char="•"/>
            </a:pPr>
            <a:r>
              <a:rPr lang="en-US" altLang="zh-CN" sz="2400">
                <a:solidFill>
                  <a:srgbClr val="003399"/>
                </a:solidFill>
                <a:latin typeface="Calibri" pitchFamily="34" charset="0"/>
              </a:rPr>
              <a:t> Our response to salvation starts with faith</a:t>
            </a:r>
          </a:p>
        </p:txBody>
      </p:sp>
      <p:sp>
        <p:nvSpPr>
          <p:cNvPr id="58371"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Grace Through Faith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10"/>
          <p:cNvSpPr txBox="1">
            <a:spLocks noChangeArrowheads="1"/>
          </p:cNvSpPr>
          <p:nvPr/>
        </p:nvSpPr>
        <p:spPr bwMode="auto">
          <a:xfrm>
            <a:off x="609600" y="1069975"/>
            <a:ext cx="8001000" cy="4108450"/>
          </a:xfrm>
          <a:prstGeom prst="rect">
            <a:avLst/>
          </a:prstGeom>
          <a:noFill/>
          <a:ln w="9525">
            <a:noFill/>
            <a:miter lim="800000"/>
            <a:headEnd/>
            <a:tailEnd/>
          </a:ln>
        </p:spPr>
        <p:txBody>
          <a:bodyPr>
            <a:spAutoFit/>
          </a:bodyPr>
          <a:lstStyle/>
          <a:p>
            <a:pPr fontAlgn="b"/>
            <a:r>
              <a:rPr lang="en-US" altLang="zh-CN" sz="2400">
                <a:solidFill>
                  <a:srgbClr val="003399"/>
                </a:solidFill>
                <a:latin typeface="Calibri" pitchFamily="34" charset="0"/>
              </a:rPr>
              <a:t>“Grace” – appears in KJV 157x</a:t>
            </a:r>
          </a:p>
          <a:p>
            <a:pPr fontAlgn="b"/>
            <a:r>
              <a:rPr lang="en-US" altLang="zh-CN" sz="2400">
                <a:solidFill>
                  <a:srgbClr val="003399"/>
                </a:solidFill>
                <a:latin typeface="Calibri" pitchFamily="34" charset="0"/>
              </a:rPr>
              <a:t>Mostly occurs in NT…there’s a reason for that</a:t>
            </a:r>
          </a:p>
          <a:p>
            <a:pPr fontAlgn="b"/>
            <a:endParaRPr lang="en-US" altLang="zh-CN" sz="2400" b="1">
              <a:latin typeface="Calibri" pitchFamily="34" charset="0"/>
            </a:endParaRPr>
          </a:p>
          <a:p>
            <a:pPr fontAlgn="b"/>
            <a:r>
              <a:rPr lang="en-US" altLang="zh-CN" sz="2400" b="1">
                <a:latin typeface="Calibri" pitchFamily="34" charset="0"/>
              </a:rPr>
              <a:t>John 1:14 </a:t>
            </a:r>
            <a:r>
              <a:rPr lang="en-US" altLang="zh-CN" sz="2400">
                <a:latin typeface="Calibri" pitchFamily="34" charset="0"/>
              </a:rPr>
              <a:t>And the Word became flesh and dwelt among us, and we beheld His glory, the glory as of the only begotten of the Father, </a:t>
            </a:r>
            <a:r>
              <a:rPr lang="en-US" altLang="zh-CN" sz="2400" u="sng">
                <a:latin typeface="Calibri" pitchFamily="34" charset="0"/>
              </a:rPr>
              <a:t>full of grace and truth</a:t>
            </a:r>
            <a:r>
              <a:rPr lang="en-US" altLang="zh-CN" sz="2400">
                <a:latin typeface="Calibri" pitchFamily="34" charset="0"/>
              </a:rPr>
              <a:t>.</a:t>
            </a:r>
            <a:br>
              <a:rPr lang="en-US" altLang="zh-CN" sz="2400">
                <a:latin typeface="Calibri" pitchFamily="34" charset="0"/>
              </a:rPr>
            </a:br>
            <a:endParaRPr lang="en-US" altLang="zh-CN" sz="2400">
              <a:latin typeface="Calibri" pitchFamily="34" charset="0"/>
            </a:endParaRPr>
          </a:p>
          <a:p>
            <a:pPr fontAlgn="b"/>
            <a:r>
              <a:rPr lang="en-US" altLang="zh-CN" sz="2400" b="1">
                <a:latin typeface="Calibri" pitchFamily="34" charset="0"/>
              </a:rPr>
              <a:t>John 1:17 </a:t>
            </a:r>
            <a:r>
              <a:rPr lang="en-US" altLang="zh-CN" sz="2400">
                <a:latin typeface="Calibri" pitchFamily="34" charset="0"/>
              </a:rPr>
              <a:t>For the law was given through Moses, </a:t>
            </a:r>
            <a:r>
              <a:rPr lang="en-US" altLang="zh-CN" sz="2400" i="1">
                <a:latin typeface="Calibri" pitchFamily="34" charset="0"/>
              </a:rPr>
              <a:t>but</a:t>
            </a:r>
            <a:r>
              <a:rPr lang="en-US" altLang="zh-CN" sz="2400">
                <a:latin typeface="Calibri" pitchFamily="34" charset="0"/>
              </a:rPr>
              <a:t> grace and truth came through Jesus Christ.</a:t>
            </a:r>
          </a:p>
          <a:p>
            <a:pPr fontAlgn="b">
              <a:buFontTx/>
              <a:buChar char="•"/>
            </a:pPr>
            <a:r>
              <a:rPr lang="en-US" altLang="zh-CN" sz="2400">
                <a:solidFill>
                  <a:srgbClr val="003399"/>
                </a:solidFill>
                <a:latin typeface="Calibri" pitchFamily="34" charset="0"/>
              </a:rPr>
              <a:t> New covenant grace and truth was not known prior to Jesus.</a:t>
            </a:r>
          </a:p>
          <a:p>
            <a:pPr fontAlgn="b">
              <a:buFontTx/>
              <a:buChar char="•"/>
            </a:pPr>
            <a:r>
              <a:rPr lang="en-US" altLang="zh-CN" sz="2400">
                <a:solidFill>
                  <a:srgbClr val="003399"/>
                </a:solidFill>
                <a:latin typeface="Calibri" pitchFamily="34" charset="0"/>
              </a:rPr>
              <a:t> Grace came along with truth; can’t separate the two</a:t>
            </a:r>
          </a:p>
        </p:txBody>
      </p:sp>
      <p:sp>
        <p:nvSpPr>
          <p:cNvPr id="61443"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Origin of Grace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10"/>
          <p:cNvSpPr txBox="1">
            <a:spLocks noChangeArrowheads="1"/>
          </p:cNvSpPr>
          <p:nvPr/>
        </p:nvSpPr>
        <p:spPr bwMode="auto">
          <a:xfrm>
            <a:off x="609600" y="1069975"/>
            <a:ext cx="8001000" cy="3378200"/>
          </a:xfrm>
          <a:prstGeom prst="rect">
            <a:avLst/>
          </a:prstGeom>
          <a:noFill/>
          <a:ln w="9525">
            <a:noFill/>
            <a:miter lim="800000"/>
            <a:headEnd/>
            <a:tailEnd/>
          </a:ln>
        </p:spPr>
        <p:txBody>
          <a:bodyPr>
            <a:spAutoFit/>
          </a:bodyPr>
          <a:lstStyle/>
          <a:p>
            <a:pPr fontAlgn="b"/>
            <a:r>
              <a:rPr lang="en-US" altLang="zh-CN" sz="2400" b="1">
                <a:latin typeface="Calibri" pitchFamily="34" charset="0"/>
              </a:rPr>
              <a:t>2 Timothy 1:8 </a:t>
            </a:r>
            <a:r>
              <a:rPr lang="en-US" altLang="zh-CN" sz="2400">
                <a:latin typeface="Calibri" pitchFamily="34" charset="0"/>
              </a:rPr>
              <a:t>Therefore do not be ashamed of the testimony of our Lord, nor of me His prisoner, but share with me in the sufferings for the gospel according to the power of God,  9who has saved us and called </a:t>
            </a:r>
            <a:r>
              <a:rPr lang="en-US" altLang="zh-CN" sz="2400" i="1">
                <a:latin typeface="Calibri" pitchFamily="34" charset="0"/>
              </a:rPr>
              <a:t>us</a:t>
            </a:r>
            <a:r>
              <a:rPr lang="en-US" altLang="zh-CN" sz="2400">
                <a:latin typeface="Calibri" pitchFamily="34" charset="0"/>
              </a:rPr>
              <a:t> with a holy calling, not according to our works, but according to His own purpose and </a:t>
            </a:r>
            <a:r>
              <a:rPr lang="en-US" altLang="zh-CN" sz="2400" u="sng">
                <a:latin typeface="Calibri" pitchFamily="34" charset="0"/>
              </a:rPr>
              <a:t>grace which was given to us in Christ Jesus before time began</a:t>
            </a:r>
            <a:r>
              <a:rPr lang="en-US" altLang="zh-CN" sz="2400">
                <a:latin typeface="Calibri" pitchFamily="34" charset="0"/>
              </a:rPr>
              <a:t>,  10but has now been revealed by the appearing of our Savior Jesus Christ, </a:t>
            </a:r>
            <a:r>
              <a:rPr lang="en-US" altLang="zh-CN" sz="2400" i="1">
                <a:latin typeface="Calibri" pitchFamily="34" charset="0"/>
              </a:rPr>
              <a:t>who</a:t>
            </a:r>
            <a:r>
              <a:rPr lang="en-US" altLang="zh-CN" sz="2400">
                <a:latin typeface="Calibri" pitchFamily="34" charset="0"/>
              </a:rPr>
              <a:t> has abolished death and brought life and immortality to light through the gospel,</a:t>
            </a:r>
          </a:p>
        </p:txBody>
      </p:sp>
      <p:sp>
        <p:nvSpPr>
          <p:cNvPr id="66563"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Paul’s Testimonies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10"/>
          <p:cNvSpPr txBox="1">
            <a:spLocks noChangeArrowheads="1"/>
          </p:cNvSpPr>
          <p:nvPr/>
        </p:nvSpPr>
        <p:spPr bwMode="auto">
          <a:xfrm>
            <a:off x="609600" y="1069975"/>
            <a:ext cx="8001000" cy="4838700"/>
          </a:xfrm>
          <a:prstGeom prst="rect">
            <a:avLst/>
          </a:prstGeom>
          <a:noFill/>
          <a:ln w="9525">
            <a:noFill/>
            <a:miter lim="800000"/>
            <a:headEnd/>
            <a:tailEnd/>
          </a:ln>
        </p:spPr>
        <p:txBody>
          <a:bodyPr>
            <a:spAutoFit/>
          </a:bodyPr>
          <a:lstStyle/>
          <a:p>
            <a:pPr fontAlgn="b"/>
            <a:r>
              <a:rPr lang="en-US" altLang="zh-CN" sz="2400" b="1">
                <a:latin typeface="Calibri" pitchFamily="34" charset="0"/>
              </a:rPr>
              <a:t>Titus 3:3 </a:t>
            </a:r>
            <a:r>
              <a:rPr lang="en-US" altLang="zh-CN" sz="2400">
                <a:latin typeface="Calibri" pitchFamily="34" charset="0"/>
              </a:rPr>
              <a:t>For we ourselves were also once foolish, disobedient, deceived, serving various lusts and pleasures, living in malice and envy, hateful and hating one another.  4But when the kindness and the love of God our Savior toward man appeared,  5not by works of righteousness which we have done, but according to His mercy He saved us, through the washing of regeneration and renewing of the Holy Spirit,  6whom He poured out on us abundantly through Jesus Christ our Savior,  7that having been justified by His grace we should become heirs according to the hope of eternal life. </a:t>
            </a:r>
            <a:br>
              <a:rPr lang="en-US" altLang="zh-CN" sz="2400">
                <a:latin typeface="Calibri" pitchFamily="34" charset="0"/>
              </a:rPr>
            </a:br>
            <a:r>
              <a:rPr lang="en-US" altLang="zh-CN" sz="2400">
                <a:latin typeface="Calibri" pitchFamily="34" charset="0"/>
              </a:rPr>
              <a:t/>
            </a:r>
            <a:br>
              <a:rPr lang="en-US" altLang="zh-CN" sz="2400">
                <a:latin typeface="Calibri" pitchFamily="34" charset="0"/>
              </a:rPr>
            </a:br>
            <a:r>
              <a:rPr lang="en-US" altLang="zh-CN" sz="2400">
                <a:latin typeface="Calibri" pitchFamily="34" charset="0"/>
              </a:rPr>
              <a:t/>
            </a:r>
            <a:br>
              <a:rPr lang="en-US" altLang="zh-CN" sz="2400">
                <a:latin typeface="Calibri" pitchFamily="34" charset="0"/>
              </a:rPr>
            </a:br>
            <a:endParaRPr lang="en-US" altLang="zh-CN" sz="2400">
              <a:latin typeface="Calibri" pitchFamily="34" charset="0"/>
            </a:endParaRPr>
          </a:p>
        </p:txBody>
      </p:sp>
      <p:sp>
        <p:nvSpPr>
          <p:cNvPr id="67587"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Paul’s Testimonies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10"/>
          <p:cNvSpPr txBox="1">
            <a:spLocks noChangeArrowheads="1"/>
          </p:cNvSpPr>
          <p:nvPr/>
        </p:nvSpPr>
        <p:spPr bwMode="auto">
          <a:xfrm>
            <a:off x="609600" y="1066800"/>
            <a:ext cx="8001000" cy="4838700"/>
          </a:xfrm>
          <a:prstGeom prst="rect">
            <a:avLst/>
          </a:prstGeom>
          <a:noFill/>
          <a:ln w="9525">
            <a:noFill/>
            <a:miter lim="800000"/>
            <a:headEnd/>
            <a:tailEnd/>
          </a:ln>
        </p:spPr>
        <p:txBody>
          <a:bodyPr>
            <a:spAutoFit/>
          </a:bodyPr>
          <a:lstStyle/>
          <a:p>
            <a:r>
              <a:rPr lang="en-US" altLang="zh-CN" sz="2400" b="1" i="1">
                <a:solidFill>
                  <a:srgbClr val="000000"/>
                </a:solidFill>
                <a:latin typeface="Calibri" pitchFamily="34" charset="0"/>
              </a:rPr>
              <a:t>Romans 3:21 </a:t>
            </a:r>
            <a:r>
              <a:rPr lang="en-US" altLang="zh-CN" sz="2400">
                <a:latin typeface="Calibri" pitchFamily="34" charset="0"/>
              </a:rPr>
              <a:t>But now the righteousness of God apart from the</a:t>
            </a:r>
            <a:r>
              <a:rPr lang="en-US" altLang="zh-CN" sz="2400" i="1">
                <a:solidFill>
                  <a:srgbClr val="000000"/>
                </a:solidFill>
                <a:latin typeface="Calibri" pitchFamily="34" charset="0"/>
              </a:rPr>
              <a:t> </a:t>
            </a:r>
            <a:r>
              <a:rPr lang="en-US" altLang="zh-CN" sz="2400">
                <a:latin typeface="Calibri" pitchFamily="34" charset="0"/>
              </a:rPr>
              <a:t>law is revealed, being witnessed by the Law and the Prophets, 22even the righteousness of God, through faith in Jesus Christ, to all and on all who believe. For there is no difference;  23for all have sinned and fall short of the glory of God,  24being justified freely by His grace through the redemption that is in Christ Jesus,  25whom God set forth as a propitiation by His blood, through faith, to demonstrate His righteousness, because in His forbearance God had passed over the sins that were previously committed,  26to demonstrate at the present time His righteousness, that He might be just and the justifier of the one who has faith in Jesus.</a:t>
            </a:r>
            <a:endParaRPr lang="en-US" altLang="zh-CN" sz="2400" i="1">
              <a:solidFill>
                <a:srgbClr val="003399"/>
              </a:solidFill>
              <a:latin typeface="Calibri" pitchFamily="34" charset="0"/>
              <a:cs typeface="Aparajita"/>
            </a:endParaRPr>
          </a:p>
          <a:p>
            <a:pPr>
              <a:buFontTx/>
              <a:buChar char="•"/>
            </a:pPr>
            <a:r>
              <a:rPr lang="en-US" altLang="zh-CN" sz="2400" i="1">
                <a:solidFill>
                  <a:srgbClr val="003399"/>
                </a:solidFill>
                <a:latin typeface="Calibri" pitchFamily="34" charset="0"/>
                <a:cs typeface="Aparajita"/>
              </a:rPr>
              <a:t>  </a:t>
            </a:r>
          </a:p>
        </p:txBody>
      </p:sp>
      <p:sp>
        <p:nvSpPr>
          <p:cNvPr id="50179"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Justified by Faith in Jesus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10"/>
          <p:cNvSpPr txBox="1">
            <a:spLocks noChangeArrowheads="1"/>
          </p:cNvSpPr>
          <p:nvPr/>
        </p:nvSpPr>
        <p:spPr bwMode="auto">
          <a:xfrm>
            <a:off x="609600" y="1066800"/>
            <a:ext cx="8001000" cy="5203825"/>
          </a:xfrm>
          <a:prstGeom prst="rect">
            <a:avLst/>
          </a:prstGeom>
          <a:noFill/>
          <a:ln w="9525">
            <a:noFill/>
            <a:miter lim="800000"/>
            <a:headEnd/>
            <a:tailEnd/>
          </a:ln>
        </p:spPr>
        <p:txBody>
          <a:bodyPr>
            <a:spAutoFit/>
          </a:bodyPr>
          <a:lstStyle/>
          <a:p>
            <a:r>
              <a:rPr lang="en-US" altLang="zh-CN" sz="2400" b="1">
                <a:solidFill>
                  <a:srgbClr val="000000"/>
                </a:solidFill>
                <a:latin typeface="Calibri" pitchFamily="34" charset="0"/>
              </a:rPr>
              <a:t>Romans 4:16  </a:t>
            </a:r>
            <a:r>
              <a:rPr lang="en-US" altLang="zh-CN" sz="2400">
                <a:solidFill>
                  <a:srgbClr val="000000"/>
                </a:solidFill>
                <a:latin typeface="Calibri" pitchFamily="34" charset="0"/>
              </a:rPr>
              <a:t>Therefore </a:t>
            </a:r>
            <a:r>
              <a:rPr lang="en-US" altLang="zh-CN" sz="2400" i="1">
                <a:solidFill>
                  <a:srgbClr val="000000"/>
                </a:solidFill>
                <a:latin typeface="Calibri" pitchFamily="34" charset="0"/>
              </a:rPr>
              <a:t>it is</a:t>
            </a:r>
            <a:r>
              <a:rPr lang="en-US" altLang="zh-CN" sz="2400">
                <a:solidFill>
                  <a:srgbClr val="000000"/>
                </a:solidFill>
                <a:latin typeface="Calibri" pitchFamily="34" charset="0"/>
              </a:rPr>
              <a:t> of faith that </a:t>
            </a:r>
            <a:r>
              <a:rPr lang="en-US" altLang="zh-CN" sz="2400" i="1">
                <a:solidFill>
                  <a:srgbClr val="000000"/>
                </a:solidFill>
                <a:latin typeface="Calibri" pitchFamily="34" charset="0"/>
              </a:rPr>
              <a:t>it might be</a:t>
            </a:r>
            <a:r>
              <a:rPr lang="en-US" altLang="zh-CN" sz="2400">
                <a:solidFill>
                  <a:srgbClr val="000000"/>
                </a:solidFill>
                <a:latin typeface="Calibri" pitchFamily="34" charset="0"/>
              </a:rPr>
              <a:t> according to grace, so that the promise might be sure to all the seed, not only to those who are of the law, but also to those who are of the faith of Abraham, </a:t>
            </a:r>
            <a:r>
              <a:rPr lang="en-US" altLang="zh-CN" sz="2400" u="sng">
                <a:solidFill>
                  <a:srgbClr val="000000"/>
                </a:solidFill>
                <a:latin typeface="Calibri" pitchFamily="34" charset="0"/>
              </a:rPr>
              <a:t>who is the father of us all</a:t>
            </a:r>
            <a:r>
              <a:rPr lang="en-US" altLang="zh-CN" sz="2400">
                <a:solidFill>
                  <a:srgbClr val="000000"/>
                </a:solidFill>
                <a:latin typeface="Calibri" pitchFamily="34" charset="0"/>
              </a:rPr>
              <a:t>  17(as it is written, </a:t>
            </a:r>
            <a:r>
              <a:rPr lang="en-US" altLang="zh-CN" sz="2400" i="1">
                <a:solidFill>
                  <a:srgbClr val="000000"/>
                </a:solidFill>
                <a:latin typeface="Calibri" pitchFamily="34" charset="0"/>
              </a:rPr>
              <a:t>“I have made you a father of many nations”</a:t>
            </a:r>
            <a:r>
              <a:rPr lang="en-US" altLang="zh-CN" sz="2400">
                <a:solidFill>
                  <a:srgbClr val="000000"/>
                </a:solidFill>
                <a:latin typeface="Calibri" pitchFamily="34" charset="0"/>
              </a:rPr>
              <a:t>) in the presence of Him whom he believed—God, who gives life to the dead and calls those things which do not exist as though they did;  18who, contrary to hope, in hope believed, so that he became the father of many nations, according to what was spoken, </a:t>
            </a:r>
            <a:r>
              <a:rPr lang="en-US" altLang="zh-CN" sz="2400" i="1">
                <a:solidFill>
                  <a:srgbClr val="000000"/>
                </a:solidFill>
                <a:latin typeface="Calibri" pitchFamily="34" charset="0"/>
              </a:rPr>
              <a:t>“So shall your descendants be.”</a:t>
            </a:r>
            <a:r>
              <a:rPr lang="en-US" altLang="zh-CN" sz="2400">
                <a:solidFill>
                  <a:srgbClr val="000000"/>
                </a:solidFill>
                <a:latin typeface="Calibri" pitchFamily="34" charset="0"/>
              </a:rPr>
              <a:t>  19And not being weak in faith, he did not consider his own body, already dead (since he was about a hundred years old), and the deadness of Sarah’s womb.  20He did not waver at the promise of God through unbelief, but was strengthened in faith, giving glory to</a:t>
            </a:r>
            <a:endParaRPr lang="en-US" altLang="zh-CN" sz="2400" i="1">
              <a:solidFill>
                <a:srgbClr val="003399"/>
              </a:solidFill>
              <a:latin typeface="Calibri" pitchFamily="34" charset="0"/>
              <a:cs typeface="Aparajita"/>
            </a:endParaRPr>
          </a:p>
        </p:txBody>
      </p:sp>
      <p:sp>
        <p:nvSpPr>
          <p:cNvPr id="51203"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Righteousness Apart from Law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10"/>
          <p:cNvSpPr txBox="1">
            <a:spLocks noChangeArrowheads="1"/>
          </p:cNvSpPr>
          <p:nvPr/>
        </p:nvSpPr>
        <p:spPr bwMode="auto">
          <a:xfrm>
            <a:off x="609600" y="1066800"/>
            <a:ext cx="8001000" cy="5203825"/>
          </a:xfrm>
          <a:prstGeom prst="rect">
            <a:avLst/>
          </a:prstGeom>
          <a:noFill/>
          <a:ln w="9525">
            <a:noFill/>
            <a:miter lim="800000"/>
            <a:headEnd/>
            <a:tailEnd/>
          </a:ln>
        </p:spPr>
        <p:txBody>
          <a:bodyPr>
            <a:spAutoFit/>
          </a:bodyPr>
          <a:lstStyle/>
          <a:p>
            <a:r>
              <a:rPr lang="en-US" altLang="zh-CN" sz="2400">
                <a:solidFill>
                  <a:srgbClr val="000000"/>
                </a:solidFill>
                <a:latin typeface="Calibri" pitchFamily="34" charset="0"/>
              </a:rPr>
              <a:t>God,  21and being fully convinced that what He had promised He was also able to perform.  22And therefore </a:t>
            </a:r>
            <a:r>
              <a:rPr lang="en-US" altLang="zh-CN" sz="2400" i="1">
                <a:solidFill>
                  <a:srgbClr val="000000"/>
                </a:solidFill>
                <a:latin typeface="Calibri" pitchFamily="34" charset="0"/>
              </a:rPr>
              <a:t>“it was accounted to him for righteousness.”</a:t>
            </a:r>
            <a:r>
              <a:rPr lang="en-US" altLang="zh-CN" sz="2400">
                <a:solidFill>
                  <a:srgbClr val="000000"/>
                </a:solidFill>
                <a:latin typeface="Calibri" pitchFamily="34" charset="0"/>
              </a:rPr>
              <a:t> 23Now it was not written for his sake alone that it was imputed to him,  24but also for us. </a:t>
            </a:r>
            <a:r>
              <a:rPr lang="en-US" altLang="zh-CN" sz="2400" u="sng">
                <a:solidFill>
                  <a:srgbClr val="000000"/>
                </a:solidFill>
                <a:latin typeface="Calibri" pitchFamily="34" charset="0"/>
              </a:rPr>
              <a:t>It shall be imputed to us</a:t>
            </a:r>
            <a:r>
              <a:rPr lang="en-US" altLang="zh-CN" sz="2400">
                <a:solidFill>
                  <a:srgbClr val="000000"/>
                </a:solidFill>
                <a:latin typeface="Calibri" pitchFamily="34" charset="0"/>
              </a:rPr>
              <a:t> who believe in Him who raised up Jesus our Lord from the dead,  25who was delivered up because of our offenses, and was raised because of our justification.</a:t>
            </a:r>
            <a:endParaRPr lang="en-US" altLang="zh-CN" sz="2400" i="1">
              <a:solidFill>
                <a:srgbClr val="003399"/>
              </a:solidFill>
              <a:latin typeface="Calibri" pitchFamily="34" charset="0"/>
              <a:cs typeface="Aparajita"/>
            </a:endParaRPr>
          </a:p>
          <a:p>
            <a:pPr>
              <a:buFontTx/>
              <a:buChar char="•"/>
            </a:pPr>
            <a:r>
              <a:rPr lang="en-US" altLang="zh-CN" sz="2400" i="1">
                <a:solidFill>
                  <a:srgbClr val="003399"/>
                </a:solidFill>
                <a:latin typeface="Calibri" pitchFamily="34" charset="0"/>
                <a:cs typeface="Aparajita"/>
              </a:rPr>
              <a:t>  Vs. 16 Abraham is the father of us all</a:t>
            </a:r>
          </a:p>
          <a:p>
            <a:pPr>
              <a:buFontTx/>
              <a:buChar char="•"/>
            </a:pPr>
            <a:r>
              <a:rPr lang="en-US" altLang="zh-CN" sz="2400" i="1">
                <a:solidFill>
                  <a:srgbClr val="003399"/>
                </a:solidFill>
                <a:latin typeface="Calibri" pitchFamily="34" charset="0"/>
                <a:cs typeface="Aparajita"/>
              </a:rPr>
              <a:t> His faith was accounted for righteousness</a:t>
            </a:r>
          </a:p>
          <a:p>
            <a:pPr>
              <a:buFontTx/>
              <a:buChar char="•"/>
            </a:pPr>
            <a:r>
              <a:rPr lang="en-US" altLang="zh-CN" sz="2400" i="1">
                <a:solidFill>
                  <a:srgbClr val="003399"/>
                </a:solidFill>
                <a:latin typeface="Calibri" pitchFamily="34" charset="0"/>
                <a:cs typeface="Aparajita"/>
              </a:rPr>
              <a:t> Like Abraham, righteousness “shall be imputed to us who believe”</a:t>
            </a:r>
          </a:p>
          <a:p>
            <a:pPr>
              <a:buFontTx/>
              <a:buChar char="•"/>
            </a:pPr>
            <a:endParaRPr lang="en-US" altLang="zh-CN" sz="2400" i="1">
              <a:solidFill>
                <a:srgbClr val="003399"/>
              </a:solidFill>
              <a:latin typeface="Calibri" pitchFamily="34" charset="0"/>
              <a:cs typeface="Aparajita"/>
            </a:endParaRPr>
          </a:p>
          <a:p>
            <a:pPr>
              <a:buFontTx/>
              <a:buChar char="•"/>
            </a:pPr>
            <a:endParaRPr lang="en-US" altLang="zh-CN" sz="2400" i="1">
              <a:solidFill>
                <a:srgbClr val="003399"/>
              </a:solidFill>
              <a:latin typeface="Calibri" pitchFamily="34" charset="0"/>
              <a:cs typeface="Aparajita"/>
            </a:endParaRPr>
          </a:p>
        </p:txBody>
      </p:sp>
      <p:sp>
        <p:nvSpPr>
          <p:cNvPr id="52227"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Righteousness Apart from Law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0"/>
          <p:cNvSpPr txBox="1">
            <a:spLocks noChangeArrowheads="1"/>
          </p:cNvSpPr>
          <p:nvPr/>
        </p:nvSpPr>
        <p:spPr bwMode="auto">
          <a:xfrm>
            <a:off x="914400" y="5265738"/>
            <a:ext cx="7162800" cy="1287462"/>
          </a:xfrm>
          <a:prstGeom prst="rect">
            <a:avLst/>
          </a:prstGeom>
          <a:solidFill>
            <a:schemeClr val="bg1"/>
          </a:solidFill>
          <a:ln w="38100" cmpd="dbl">
            <a:solidFill>
              <a:srgbClr val="000000"/>
            </a:solidFill>
            <a:miter lim="800000"/>
            <a:headEnd/>
            <a:tailEnd/>
          </a:ln>
        </p:spPr>
        <p:txBody>
          <a:bodyPr>
            <a:spAutoFit/>
          </a:bodyPr>
          <a:lstStyle/>
          <a:p>
            <a:pPr algn="ctr"/>
            <a:r>
              <a:rPr lang="en-US" altLang="zh-CN" sz="2800" b="1">
                <a:latin typeface="Calibri" pitchFamily="34" charset="0"/>
              </a:rPr>
              <a:t>Ephesians 4:1 </a:t>
            </a:r>
          </a:p>
          <a:p>
            <a:pPr algn="ctr"/>
            <a:r>
              <a:rPr lang="en-US" altLang="zh-CN" sz="2400" i="1">
                <a:latin typeface="Calibri" pitchFamily="34" charset="0"/>
              </a:rPr>
              <a:t>I, </a:t>
            </a:r>
            <a:r>
              <a:rPr lang="en-US" altLang="zh-CN" sz="2400" i="1" u="sng">
                <a:latin typeface="Calibri" pitchFamily="34" charset="0"/>
              </a:rPr>
              <a:t>therefore</a:t>
            </a:r>
            <a:r>
              <a:rPr lang="en-US" altLang="zh-CN" sz="2400" i="1">
                <a:latin typeface="Calibri" pitchFamily="34" charset="0"/>
              </a:rPr>
              <a:t>, the prisoner of the Lord, beseech you to </a:t>
            </a:r>
            <a:r>
              <a:rPr lang="en-US" altLang="zh-CN" sz="2400" i="1" u="sng">
                <a:latin typeface="Calibri" pitchFamily="34" charset="0"/>
              </a:rPr>
              <a:t>walk</a:t>
            </a:r>
            <a:r>
              <a:rPr lang="en-US" altLang="zh-CN" sz="2400" i="1">
                <a:latin typeface="Calibri" pitchFamily="34" charset="0"/>
              </a:rPr>
              <a:t> worthy of the calling with which you were called…</a:t>
            </a:r>
            <a:endParaRPr lang="en-US" altLang="zh-CN" sz="2400">
              <a:latin typeface="Calibri" pitchFamily="34" charset="0"/>
              <a:cs typeface="Aparajita"/>
            </a:endParaRPr>
          </a:p>
        </p:txBody>
      </p:sp>
      <p:sp>
        <p:nvSpPr>
          <p:cNvPr id="15362" name="TextBox 11"/>
          <p:cNvSpPr txBox="1">
            <a:spLocks noChangeArrowheads="1"/>
          </p:cNvSpPr>
          <p:nvPr/>
        </p:nvSpPr>
        <p:spPr bwMode="auto">
          <a:xfrm>
            <a:off x="1143000" y="1524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Flow of Ephesians</a:t>
            </a:r>
          </a:p>
        </p:txBody>
      </p:sp>
      <p:sp>
        <p:nvSpPr>
          <p:cNvPr id="15363" name="Text Box 4"/>
          <p:cNvSpPr txBox="1">
            <a:spLocks noChangeArrowheads="1"/>
          </p:cNvSpPr>
          <p:nvPr/>
        </p:nvSpPr>
        <p:spPr bwMode="auto">
          <a:xfrm>
            <a:off x="609600" y="762000"/>
            <a:ext cx="2819400" cy="3848100"/>
          </a:xfrm>
          <a:prstGeom prst="rect">
            <a:avLst/>
          </a:prstGeom>
          <a:solidFill>
            <a:srgbClr val="66FF66"/>
          </a:solidFill>
          <a:ln w="38100" cmpd="dbl">
            <a:solidFill>
              <a:schemeClr val="tx1"/>
            </a:solidFill>
            <a:miter lim="800000"/>
            <a:headEnd/>
            <a:tailEnd/>
          </a:ln>
        </p:spPr>
        <p:txBody>
          <a:bodyPr>
            <a:spAutoFit/>
          </a:bodyPr>
          <a:lstStyle/>
          <a:p>
            <a:pPr algn="ctr"/>
            <a:r>
              <a:rPr lang="en-US" altLang="zh-CN" sz="3200" u="sng"/>
              <a:t>Ch 1-3</a:t>
            </a:r>
          </a:p>
          <a:p>
            <a:pPr algn="ctr"/>
            <a:r>
              <a:rPr lang="en-US" altLang="zh-CN" sz="3200"/>
              <a:t>Blessings</a:t>
            </a:r>
          </a:p>
          <a:p>
            <a:pPr>
              <a:buFontTx/>
              <a:buChar char="•"/>
            </a:pPr>
            <a:r>
              <a:rPr lang="en-US" altLang="zh-CN" sz="2000"/>
              <a:t>Chosen/predestined</a:t>
            </a:r>
          </a:p>
          <a:p>
            <a:pPr>
              <a:buFontTx/>
              <a:buChar char="•"/>
            </a:pPr>
            <a:r>
              <a:rPr lang="en-US" altLang="zh-CN" sz="2000"/>
              <a:t>Redeemed</a:t>
            </a:r>
          </a:p>
          <a:p>
            <a:pPr>
              <a:buFontTx/>
              <a:buChar char="•"/>
            </a:pPr>
            <a:r>
              <a:rPr lang="en-US" altLang="zh-CN" sz="2000"/>
              <a:t>Sealed w/H.S.</a:t>
            </a:r>
          </a:p>
          <a:p>
            <a:pPr>
              <a:buFontTx/>
              <a:buChar char="•"/>
            </a:pPr>
            <a:r>
              <a:rPr lang="en-US" altLang="zh-CN" sz="2000"/>
              <a:t>Made alive</a:t>
            </a:r>
          </a:p>
          <a:p>
            <a:pPr>
              <a:buFontTx/>
              <a:buChar char="•"/>
            </a:pPr>
            <a:r>
              <a:rPr lang="en-US" altLang="zh-CN" sz="2000"/>
              <a:t>Gift of grace</a:t>
            </a:r>
          </a:p>
          <a:p>
            <a:pPr>
              <a:buFontTx/>
              <a:buChar char="•"/>
            </a:pPr>
            <a:r>
              <a:rPr lang="en-US" altLang="zh-CN" sz="2000"/>
              <a:t>Salvation for Gentiles</a:t>
            </a:r>
          </a:p>
          <a:p>
            <a:pPr>
              <a:buFontTx/>
              <a:buChar char="•"/>
            </a:pPr>
            <a:r>
              <a:rPr lang="en-US" altLang="zh-CN" sz="2000"/>
              <a:t>Fellowship</a:t>
            </a:r>
          </a:p>
          <a:p>
            <a:pPr>
              <a:buFontTx/>
              <a:buChar char="•"/>
            </a:pPr>
            <a:r>
              <a:rPr lang="en-US" altLang="zh-CN" sz="2000"/>
              <a:t>Grounded in love</a:t>
            </a:r>
          </a:p>
          <a:p>
            <a:pPr>
              <a:buFontTx/>
              <a:buChar char="•"/>
            </a:pPr>
            <a:r>
              <a:rPr lang="en-US" altLang="zh-CN" sz="2000"/>
              <a:t>Power!</a:t>
            </a:r>
          </a:p>
        </p:txBody>
      </p:sp>
      <p:sp>
        <p:nvSpPr>
          <p:cNvPr id="15364" name="Rectangle 5"/>
          <p:cNvSpPr>
            <a:spLocks noChangeArrowheads="1"/>
          </p:cNvSpPr>
          <p:nvPr/>
        </p:nvSpPr>
        <p:spPr bwMode="auto">
          <a:xfrm>
            <a:off x="5562600" y="762000"/>
            <a:ext cx="2819400" cy="1104900"/>
          </a:xfrm>
          <a:prstGeom prst="rect">
            <a:avLst/>
          </a:prstGeom>
          <a:solidFill>
            <a:schemeClr val="hlink"/>
          </a:solidFill>
          <a:ln w="38100" cmpd="dbl">
            <a:solidFill>
              <a:schemeClr val="tx1"/>
            </a:solidFill>
            <a:miter lim="800000"/>
            <a:headEnd/>
            <a:tailEnd/>
          </a:ln>
        </p:spPr>
        <p:txBody>
          <a:bodyPr>
            <a:spAutoFit/>
          </a:bodyPr>
          <a:lstStyle/>
          <a:p>
            <a:pPr algn="ctr"/>
            <a:r>
              <a:rPr lang="en-US" altLang="zh-CN" sz="3200" u="sng"/>
              <a:t>Ch 4-6 </a:t>
            </a:r>
          </a:p>
          <a:p>
            <a:pPr algn="ctr"/>
            <a:r>
              <a:rPr lang="en-US" altLang="zh-CN" sz="3200"/>
              <a:t>Walk Worthy</a:t>
            </a:r>
          </a:p>
        </p:txBody>
      </p:sp>
      <p:sp>
        <p:nvSpPr>
          <p:cNvPr id="15365" name="AutoShape 6"/>
          <p:cNvSpPr>
            <a:spLocks noChangeArrowheads="1"/>
          </p:cNvSpPr>
          <p:nvPr/>
        </p:nvSpPr>
        <p:spPr bwMode="auto">
          <a:xfrm>
            <a:off x="3733800" y="1600200"/>
            <a:ext cx="1447800" cy="609600"/>
          </a:xfrm>
          <a:prstGeom prst="rightArrow">
            <a:avLst>
              <a:gd name="adj1" fmla="val 50000"/>
              <a:gd name="adj2" fmla="val 59375"/>
            </a:avLst>
          </a:prstGeom>
          <a:solidFill>
            <a:srgbClr val="C0C0C0"/>
          </a:solidFill>
          <a:ln w="9525">
            <a:solidFill>
              <a:schemeClr val="tx1"/>
            </a:solidFill>
            <a:miter lim="800000"/>
            <a:headEnd/>
            <a:tailEnd/>
          </a:ln>
        </p:spPr>
        <p:txBody>
          <a:bodyPr wrap="none" anchor="ctr"/>
          <a:lstStyle/>
          <a:p>
            <a:endParaRPr lang="en-US" altLang="zh-CN"/>
          </a:p>
        </p:txBody>
      </p:sp>
      <p:sp>
        <p:nvSpPr>
          <p:cNvPr id="15367" name="TextBox 11"/>
          <p:cNvSpPr txBox="1">
            <a:spLocks noChangeArrowheads="1"/>
          </p:cNvSpPr>
          <p:nvPr/>
        </p:nvSpPr>
        <p:spPr bwMode="auto">
          <a:xfrm>
            <a:off x="1905000" y="46482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Remember the Purpose of ch 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10"/>
          <p:cNvSpPr txBox="1">
            <a:spLocks noChangeArrowheads="1"/>
          </p:cNvSpPr>
          <p:nvPr/>
        </p:nvSpPr>
        <p:spPr bwMode="auto">
          <a:xfrm>
            <a:off x="609600" y="1066800"/>
            <a:ext cx="8001000" cy="4838700"/>
          </a:xfrm>
          <a:prstGeom prst="rect">
            <a:avLst/>
          </a:prstGeom>
          <a:noFill/>
          <a:ln w="9525">
            <a:noFill/>
            <a:miter lim="800000"/>
            <a:headEnd/>
            <a:tailEnd/>
          </a:ln>
        </p:spPr>
        <p:txBody>
          <a:bodyPr>
            <a:spAutoFit/>
          </a:bodyPr>
          <a:lstStyle/>
          <a:p>
            <a:r>
              <a:rPr lang="en-US" altLang="zh-CN" sz="2400" b="1">
                <a:latin typeface="Calibri" pitchFamily="34" charset="0"/>
              </a:rPr>
              <a:t>1 Peter 4:10</a:t>
            </a:r>
            <a:r>
              <a:rPr lang="en-US" altLang="zh-CN" sz="2400">
                <a:latin typeface="Calibri" pitchFamily="34" charset="0"/>
              </a:rPr>
              <a:t>…as good stewards of the manifold grace of God.</a:t>
            </a:r>
          </a:p>
          <a:p>
            <a:pPr>
              <a:buFontTx/>
              <a:buChar char="•"/>
            </a:pPr>
            <a:r>
              <a:rPr lang="en-US" altLang="zh-CN" sz="2400" i="1">
                <a:solidFill>
                  <a:srgbClr val="003399"/>
                </a:solidFill>
                <a:latin typeface="Calibri" pitchFamily="34" charset="0"/>
              </a:rPr>
              <a:t> Grace has many functions</a:t>
            </a:r>
          </a:p>
          <a:p>
            <a:endParaRPr lang="en-US" altLang="zh-CN" sz="2400" b="1">
              <a:latin typeface="Calibri" pitchFamily="34" charset="0"/>
            </a:endParaRPr>
          </a:p>
          <a:p>
            <a:r>
              <a:rPr lang="en-US" altLang="zh-CN" sz="2400" b="1">
                <a:latin typeface="Calibri" pitchFamily="34" charset="0"/>
              </a:rPr>
              <a:t>Titus 2:11 </a:t>
            </a:r>
            <a:r>
              <a:rPr lang="en-US" altLang="zh-CN" sz="2400">
                <a:latin typeface="Calibri" pitchFamily="34" charset="0"/>
              </a:rPr>
              <a:t>For the grace of God that brings salvation has appeared to all men,  12teaching us that, denying ungodliness and worldly lusts, we should live soberly, righteously, and godly in the present age,  13looking for the blessed hope and glorious appearing of our great God and Savior Jesus Christ,  14who gave Himself for us, that He might redeem us from every lawless deed and purify for Himself His own special people, zealous for good works.</a:t>
            </a:r>
          </a:p>
          <a:p>
            <a:pPr>
              <a:buFontTx/>
              <a:buChar char="•"/>
            </a:pPr>
            <a:r>
              <a:rPr lang="en-US" altLang="zh-CN" sz="2400" i="1">
                <a:solidFill>
                  <a:srgbClr val="003399"/>
                </a:solidFill>
                <a:latin typeface="Calibri" pitchFamily="34" charset="0"/>
              </a:rPr>
              <a:t> Salvation through grace</a:t>
            </a:r>
          </a:p>
          <a:p>
            <a:pPr>
              <a:buFontTx/>
              <a:buChar char="•"/>
            </a:pPr>
            <a:r>
              <a:rPr lang="en-US" altLang="zh-CN" sz="2400" i="1">
                <a:solidFill>
                  <a:srgbClr val="003399"/>
                </a:solidFill>
                <a:latin typeface="Calibri" pitchFamily="34" charset="0"/>
              </a:rPr>
              <a:t> Grace also teaches us to deny ungodliness and live godly</a:t>
            </a:r>
            <a:endParaRPr lang="en-US" altLang="zh-CN" sz="2400">
              <a:latin typeface="Calibri" pitchFamily="34" charset="0"/>
            </a:endParaRPr>
          </a:p>
        </p:txBody>
      </p:sp>
      <p:sp>
        <p:nvSpPr>
          <p:cNvPr id="54275"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Grace that brings Salvation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10"/>
          <p:cNvSpPr txBox="1">
            <a:spLocks noChangeArrowheads="1"/>
          </p:cNvSpPr>
          <p:nvPr/>
        </p:nvSpPr>
        <p:spPr bwMode="auto">
          <a:xfrm>
            <a:off x="609600" y="1066800"/>
            <a:ext cx="8001000" cy="4838700"/>
          </a:xfrm>
          <a:prstGeom prst="rect">
            <a:avLst/>
          </a:prstGeom>
          <a:noFill/>
          <a:ln w="9525">
            <a:noFill/>
            <a:miter lim="800000"/>
            <a:headEnd/>
            <a:tailEnd/>
          </a:ln>
        </p:spPr>
        <p:txBody>
          <a:bodyPr>
            <a:spAutoFit/>
          </a:bodyPr>
          <a:lstStyle/>
          <a:p>
            <a:r>
              <a:rPr lang="en-US" altLang="zh-CN" sz="2400" b="1">
                <a:latin typeface="Calibri" pitchFamily="34" charset="0"/>
              </a:rPr>
              <a:t>Salvation was never intended to be dissected; it is whole!</a:t>
            </a:r>
          </a:p>
          <a:p>
            <a:pPr>
              <a:buFontTx/>
              <a:buChar char="•"/>
            </a:pPr>
            <a:r>
              <a:rPr lang="en-US" altLang="zh-CN" sz="2400" i="1">
                <a:solidFill>
                  <a:srgbClr val="003399"/>
                </a:solidFill>
                <a:latin typeface="Calibri" pitchFamily="34" charset="0"/>
              </a:rPr>
              <a:t> Grace through Faith is paramount (Rom 3,4,5)</a:t>
            </a:r>
            <a:endParaRPr lang="en-US" altLang="zh-CN" sz="2400">
              <a:solidFill>
                <a:srgbClr val="003399"/>
              </a:solidFill>
              <a:latin typeface="Calibri" pitchFamily="34" charset="0"/>
            </a:endParaRPr>
          </a:p>
          <a:p>
            <a:pPr>
              <a:buFontTx/>
              <a:buChar char="•"/>
            </a:pPr>
            <a:r>
              <a:rPr lang="en-US" altLang="zh-CN" sz="2400" i="1">
                <a:solidFill>
                  <a:srgbClr val="003399"/>
                </a:solidFill>
                <a:latin typeface="Calibri" pitchFamily="34" charset="0"/>
              </a:rPr>
              <a:t> Follow examples in Acts</a:t>
            </a:r>
          </a:p>
          <a:p>
            <a:pPr>
              <a:buFontTx/>
              <a:buChar char="•"/>
            </a:pPr>
            <a:r>
              <a:rPr lang="en-US" altLang="zh-CN" sz="2400" i="1">
                <a:solidFill>
                  <a:srgbClr val="003399"/>
                </a:solidFill>
                <a:latin typeface="Calibri" pitchFamily="34" charset="0"/>
              </a:rPr>
              <a:t> Different situations called for different approaches </a:t>
            </a:r>
          </a:p>
          <a:p>
            <a:pPr>
              <a:buFontTx/>
              <a:buChar char="•"/>
            </a:pPr>
            <a:r>
              <a:rPr lang="en-US" altLang="zh-CN" sz="2400" i="1">
                <a:solidFill>
                  <a:srgbClr val="003399"/>
                </a:solidFill>
                <a:latin typeface="Calibri" pitchFamily="34" charset="0"/>
              </a:rPr>
              <a:t> Baptism assumed; integral part of obeying the gospel (yet we have two extreme beliefs today)</a:t>
            </a:r>
          </a:p>
          <a:p>
            <a:endParaRPr lang="en-US" altLang="zh-CN" sz="2400" b="1">
              <a:latin typeface="Calibri" pitchFamily="34" charset="0"/>
            </a:endParaRPr>
          </a:p>
          <a:p>
            <a:r>
              <a:rPr lang="en-US" altLang="zh-CN" sz="2400" b="1">
                <a:latin typeface="Calibri" pitchFamily="34" charset="0"/>
              </a:rPr>
              <a:t>Galatians 3:26 </a:t>
            </a:r>
            <a:r>
              <a:rPr lang="en-US" altLang="zh-CN" sz="2400">
                <a:latin typeface="Calibri" pitchFamily="34" charset="0"/>
              </a:rPr>
              <a:t>For you are all sons of God through faith in Christ Jesus.  27For as many of you as were baptized into Christ have put on Christ.</a:t>
            </a:r>
          </a:p>
          <a:p>
            <a:endParaRPr lang="en-US" altLang="zh-CN" sz="2400">
              <a:latin typeface="Calibri" pitchFamily="34" charset="0"/>
            </a:endParaRPr>
          </a:p>
          <a:p>
            <a:r>
              <a:rPr lang="en-US" altLang="zh-CN" sz="2400" b="1">
                <a:latin typeface="Calibri" pitchFamily="34" charset="0"/>
              </a:rPr>
              <a:t>Romans 6:3 </a:t>
            </a:r>
            <a:r>
              <a:rPr lang="en-US" altLang="zh-CN" sz="2400">
                <a:latin typeface="Calibri" pitchFamily="34" charset="0"/>
              </a:rPr>
              <a:t>Or do you not know that as many of us as were baptized into Christ Jesus were baptized into His death?</a:t>
            </a:r>
          </a:p>
        </p:txBody>
      </p:sp>
      <p:sp>
        <p:nvSpPr>
          <p:cNvPr id="35842"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Separating Parts of Salvation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10"/>
          <p:cNvSpPr txBox="1">
            <a:spLocks noChangeArrowheads="1"/>
          </p:cNvSpPr>
          <p:nvPr/>
        </p:nvSpPr>
        <p:spPr bwMode="auto">
          <a:xfrm>
            <a:off x="609600" y="1066800"/>
            <a:ext cx="8001000" cy="5003800"/>
          </a:xfrm>
          <a:prstGeom prst="rect">
            <a:avLst/>
          </a:prstGeom>
          <a:noFill/>
          <a:ln w="9525">
            <a:noFill/>
            <a:miter lim="800000"/>
            <a:headEnd/>
            <a:tailEnd/>
          </a:ln>
        </p:spPr>
        <p:txBody>
          <a:bodyPr>
            <a:spAutoFit/>
          </a:bodyPr>
          <a:lstStyle/>
          <a:p>
            <a:r>
              <a:rPr lang="en-US" altLang="zh-CN" sz="2300" b="1">
                <a:latin typeface="Calibri" pitchFamily="34" charset="0"/>
              </a:rPr>
              <a:t>Acts 19:1</a:t>
            </a:r>
            <a:r>
              <a:rPr lang="en-US" altLang="zh-CN" sz="2300">
                <a:latin typeface="Calibri" pitchFamily="34" charset="0"/>
              </a:rPr>
              <a:t> And it happened, while Apollos was at Corinth, that Paul, having passed through the upper regions, came to Ephesus. And finding some disciples  2he said to them, “Did you receive the Holy Spirit </a:t>
            </a:r>
            <a:r>
              <a:rPr lang="en-US" altLang="zh-CN" sz="2300" u="sng">
                <a:latin typeface="Calibri" pitchFamily="34" charset="0"/>
              </a:rPr>
              <a:t>when you believed</a:t>
            </a:r>
            <a:r>
              <a:rPr lang="en-US" altLang="zh-CN" sz="2300">
                <a:latin typeface="Calibri" pitchFamily="34" charset="0"/>
              </a:rPr>
              <a:t>?” So they said to him, “We have not so much as heard whether there is a Holy Spirit.” 3And he said to them, “Into what then were you baptized?” So they said, “Into John’s baptism.” 4Then Paul said, “John indeed baptized with a baptism of repentance, saying to the people that they should believe on Him who would come after him, that is, on Christ Jesus.” 5When they heard </a:t>
            </a:r>
            <a:r>
              <a:rPr lang="en-US" altLang="zh-CN" sz="2300" i="1">
                <a:latin typeface="Calibri" pitchFamily="34" charset="0"/>
              </a:rPr>
              <a:t>this,</a:t>
            </a:r>
            <a:r>
              <a:rPr lang="en-US" altLang="zh-CN" sz="2300">
                <a:latin typeface="Calibri" pitchFamily="34" charset="0"/>
              </a:rPr>
              <a:t> they were baptized in the name of the Lord Jesus.  6And when Paul had laid hands on them, the Holy Spirit came upon them, and they spoke with tongues and prophesied.  7Now the men were about twelve in all.</a:t>
            </a:r>
          </a:p>
          <a:p>
            <a:pPr>
              <a:buFontTx/>
              <a:buChar char="•"/>
            </a:pPr>
            <a:r>
              <a:rPr lang="en-US" altLang="zh-CN" sz="2300" i="1">
                <a:solidFill>
                  <a:srgbClr val="003399"/>
                </a:solidFill>
                <a:latin typeface="Calibri" pitchFamily="34" charset="0"/>
              </a:rPr>
              <a:t> Paul assumed they were baptized upon believing</a:t>
            </a:r>
          </a:p>
        </p:txBody>
      </p:sp>
      <p:sp>
        <p:nvSpPr>
          <p:cNvPr id="68611"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Separating Parts of Salvation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Box 10"/>
          <p:cNvSpPr txBox="1">
            <a:spLocks noChangeArrowheads="1"/>
          </p:cNvSpPr>
          <p:nvPr/>
        </p:nvSpPr>
        <p:spPr bwMode="auto">
          <a:xfrm>
            <a:off x="609600" y="1066800"/>
            <a:ext cx="8001000" cy="2282825"/>
          </a:xfrm>
          <a:prstGeom prst="rect">
            <a:avLst/>
          </a:prstGeom>
          <a:noFill/>
          <a:ln w="9525">
            <a:noFill/>
            <a:miter lim="800000"/>
            <a:headEnd/>
            <a:tailEnd/>
          </a:ln>
        </p:spPr>
        <p:txBody>
          <a:bodyPr>
            <a:spAutoFit/>
          </a:bodyPr>
          <a:lstStyle/>
          <a:p>
            <a:r>
              <a:rPr lang="en-US" altLang="zh-CN" sz="2400">
                <a:latin typeface="Calibri" pitchFamily="34" charset="0"/>
              </a:rPr>
              <a:t>Text</a:t>
            </a:r>
            <a:br>
              <a:rPr lang="en-US" altLang="zh-CN" sz="2400">
                <a:latin typeface="Calibri" pitchFamily="34" charset="0"/>
              </a:rPr>
            </a:br>
            <a:r>
              <a:rPr lang="en-US" altLang="zh-CN" sz="2400" b="1">
                <a:latin typeface="Calibri" pitchFamily="34" charset="0"/>
              </a:rPr>
              <a:t>Ephesians 2:10 </a:t>
            </a:r>
            <a:r>
              <a:rPr lang="en-US" altLang="zh-CN" sz="2400">
                <a:latin typeface="Calibri" pitchFamily="34" charset="0"/>
              </a:rPr>
              <a:t>For we are His workmanship, created in Christ Jesus for good works, which God prepared beforehand that we should walk in them. </a:t>
            </a:r>
            <a:br>
              <a:rPr lang="en-US" altLang="zh-CN" sz="2400">
                <a:latin typeface="Calibri" pitchFamily="34" charset="0"/>
              </a:rPr>
            </a:br>
            <a:endParaRPr lang="en-US" altLang="zh-CN" sz="2400">
              <a:latin typeface="Calibri" pitchFamily="34" charset="0"/>
            </a:endParaRPr>
          </a:p>
          <a:p>
            <a:pPr>
              <a:buFontTx/>
              <a:buChar char="•"/>
            </a:pPr>
            <a:r>
              <a:rPr lang="en-US" altLang="zh-CN" sz="2400" i="1">
                <a:solidFill>
                  <a:srgbClr val="003399"/>
                </a:solidFill>
                <a:latin typeface="Calibri" pitchFamily="34" charset="0"/>
              </a:rPr>
              <a:t> We were perfectly fitted for kingdom work!</a:t>
            </a:r>
          </a:p>
        </p:txBody>
      </p:sp>
      <p:sp>
        <p:nvSpPr>
          <p:cNvPr id="69635"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Created for Good Works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203825"/>
          </a:xfrm>
          <a:prstGeom prst="rect">
            <a:avLst/>
          </a:prstGeom>
          <a:noFill/>
          <a:ln w="9525">
            <a:noFill/>
            <a:miter lim="800000"/>
            <a:headEnd/>
            <a:tailEnd/>
          </a:ln>
        </p:spPr>
        <p:txBody>
          <a:bodyPr>
            <a:spAutoFit/>
          </a:bodyPr>
          <a:lstStyle/>
          <a:p>
            <a:r>
              <a:rPr lang="en-US" altLang="zh-CN" sz="2400" b="1">
                <a:latin typeface="Calibri" pitchFamily="34" charset="0"/>
              </a:rPr>
              <a:t>Ephesians 2:1 </a:t>
            </a:r>
            <a:r>
              <a:rPr lang="en-US" altLang="zh-CN" sz="2400">
                <a:latin typeface="Calibri" pitchFamily="34" charset="0"/>
              </a:rPr>
              <a:t>[And you He made alive,] </a:t>
            </a:r>
            <a:r>
              <a:rPr lang="en-US" altLang="zh-CN" sz="2400" u="sng">
                <a:latin typeface="Calibri" pitchFamily="34" charset="0"/>
              </a:rPr>
              <a:t>who were dead in trespasses and sins</a:t>
            </a:r>
            <a:r>
              <a:rPr lang="en-US" altLang="zh-CN" sz="2400">
                <a:latin typeface="Calibri" pitchFamily="34" charset="0"/>
              </a:rPr>
              <a:t>,  2in which you once walked according to the course of this world, according to the prince of the power of the air, the spirit who now works in the sons of disobedience, 3among whom also we all once conducted ourselves in the lusts of our flesh, fulfilling the desires of the flesh and of the mind, and were by nature children of wrath, just as the others.</a:t>
            </a:r>
          </a:p>
          <a:p>
            <a:pPr>
              <a:buFont typeface="Arial" charset="0"/>
              <a:buNone/>
            </a:pPr>
            <a:endParaRPr lang="en-US" altLang="zh-CN" sz="2400" b="1">
              <a:latin typeface="Calibri" pitchFamily="34" charset="0"/>
            </a:endParaRPr>
          </a:p>
          <a:p>
            <a:pPr>
              <a:buFont typeface="Arial" charset="0"/>
              <a:buNone/>
            </a:pPr>
            <a:r>
              <a:rPr lang="en-US" altLang="zh-CN" sz="2400" b="1">
                <a:latin typeface="Calibri" pitchFamily="34" charset="0"/>
              </a:rPr>
              <a:t>Romans 5:12 </a:t>
            </a:r>
            <a:r>
              <a:rPr lang="en-US" altLang="zh-CN" sz="2400">
                <a:latin typeface="Calibri" pitchFamily="34" charset="0"/>
              </a:rPr>
              <a:t>Therefore, just as through one man sin entered the world, and death through sin, and thus </a:t>
            </a:r>
            <a:r>
              <a:rPr lang="en-US" altLang="zh-CN" sz="2400" u="sng">
                <a:latin typeface="Calibri" pitchFamily="34" charset="0"/>
              </a:rPr>
              <a:t>death spread to all men</a:t>
            </a:r>
            <a:r>
              <a:rPr lang="en-US" altLang="zh-CN" sz="2400">
                <a:latin typeface="Calibri" pitchFamily="34" charset="0"/>
              </a:rPr>
              <a:t>, because all sinned</a:t>
            </a:r>
          </a:p>
          <a:p>
            <a:pPr>
              <a:buFont typeface="Arial" charset="0"/>
              <a:buChar char="•"/>
            </a:pPr>
            <a:r>
              <a:rPr lang="en-US" altLang="zh-CN" sz="2400" i="1">
                <a:solidFill>
                  <a:srgbClr val="003399"/>
                </a:solidFill>
                <a:latin typeface="Calibri" pitchFamily="34" charset="0"/>
              </a:rPr>
              <a:t> Before Christ, we were spiritually dead!</a:t>
            </a:r>
          </a:p>
          <a:p>
            <a:pPr>
              <a:buFont typeface="Arial" charset="0"/>
              <a:buChar char="•"/>
            </a:pPr>
            <a:r>
              <a:rPr lang="en-US" altLang="zh-CN" sz="2400" i="1">
                <a:solidFill>
                  <a:srgbClr val="003399"/>
                </a:solidFill>
                <a:latin typeface="Calibri" pitchFamily="34" charset="0"/>
              </a:rPr>
              <a:t> “Just as the others”…according to the course of this world </a:t>
            </a:r>
            <a:endParaRPr lang="en-US" altLang="zh-CN" sz="2400">
              <a:latin typeface="Calibri"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The Starting Point…Dead in our Sins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0"/>
          <p:cNvSpPr txBox="1">
            <a:spLocks noChangeArrowheads="1"/>
          </p:cNvSpPr>
          <p:nvPr/>
        </p:nvSpPr>
        <p:spPr bwMode="auto">
          <a:xfrm>
            <a:off x="609600" y="1069975"/>
            <a:ext cx="8001000" cy="4838700"/>
          </a:xfrm>
          <a:prstGeom prst="rect">
            <a:avLst/>
          </a:prstGeom>
          <a:noFill/>
          <a:ln w="9525">
            <a:noFill/>
            <a:miter lim="800000"/>
            <a:headEnd/>
            <a:tailEnd/>
          </a:ln>
        </p:spPr>
        <p:txBody>
          <a:bodyPr>
            <a:spAutoFit/>
          </a:bodyPr>
          <a:lstStyle/>
          <a:p>
            <a:pPr fontAlgn="b"/>
            <a:r>
              <a:rPr lang="en-US" altLang="zh-CN" sz="2400" b="1">
                <a:latin typeface="Calibri" pitchFamily="34" charset="0"/>
              </a:rPr>
              <a:t>Ephesians 2:4 </a:t>
            </a:r>
            <a:r>
              <a:rPr lang="en-US" altLang="zh-CN" sz="2400" u="sng">
                <a:latin typeface="Calibri" pitchFamily="34" charset="0"/>
              </a:rPr>
              <a:t>But God</a:t>
            </a:r>
            <a:r>
              <a:rPr lang="en-US" altLang="zh-CN" sz="2400">
                <a:latin typeface="Calibri" pitchFamily="34" charset="0"/>
              </a:rPr>
              <a:t>, who is rich in mercy, because of His great love with which He loved us,  </a:t>
            </a:r>
            <a:r>
              <a:rPr lang="en-US" altLang="zh-CN" sz="2400" u="sng">
                <a:latin typeface="Calibri" pitchFamily="34" charset="0"/>
              </a:rPr>
              <a:t>5even when we were dead</a:t>
            </a:r>
            <a:r>
              <a:rPr lang="en-US" altLang="zh-CN" sz="2400">
                <a:latin typeface="Calibri" pitchFamily="34" charset="0"/>
              </a:rPr>
              <a:t> in trespasses, </a:t>
            </a:r>
            <a:r>
              <a:rPr lang="en-US" altLang="zh-CN" sz="2400" u="sng">
                <a:latin typeface="Calibri" pitchFamily="34" charset="0"/>
              </a:rPr>
              <a:t>made us alive together with Christ</a:t>
            </a:r>
            <a:r>
              <a:rPr lang="en-US" altLang="zh-CN" sz="2400">
                <a:latin typeface="Calibri" pitchFamily="34" charset="0"/>
              </a:rPr>
              <a:t> (by grace you have been saved),  6and raised us up together, and made us sit together in the heavenly places in Christ Jesus,  7that in the ages to come He might show the exceeding riches of His grace in His kindness toward us in Christ Jesus.</a:t>
            </a:r>
            <a:endParaRPr lang="en-US" altLang="zh-CN" sz="2400">
              <a:solidFill>
                <a:srgbClr val="003399"/>
              </a:solidFill>
              <a:latin typeface="Calibri" pitchFamily="34" charset="0"/>
              <a:cs typeface="Aparajita"/>
            </a:endParaRPr>
          </a:p>
          <a:p>
            <a:pPr fontAlgn="b">
              <a:buFontTx/>
              <a:buChar char="•"/>
            </a:pPr>
            <a:r>
              <a:rPr lang="en-US" altLang="zh-CN" sz="2400" i="1">
                <a:solidFill>
                  <a:srgbClr val="003399"/>
                </a:solidFill>
                <a:latin typeface="Calibri" pitchFamily="34" charset="0"/>
                <a:cs typeface="Aparajita"/>
              </a:rPr>
              <a:t> But God…rich in mercy…great love</a:t>
            </a:r>
          </a:p>
          <a:p>
            <a:pPr fontAlgn="b">
              <a:buFontTx/>
              <a:buChar char="•"/>
            </a:pPr>
            <a:r>
              <a:rPr lang="en-US" altLang="zh-CN" sz="2400" i="1">
                <a:solidFill>
                  <a:srgbClr val="003399"/>
                </a:solidFill>
                <a:latin typeface="Calibri" pitchFamily="34" charset="0"/>
                <a:cs typeface="Aparajita"/>
              </a:rPr>
              <a:t> 2 Questions</a:t>
            </a:r>
          </a:p>
          <a:p>
            <a:pPr marL="742950" lvl="1" indent="-285750" fontAlgn="b">
              <a:buFontTx/>
              <a:buChar char="•"/>
            </a:pPr>
            <a:r>
              <a:rPr lang="en-US" altLang="zh-CN" sz="2400" i="1">
                <a:solidFill>
                  <a:srgbClr val="003399"/>
                </a:solidFill>
                <a:latin typeface="Calibri" pitchFamily="34" charset="0"/>
                <a:cs typeface="Aparajita"/>
              </a:rPr>
              <a:t>What does “made alive” mean?</a:t>
            </a:r>
          </a:p>
          <a:p>
            <a:pPr marL="742950" lvl="1" indent="-285750" fontAlgn="b">
              <a:buFontTx/>
              <a:buChar char="•"/>
            </a:pPr>
            <a:r>
              <a:rPr lang="en-US" altLang="zh-CN" sz="2400" i="1">
                <a:solidFill>
                  <a:srgbClr val="003399"/>
                </a:solidFill>
                <a:latin typeface="Calibri" pitchFamily="34" charset="0"/>
              </a:rPr>
              <a:t>What does “even when we were dead in sin” refer to?</a:t>
            </a:r>
          </a:p>
          <a:p>
            <a:pPr fontAlgn="b"/>
            <a:r>
              <a:rPr lang="en-US" altLang="zh-CN" sz="2400" i="1">
                <a:latin typeface="Calibri" pitchFamily="34" charset="0"/>
              </a:rPr>
              <a:t/>
            </a:r>
            <a:br>
              <a:rPr lang="en-US" altLang="zh-CN" sz="2400" i="1">
                <a:latin typeface="Calibri" pitchFamily="34" charset="0"/>
              </a:rPr>
            </a:br>
            <a:endParaRPr lang="en-US" altLang="zh-CN" sz="2400" i="1">
              <a:latin typeface="Calibri" pitchFamily="34" charset="0"/>
            </a:endParaRPr>
          </a:p>
        </p:txBody>
      </p:sp>
      <p:sp>
        <p:nvSpPr>
          <p:cNvPr id="17410"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BUT GOD…Made us Alive!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0"/>
          <p:cNvSpPr txBox="1">
            <a:spLocks noChangeArrowheads="1"/>
          </p:cNvSpPr>
          <p:nvPr/>
        </p:nvSpPr>
        <p:spPr bwMode="auto">
          <a:xfrm>
            <a:off x="609600" y="1066800"/>
            <a:ext cx="8001000" cy="4838700"/>
          </a:xfrm>
          <a:prstGeom prst="rect">
            <a:avLst/>
          </a:prstGeom>
          <a:noFill/>
          <a:ln w="9525">
            <a:noFill/>
            <a:miter lim="800000"/>
            <a:headEnd/>
            <a:tailEnd/>
          </a:ln>
        </p:spPr>
        <p:txBody>
          <a:bodyPr>
            <a:spAutoFit/>
          </a:bodyPr>
          <a:lstStyle/>
          <a:p>
            <a:pPr fontAlgn="b"/>
            <a:r>
              <a:rPr lang="en-US" altLang="zh-CN" sz="2400" b="1">
                <a:solidFill>
                  <a:srgbClr val="000000"/>
                </a:solidFill>
                <a:latin typeface="Calibri" pitchFamily="34" charset="0"/>
              </a:rPr>
              <a:t>2 Timothy 1:1 </a:t>
            </a:r>
            <a:r>
              <a:rPr lang="en-US" altLang="zh-CN" sz="2400">
                <a:solidFill>
                  <a:srgbClr val="000000"/>
                </a:solidFill>
                <a:latin typeface="Calibri" pitchFamily="34" charset="0"/>
              </a:rPr>
              <a:t>Paul, an apostle of Jesus Christ by the will of God, according to the </a:t>
            </a:r>
            <a:r>
              <a:rPr lang="en-US" altLang="zh-CN" sz="2400" u="sng">
                <a:solidFill>
                  <a:srgbClr val="000000"/>
                </a:solidFill>
                <a:latin typeface="Calibri" pitchFamily="34" charset="0"/>
              </a:rPr>
              <a:t>promise of life which is in Christ Jesus</a:t>
            </a:r>
          </a:p>
          <a:p>
            <a:pPr fontAlgn="b"/>
            <a:r>
              <a:rPr lang="en-US" altLang="zh-CN" sz="2400" b="1">
                <a:latin typeface="Calibri" pitchFamily="34" charset="0"/>
              </a:rPr>
              <a:t>1 Corinthians 15:22 </a:t>
            </a:r>
            <a:r>
              <a:rPr lang="en-US" altLang="zh-CN" sz="2400">
                <a:latin typeface="Calibri" pitchFamily="34" charset="0"/>
              </a:rPr>
              <a:t>For as in Adam all die, even so </a:t>
            </a:r>
            <a:r>
              <a:rPr lang="en-US" altLang="zh-CN" sz="2400" u="sng">
                <a:latin typeface="Calibri" pitchFamily="34" charset="0"/>
              </a:rPr>
              <a:t>in Christ all shall be made alive</a:t>
            </a:r>
            <a:r>
              <a:rPr lang="en-US" altLang="zh-CN" sz="2400">
                <a:latin typeface="Calibri" pitchFamily="34" charset="0"/>
              </a:rPr>
              <a:t>.</a:t>
            </a:r>
            <a:endParaRPr lang="en-US" altLang="zh-CN" sz="2400" u="sng">
              <a:solidFill>
                <a:srgbClr val="003399"/>
              </a:solidFill>
              <a:latin typeface="Calibri" pitchFamily="34" charset="0"/>
              <a:cs typeface="Aparajita"/>
            </a:endParaRPr>
          </a:p>
          <a:p>
            <a:pPr fontAlgn="b">
              <a:buFontTx/>
              <a:buChar char="•"/>
            </a:pPr>
            <a:r>
              <a:rPr lang="en-US" altLang="zh-CN" sz="2400">
                <a:solidFill>
                  <a:srgbClr val="003399"/>
                </a:solidFill>
                <a:latin typeface="Calibri" pitchFamily="34" charset="0"/>
                <a:cs typeface="Aparajita"/>
              </a:rPr>
              <a:t> LIFE in Christ!</a:t>
            </a:r>
          </a:p>
          <a:p>
            <a:pPr fontAlgn="b">
              <a:buFontTx/>
              <a:buChar char="•"/>
            </a:pPr>
            <a:r>
              <a:rPr lang="en-US" altLang="zh-CN" sz="2400">
                <a:solidFill>
                  <a:srgbClr val="003399"/>
                </a:solidFill>
                <a:latin typeface="Calibri" pitchFamily="34" charset="0"/>
                <a:cs typeface="Aparajita"/>
              </a:rPr>
              <a:t> Reactionary positions tend to cloud the truth</a:t>
            </a:r>
          </a:p>
          <a:p>
            <a:pPr fontAlgn="b"/>
            <a:endParaRPr lang="en-US" altLang="zh-CN" sz="2400">
              <a:solidFill>
                <a:srgbClr val="003399"/>
              </a:solidFill>
              <a:latin typeface="Calibri" pitchFamily="34" charset="0"/>
              <a:cs typeface="Aparajita"/>
            </a:endParaRPr>
          </a:p>
          <a:p>
            <a:pPr fontAlgn="b"/>
            <a:r>
              <a:rPr lang="en-US" altLang="zh-CN" sz="2400" b="1">
                <a:latin typeface="Calibri" pitchFamily="34" charset="0"/>
              </a:rPr>
              <a:t>2 Corinthians 3:6…</a:t>
            </a:r>
            <a:r>
              <a:rPr lang="en-US" altLang="zh-CN" sz="2400">
                <a:latin typeface="Calibri" pitchFamily="34" charset="0"/>
              </a:rPr>
              <a:t>for the letter kills, but the </a:t>
            </a:r>
            <a:r>
              <a:rPr lang="en-US" altLang="zh-CN" sz="2400" u="sng">
                <a:latin typeface="Calibri" pitchFamily="34" charset="0"/>
              </a:rPr>
              <a:t>Spirit gives life</a:t>
            </a:r>
            <a:r>
              <a:rPr lang="en-US" altLang="zh-CN" sz="2400">
                <a:latin typeface="Calibri" pitchFamily="34" charset="0"/>
              </a:rPr>
              <a:t>. </a:t>
            </a:r>
          </a:p>
          <a:p>
            <a:r>
              <a:rPr lang="en-US" altLang="zh-CN" sz="2400" b="1">
                <a:latin typeface="Calibri" pitchFamily="34" charset="0"/>
              </a:rPr>
              <a:t>Romans 6:4 </a:t>
            </a:r>
            <a:r>
              <a:rPr lang="en-US" altLang="zh-CN" sz="2400">
                <a:latin typeface="Calibri" pitchFamily="34" charset="0"/>
              </a:rPr>
              <a:t>Therefore we were buried with Him through baptism into death, that just as Christ was raised from the dead by the glory of the Father, even so we also should walk in </a:t>
            </a:r>
            <a:r>
              <a:rPr lang="en-US" altLang="zh-CN" sz="2400" u="sng">
                <a:latin typeface="Calibri" pitchFamily="34" charset="0"/>
              </a:rPr>
              <a:t>newness of life</a:t>
            </a:r>
            <a:r>
              <a:rPr lang="en-US" altLang="zh-CN" sz="2400">
                <a:latin typeface="Calibri" pitchFamily="34" charset="0"/>
              </a:rPr>
              <a:t>…. 11Likewise you also, reckon yourselves to be dead indeed to sin, but alive to God in Christ Jesus our Lord.</a:t>
            </a:r>
          </a:p>
        </p:txBody>
      </p:sp>
      <p:sp>
        <p:nvSpPr>
          <p:cNvPr id="44035"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Made Alive!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10"/>
          <p:cNvSpPr txBox="1">
            <a:spLocks noChangeArrowheads="1"/>
          </p:cNvSpPr>
          <p:nvPr/>
        </p:nvSpPr>
        <p:spPr bwMode="auto">
          <a:xfrm>
            <a:off x="609600" y="1066800"/>
            <a:ext cx="8001000" cy="4108450"/>
          </a:xfrm>
          <a:prstGeom prst="rect">
            <a:avLst/>
          </a:prstGeom>
          <a:noFill/>
          <a:ln w="9525">
            <a:noFill/>
            <a:miter lim="800000"/>
            <a:headEnd/>
            <a:tailEnd/>
          </a:ln>
        </p:spPr>
        <p:txBody>
          <a:bodyPr>
            <a:spAutoFit/>
          </a:bodyPr>
          <a:lstStyle/>
          <a:p>
            <a:r>
              <a:rPr lang="en-US" altLang="zh-CN" sz="2400" b="1">
                <a:latin typeface="Calibri" pitchFamily="34" charset="0"/>
              </a:rPr>
              <a:t>Romans 8:10</a:t>
            </a:r>
            <a:r>
              <a:rPr lang="en-US" altLang="zh-CN" sz="2400">
                <a:latin typeface="Calibri" pitchFamily="34" charset="0"/>
              </a:rPr>
              <a:t> And if Christ </a:t>
            </a:r>
            <a:r>
              <a:rPr lang="en-US" altLang="zh-CN" sz="2400" i="1">
                <a:latin typeface="Calibri" pitchFamily="34" charset="0"/>
              </a:rPr>
              <a:t>is</a:t>
            </a:r>
            <a:r>
              <a:rPr lang="en-US" altLang="zh-CN" sz="2400">
                <a:latin typeface="Calibri" pitchFamily="34" charset="0"/>
              </a:rPr>
              <a:t> in you, the body </a:t>
            </a:r>
            <a:r>
              <a:rPr lang="en-US" altLang="zh-CN" sz="2400" i="1">
                <a:latin typeface="Calibri" pitchFamily="34" charset="0"/>
              </a:rPr>
              <a:t>is</a:t>
            </a:r>
            <a:r>
              <a:rPr lang="en-US" altLang="zh-CN" sz="2400">
                <a:latin typeface="Calibri" pitchFamily="34" charset="0"/>
              </a:rPr>
              <a:t> dead because of sin, but the </a:t>
            </a:r>
            <a:r>
              <a:rPr lang="en-US" altLang="zh-CN" sz="2400" u="sng">
                <a:latin typeface="Calibri" pitchFamily="34" charset="0"/>
              </a:rPr>
              <a:t>Spirit </a:t>
            </a:r>
            <a:r>
              <a:rPr lang="en-US" altLang="zh-CN" sz="2400" i="1" u="sng">
                <a:latin typeface="Calibri" pitchFamily="34" charset="0"/>
              </a:rPr>
              <a:t>is</a:t>
            </a:r>
            <a:r>
              <a:rPr lang="en-US" altLang="zh-CN" sz="2400" u="sng">
                <a:latin typeface="Calibri" pitchFamily="34" charset="0"/>
              </a:rPr>
              <a:t> life because of righteousness</a:t>
            </a:r>
            <a:r>
              <a:rPr lang="en-US" altLang="zh-CN" sz="2400">
                <a:latin typeface="Calibri" pitchFamily="34" charset="0"/>
              </a:rPr>
              <a:t>.  11But if the Spirit of Him who raised Jesus from the dead dwells in you, He who raised Christ from the dead will also </a:t>
            </a:r>
            <a:r>
              <a:rPr lang="en-US" altLang="zh-CN" sz="2400" u="sng">
                <a:latin typeface="Calibri" pitchFamily="34" charset="0"/>
              </a:rPr>
              <a:t>give life</a:t>
            </a:r>
            <a:r>
              <a:rPr lang="en-US" altLang="zh-CN" sz="2400">
                <a:latin typeface="Calibri" pitchFamily="34" charset="0"/>
              </a:rPr>
              <a:t> to your mortal bodies through His Spirit who </a:t>
            </a:r>
            <a:r>
              <a:rPr lang="en-US" altLang="zh-CN" sz="2400">
                <a:latin typeface="Calibri" pitchFamily="34" charset="0"/>
                <a:ea typeface="Malgun Gothic" pitchFamily="34" charset="-127"/>
              </a:rPr>
              <a:t>dwells in you.</a:t>
            </a:r>
          </a:p>
          <a:p>
            <a:endParaRPr lang="en-US" altLang="zh-CN" sz="2400">
              <a:ea typeface="Arial Unicode MS" pitchFamily="34" charset="-128"/>
              <a:cs typeface="Arial Unicode MS" pitchFamily="34" charset="-128"/>
            </a:endParaRPr>
          </a:p>
          <a:p>
            <a:r>
              <a:rPr lang="en-US" altLang="zh-CN" sz="2400" b="1">
                <a:latin typeface="Calibri" pitchFamily="34" charset="0"/>
                <a:ea typeface="Malgun Gothic" pitchFamily="34" charset="-127"/>
              </a:rPr>
              <a:t>1 Peter</a:t>
            </a:r>
            <a:r>
              <a:rPr lang="en-US" altLang="zh-CN" sz="2400" b="1">
                <a:latin typeface="Calibri" pitchFamily="34" charset="0"/>
              </a:rPr>
              <a:t> 3:18 </a:t>
            </a:r>
            <a:r>
              <a:rPr lang="en-US" altLang="zh-CN" sz="2400">
                <a:latin typeface="Calibri" pitchFamily="34" charset="0"/>
              </a:rPr>
              <a:t>For Christ also suffered once for sins, the just for the unjust, that He might bring us to God, being put to death in the flesh but </a:t>
            </a:r>
            <a:r>
              <a:rPr lang="en-US" altLang="zh-CN" sz="2400" u="sng">
                <a:latin typeface="Calibri" pitchFamily="34" charset="0"/>
              </a:rPr>
              <a:t>made alive by the Spirit</a:t>
            </a:r>
            <a:r>
              <a:rPr lang="en-US" altLang="zh-CN" sz="2400">
                <a:latin typeface="Calibri" pitchFamily="34" charset="0"/>
              </a:rPr>
              <a:t>…</a:t>
            </a:r>
            <a:endParaRPr lang="en-US" altLang="zh-CN" sz="2400" i="1">
              <a:solidFill>
                <a:srgbClr val="003399"/>
              </a:solidFill>
              <a:latin typeface="Calibri" pitchFamily="34" charset="0"/>
              <a:cs typeface="Aparajita"/>
            </a:endParaRPr>
          </a:p>
          <a:p>
            <a:pPr>
              <a:buFontTx/>
              <a:buChar char="•"/>
            </a:pPr>
            <a:r>
              <a:rPr lang="en-US" altLang="zh-CN" sz="2400" i="1">
                <a:solidFill>
                  <a:srgbClr val="003399"/>
                </a:solidFill>
                <a:latin typeface="Calibri" pitchFamily="34" charset="0"/>
                <a:cs typeface="Aparajita"/>
              </a:rPr>
              <a:t>  The Spirit is life; no spirit, no life</a:t>
            </a:r>
          </a:p>
          <a:p>
            <a:pPr>
              <a:buFontTx/>
              <a:buChar char="•"/>
            </a:pPr>
            <a:r>
              <a:rPr lang="en-US" altLang="zh-CN" sz="2400" i="1">
                <a:solidFill>
                  <a:srgbClr val="003399"/>
                </a:solidFill>
                <a:latin typeface="Calibri" pitchFamily="34" charset="0"/>
                <a:cs typeface="Aparajita"/>
              </a:rPr>
              <a:t> To be “made alive” (Eph 2:5) implies a work of the Holy Spirit</a:t>
            </a:r>
          </a:p>
        </p:txBody>
      </p:sp>
      <p:sp>
        <p:nvSpPr>
          <p:cNvPr id="49155" name="TextBox 11"/>
          <p:cNvSpPr txBox="1">
            <a:spLocks noChangeArrowheads="1"/>
          </p:cNvSpPr>
          <p:nvPr/>
        </p:nvSpPr>
        <p:spPr bwMode="auto">
          <a:xfrm>
            <a:off x="1143000" y="381000"/>
            <a:ext cx="7315200" cy="519113"/>
          </a:xfrm>
          <a:prstGeom prst="rect">
            <a:avLst/>
          </a:prstGeom>
          <a:noFill/>
          <a:ln w="9525">
            <a:noFill/>
            <a:miter lim="800000"/>
            <a:headEnd/>
            <a:tailEnd/>
          </a:ln>
        </p:spPr>
        <p:txBody>
          <a:bodyPr>
            <a:spAutoFit/>
          </a:bodyPr>
          <a:lstStyle/>
          <a:p>
            <a:r>
              <a:rPr lang="en-US" altLang="zh-CN" sz="2800" b="1" i="1">
                <a:latin typeface="Calibri" pitchFamily="34" charset="0"/>
              </a:rPr>
              <a:t>The Spirit is Life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0"/>
          <p:cNvSpPr txBox="1">
            <a:spLocks noChangeArrowheads="1"/>
          </p:cNvSpPr>
          <p:nvPr/>
        </p:nvSpPr>
        <p:spPr bwMode="auto">
          <a:xfrm>
            <a:off x="609600" y="1069975"/>
            <a:ext cx="8001000" cy="3743325"/>
          </a:xfrm>
          <a:prstGeom prst="rect">
            <a:avLst/>
          </a:prstGeom>
          <a:noFill/>
          <a:ln w="9525">
            <a:noFill/>
            <a:miter lim="800000"/>
            <a:headEnd/>
            <a:tailEnd/>
          </a:ln>
        </p:spPr>
        <p:txBody>
          <a:bodyPr>
            <a:spAutoFit/>
          </a:bodyPr>
          <a:lstStyle/>
          <a:p>
            <a:r>
              <a:rPr lang="en-US" altLang="zh-CN" sz="2400">
                <a:solidFill>
                  <a:srgbClr val="003399"/>
                </a:solidFill>
                <a:latin typeface="Calibri" pitchFamily="34" charset="0"/>
              </a:rPr>
              <a:t>One of the signs that one has life is our love for each other</a:t>
            </a:r>
          </a:p>
          <a:p>
            <a:endParaRPr lang="en-US" altLang="zh-CN" sz="2400" b="1">
              <a:latin typeface="Calibri" pitchFamily="34" charset="0"/>
            </a:endParaRPr>
          </a:p>
          <a:p>
            <a:r>
              <a:rPr lang="en-US" altLang="zh-CN" sz="2400" b="1">
                <a:latin typeface="Calibri" pitchFamily="34" charset="0"/>
              </a:rPr>
              <a:t>1 John 3:14 </a:t>
            </a:r>
            <a:r>
              <a:rPr lang="en-US" altLang="zh-CN" sz="2400">
                <a:latin typeface="Calibri" pitchFamily="34" charset="0"/>
              </a:rPr>
              <a:t>We know that we have passed </a:t>
            </a:r>
            <a:r>
              <a:rPr lang="en-US" altLang="zh-CN" sz="2400" u="sng">
                <a:latin typeface="Calibri" pitchFamily="34" charset="0"/>
              </a:rPr>
              <a:t>from death to life</a:t>
            </a:r>
            <a:r>
              <a:rPr lang="en-US" altLang="zh-CN" sz="2400">
                <a:latin typeface="Calibri" pitchFamily="34" charset="0"/>
              </a:rPr>
              <a:t>, because we love the brethren. He who does not love his brother abides in death.</a:t>
            </a:r>
          </a:p>
          <a:p>
            <a:r>
              <a:rPr lang="en-US" altLang="zh-CN" sz="2400">
                <a:latin typeface="Calibri" pitchFamily="34" charset="0"/>
              </a:rPr>
              <a:t/>
            </a:r>
            <a:br>
              <a:rPr lang="en-US" altLang="zh-CN" sz="2400">
                <a:latin typeface="Calibri" pitchFamily="34" charset="0"/>
              </a:rPr>
            </a:br>
            <a:r>
              <a:rPr lang="en-US" altLang="zh-CN" sz="2400" b="1">
                <a:latin typeface="Calibri" pitchFamily="34" charset="0"/>
              </a:rPr>
              <a:t>John 13:35 </a:t>
            </a:r>
            <a:r>
              <a:rPr lang="en-US" altLang="zh-CN" sz="2400">
                <a:latin typeface="Calibri" pitchFamily="34" charset="0"/>
              </a:rPr>
              <a:t>By this all will know that you are My disciples, if you have love for one another.”  </a:t>
            </a:r>
            <a:br>
              <a:rPr lang="en-US" altLang="zh-CN" sz="2400">
                <a:latin typeface="Calibri" pitchFamily="34" charset="0"/>
              </a:rPr>
            </a:br>
            <a:endParaRPr lang="en-US" altLang="zh-CN" sz="2400">
              <a:latin typeface="Calibri" pitchFamily="34" charset="0"/>
            </a:endParaRPr>
          </a:p>
          <a:p>
            <a:endParaRPr lang="en-US" altLang="zh-CN" sz="2400" b="1">
              <a:solidFill>
                <a:srgbClr val="003399"/>
              </a:solidFill>
              <a:latin typeface="Calibri" pitchFamily="34" charset="0"/>
            </a:endParaRPr>
          </a:p>
        </p:txBody>
      </p:sp>
      <p:sp>
        <p:nvSpPr>
          <p:cNvPr id="55299"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BTW…How to Know we have Life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609600" y="1066800"/>
            <a:ext cx="8001000" cy="3013075"/>
          </a:xfrm>
          <a:prstGeom prst="rect">
            <a:avLst/>
          </a:prstGeom>
          <a:noFill/>
          <a:ln w="9525">
            <a:noFill/>
            <a:miter lim="800000"/>
            <a:headEnd/>
            <a:tailEnd/>
          </a:ln>
        </p:spPr>
        <p:txBody>
          <a:bodyPr>
            <a:spAutoFit/>
          </a:bodyPr>
          <a:lstStyle/>
          <a:p>
            <a:r>
              <a:rPr lang="en-US" altLang="zh-CN" sz="2400" b="1">
                <a:latin typeface="Calibri" pitchFamily="34" charset="0"/>
              </a:rPr>
              <a:t>Ephesians 2:4 </a:t>
            </a:r>
            <a:r>
              <a:rPr lang="en-US" altLang="zh-CN" sz="2400">
                <a:latin typeface="Calibri" pitchFamily="34" charset="0"/>
              </a:rPr>
              <a:t>But God, who is rich in mercy, because of His great love with which He loved us,  </a:t>
            </a:r>
            <a:r>
              <a:rPr lang="en-US" altLang="zh-CN" sz="2400" u="sng">
                <a:latin typeface="Calibri" pitchFamily="34" charset="0"/>
              </a:rPr>
              <a:t>5even when we were dead in trespasses, made us alive together with Christ</a:t>
            </a:r>
            <a:r>
              <a:rPr lang="en-US" altLang="zh-CN" sz="2400">
                <a:latin typeface="Calibri" pitchFamily="34" charset="0"/>
              </a:rPr>
              <a:t> (by grace you have been saved),…</a:t>
            </a:r>
          </a:p>
          <a:p>
            <a:pPr>
              <a:buFontTx/>
              <a:buChar char="•"/>
            </a:pPr>
            <a:r>
              <a:rPr lang="en-US" altLang="zh-CN" sz="2400">
                <a:solidFill>
                  <a:srgbClr val="003399"/>
                </a:solidFill>
                <a:latin typeface="Calibri" pitchFamily="34" charset="0"/>
              </a:rPr>
              <a:t> What does Paul mean?</a:t>
            </a:r>
          </a:p>
          <a:p>
            <a:pPr>
              <a:buFontTx/>
              <a:buChar char="•"/>
            </a:pPr>
            <a:r>
              <a:rPr lang="en-US" altLang="zh-CN" sz="2400">
                <a:solidFill>
                  <a:srgbClr val="003399"/>
                </a:solidFill>
                <a:latin typeface="Calibri" pitchFamily="34" charset="0"/>
              </a:rPr>
              <a:t> Look at his other letters for consistency: Colossians, Galatians, Romans</a:t>
            </a:r>
          </a:p>
          <a:p>
            <a:endParaRPr lang="en-US" altLang="zh-CN" sz="2400">
              <a:solidFill>
                <a:srgbClr val="003399"/>
              </a:solidFill>
              <a:latin typeface="Calibri" pitchFamily="34" charset="0"/>
            </a:endParaRPr>
          </a:p>
        </p:txBody>
      </p:sp>
      <p:sp>
        <p:nvSpPr>
          <p:cNvPr id="21506" name="TextBox 3"/>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Made Alive Even When Dead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10"/>
          <p:cNvSpPr txBox="1">
            <a:spLocks noChangeArrowheads="1"/>
          </p:cNvSpPr>
          <p:nvPr/>
        </p:nvSpPr>
        <p:spPr bwMode="auto">
          <a:xfrm>
            <a:off x="609600" y="1069975"/>
            <a:ext cx="8153400" cy="5568950"/>
          </a:xfrm>
          <a:prstGeom prst="rect">
            <a:avLst/>
          </a:prstGeom>
          <a:noFill/>
          <a:ln w="9525">
            <a:noFill/>
            <a:miter lim="800000"/>
            <a:headEnd/>
            <a:tailEnd/>
          </a:ln>
        </p:spPr>
        <p:txBody>
          <a:bodyPr>
            <a:spAutoFit/>
          </a:bodyPr>
          <a:lstStyle/>
          <a:p>
            <a:r>
              <a:rPr lang="en-US" altLang="zh-CN" sz="2400" b="1">
                <a:latin typeface="Calibri" pitchFamily="34" charset="0"/>
              </a:rPr>
              <a:t>Colossians 2:11 </a:t>
            </a:r>
            <a:r>
              <a:rPr lang="en-US" altLang="zh-CN" sz="2400">
                <a:latin typeface="Calibri" pitchFamily="34" charset="0"/>
              </a:rPr>
              <a:t>In Him you were also circumcised with the circumcision made without hands, by putting off the body of the sins of the flesh, by the circumcision of Christ,  12buried with Him in baptism, in which you also were raised with Him </a:t>
            </a:r>
            <a:r>
              <a:rPr lang="en-US" altLang="zh-CN" sz="2400" u="sng">
                <a:latin typeface="Calibri" pitchFamily="34" charset="0"/>
              </a:rPr>
              <a:t>through faith</a:t>
            </a:r>
            <a:r>
              <a:rPr lang="en-US" altLang="zh-CN" sz="2400">
                <a:latin typeface="Calibri" pitchFamily="34" charset="0"/>
              </a:rPr>
              <a:t> in the working of God, who raised Him from the dead. 13And you, </a:t>
            </a:r>
            <a:r>
              <a:rPr lang="en-US" altLang="zh-CN" sz="2400" u="sng">
                <a:latin typeface="Calibri" pitchFamily="34" charset="0"/>
              </a:rPr>
              <a:t>being dead in your trespasses and the</a:t>
            </a:r>
            <a:r>
              <a:rPr lang="en-US" altLang="zh-CN" sz="2400">
                <a:latin typeface="Calibri" pitchFamily="34" charset="0"/>
              </a:rPr>
              <a:t> </a:t>
            </a:r>
            <a:r>
              <a:rPr lang="en-US" altLang="zh-CN" sz="2400" u="sng">
                <a:latin typeface="Calibri" pitchFamily="34" charset="0"/>
              </a:rPr>
              <a:t>uncircumcision of your flesh</a:t>
            </a:r>
            <a:r>
              <a:rPr lang="en-US" altLang="zh-CN" sz="2400">
                <a:latin typeface="Calibri" pitchFamily="34" charset="0"/>
              </a:rPr>
              <a:t>, </a:t>
            </a:r>
            <a:r>
              <a:rPr lang="en-US" altLang="zh-CN" sz="2400" u="sng">
                <a:latin typeface="Calibri" pitchFamily="34" charset="0"/>
              </a:rPr>
              <a:t>He has made alive together with Him</a:t>
            </a:r>
            <a:r>
              <a:rPr lang="en-US" altLang="zh-CN" sz="2400">
                <a:latin typeface="Calibri" pitchFamily="34" charset="0"/>
              </a:rPr>
              <a:t>, having forgiven you all trespasses,  14having wiped out the handwriting of requirements that was against us, which was contrary to us. And He has taken it out of the way, having nailed it to the cross.</a:t>
            </a:r>
          </a:p>
          <a:p>
            <a:pPr>
              <a:buFontTx/>
              <a:buChar char="•"/>
            </a:pPr>
            <a:r>
              <a:rPr lang="en-US" altLang="zh-CN" sz="2400" i="1">
                <a:solidFill>
                  <a:srgbClr val="003399"/>
                </a:solidFill>
                <a:latin typeface="Calibri" pitchFamily="34" charset="0"/>
              </a:rPr>
              <a:t>  vs. 11-12 Circumcision of Christ; putting off the body of sin; buried in baptism and raised through faith! Hallelujah</a:t>
            </a:r>
          </a:p>
          <a:p>
            <a:pPr>
              <a:buFontTx/>
              <a:buChar char="•"/>
            </a:pPr>
            <a:r>
              <a:rPr lang="en-US" altLang="zh-CN" sz="2400" i="1">
                <a:solidFill>
                  <a:srgbClr val="003399"/>
                </a:solidFill>
                <a:latin typeface="Calibri" pitchFamily="34" charset="0"/>
              </a:rPr>
              <a:t> Wait…vs 13 Made alive while dead &amp; uncircumcised?</a:t>
            </a:r>
          </a:p>
          <a:p>
            <a:pPr>
              <a:buFontTx/>
              <a:buChar char="•"/>
            </a:pPr>
            <a:r>
              <a:rPr lang="en-US" altLang="zh-CN" sz="2400" i="1">
                <a:solidFill>
                  <a:srgbClr val="003399"/>
                </a:solidFill>
                <a:latin typeface="Calibri" pitchFamily="34" charset="0"/>
              </a:rPr>
              <a:t> Does the Spirit give life while still in the flesh? </a:t>
            </a:r>
          </a:p>
        </p:txBody>
      </p:sp>
      <p:sp>
        <p:nvSpPr>
          <p:cNvPr id="62467" name="TextBox 11"/>
          <p:cNvSpPr txBox="1">
            <a:spLocks noChangeArrowheads="1"/>
          </p:cNvSpPr>
          <p:nvPr/>
        </p:nvSpPr>
        <p:spPr bwMode="auto">
          <a:xfrm>
            <a:off x="1143000" y="381000"/>
            <a:ext cx="6324600" cy="519113"/>
          </a:xfrm>
          <a:prstGeom prst="rect">
            <a:avLst/>
          </a:prstGeom>
          <a:noFill/>
          <a:ln w="9525">
            <a:noFill/>
            <a:miter lim="800000"/>
            <a:headEnd/>
            <a:tailEnd/>
          </a:ln>
        </p:spPr>
        <p:txBody>
          <a:bodyPr>
            <a:spAutoFit/>
          </a:bodyPr>
          <a:lstStyle/>
          <a:p>
            <a:r>
              <a:rPr lang="en-US" altLang="zh-CN" sz="2800" b="1" i="1">
                <a:latin typeface="Calibri" pitchFamily="34" charset="0"/>
              </a:rPr>
              <a:t>What did Paul tell the Colossians?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3665</TotalTime>
  <Words>2399</Words>
  <Application>Microsoft Office PowerPoint</Application>
  <PresentationFormat>On-screen Show (4:3)</PresentationFormat>
  <Paragraphs>124</Paragraphs>
  <Slides>23</Slides>
  <Notes>0</Notes>
  <HiddenSlides>0</HiddenSlides>
  <MMClips>0</MMClips>
  <ScaleCrop>false</ScaleCrop>
  <HeadingPairs>
    <vt:vector size="6" baseType="variant">
      <vt:variant>
        <vt:lpstr>Fonts Used</vt:lpstr>
      </vt:variant>
      <vt:variant>
        <vt:i4>7</vt:i4>
      </vt:variant>
      <vt:variant>
        <vt:lpstr>Design Template</vt:lpstr>
      </vt:variant>
      <vt:variant>
        <vt:i4>3</vt:i4>
      </vt:variant>
      <vt:variant>
        <vt:lpstr>Slide Titles</vt:lpstr>
      </vt:variant>
      <vt:variant>
        <vt:i4>23</vt:i4>
      </vt:variant>
    </vt:vector>
  </HeadingPairs>
  <TitlesOfParts>
    <vt:vector size="33" baseType="lpstr">
      <vt:lpstr>Arial</vt:lpstr>
      <vt:lpstr>Calibri</vt:lpstr>
      <vt:lpstr>Wingdings</vt:lpstr>
      <vt:lpstr>宋体</vt:lpstr>
      <vt:lpstr>Aparajita</vt:lpstr>
      <vt:lpstr>Malgun Gothic</vt:lpstr>
      <vt:lpstr>Arial Unicode MS</vt:lpstr>
      <vt:lpstr>Composite</vt:lpstr>
      <vt:lpstr>Composite</vt:lpstr>
      <vt:lpstr>Composite</vt:lpstr>
      <vt:lpstr>Ephesians Part III ch 2:1-10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Part I</dc:title>
  <dc:creator>Chad</dc:creator>
  <cp:lastModifiedBy>Cogburn User</cp:lastModifiedBy>
  <cp:revision>113</cp:revision>
  <dcterms:created xsi:type="dcterms:W3CDTF">2016-05-24T04:13:28Z</dcterms:created>
  <dcterms:modified xsi:type="dcterms:W3CDTF">2016-09-04T07:20:48Z</dcterms:modified>
</cp:coreProperties>
</file>