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68" r:id="rId3"/>
    <p:sldId id="354" r:id="rId4"/>
    <p:sldId id="359" r:id="rId5"/>
    <p:sldId id="361" r:id="rId6"/>
    <p:sldId id="360" r:id="rId7"/>
    <p:sldId id="295" r:id="rId8"/>
    <p:sldId id="367" r:id="rId9"/>
    <p:sldId id="368" r:id="rId10"/>
    <p:sldId id="334" r:id="rId11"/>
    <p:sldId id="343" r:id="rId12"/>
    <p:sldId id="341" r:id="rId13"/>
    <p:sldId id="345" r:id="rId14"/>
    <p:sldId id="363" r:id="rId15"/>
    <p:sldId id="344" r:id="rId16"/>
    <p:sldId id="333" r:id="rId17"/>
    <p:sldId id="336" r:id="rId18"/>
    <p:sldId id="366" r:id="rId19"/>
    <p:sldId id="365" r:id="rId20"/>
    <p:sldId id="364" r:id="rId21"/>
    <p:sldId id="37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C0C0C0"/>
    <a:srgbClr val="66FF66"/>
    <a:srgbClr val="003399"/>
    <a:srgbClr val="4C6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92" autoAdjust="0"/>
    <p:restoredTop sz="96134" autoAdjust="0"/>
  </p:normalViewPr>
  <p:slideViewPr>
    <p:cSldViewPr>
      <p:cViewPr varScale="1">
        <p:scale>
          <a:sx n="83" d="100"/>
          <a:sy n="83" d="100"/>
        </p:scale>
        <p:origin x="1003"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6B8129E-BAB1-4329-BAC1-4F971858BCB7}" type="datetimeFigureOut">
              <a:rPr lang="en-US"/>
              <a:pPr>
                <a:defRPr/>
              </a:pPr>
              <a:t>12/31/2016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F52E5E1-3065-46C6-A0CA-F8C243EE4F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sphere1.png"/>
          <p:cNvPicPr>
            <a:picLocks noChangeAspect="1"/>
          </p:cNvPicPr>
          <p:nvPr/>
        </p:nvPicPr>
        <p:blipFill>
          <a:blip r:embed="rId2"/>
          <a:srcRect/>
          <a:stretch>
            <a:fillRect/>
          </a:stretch>
        </p:blipFill>
        <p:spPr bwMode="auto">
          <a:xfrm>
            <a:off x="6850063" y="0"/>
            <a:ext cx="2293937" cy="6858000"/>
          </a:xfrm>
          <a:prstGeom prst="rect">
            <a:avLst/>
          </a:prstGeom>
          <a:noFill/>
          <a:ln w="9525">
            <a:noFill/>
            <a:miter lim="800000"/>
            <a:headEnd/>
            <a:tailEnd/>
          </a:ln>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a:t>Click to edit Master title style</a:t>
            </a:r>
            <a:endParaRPr lang="en-US" dirty="0"/>
          </a:p>
        </p:txBody>
      </p:sp>
      <p:sp>
        <p:nvSpPr>
          <p:cNvPr id="5" name="Date Placeholder 12"/>
          <p:cNvSpPr>
            <a:spLocks noGrp="1"/>
          </p:cNvSpPr>
          <p:nvPr>
            <p:ph type="dt" sz="half" idx="10"/>
          </p:nvPr>
        </p:nvSpPr>
        <p:spPr>
          <a:xfrm>
            <a:off x="3582988" y="6426200"/>
            <a:ext cx="2819400" cy="127000"/>
          </a:xfrm>
        </p:spPr>
        <p:txBody>
          <a:bodyPr/>
          <a:lstStyle>
            <a:lvl1pPr>
              <a:defRPr/>
            </a:lvl1pPr>
          </a:lstStyle>
          <a:p>
            <a:pPr>
              <a:defRPr/>
            </a:pPr>
            <a:fld id="{4AE21FFD-8A26-4159-957A-AFF73F45A190}" type="datetimeFigureOut">
              <a:rPr lang="en-US"/>
              <a:pPr>
                <a:defRPr/>
              </a:pPr>
              <a:t>12/31/2016</a:t>
            </a:fld>
            <a:endParaRPr lang="en-US"/>
          </a:p>
        </p:txBody>
      </p:sp>
      <p:sp>
        <p:nvSpPr>
          <p:cNvPr id="6" name="Slide Number Placeholder 13"/>
          <p:cNvSpPr>
            <a:spLocks noGrp="1"/>
          </p:cNvSpPr>
          <p:nvPr>
            <p:ph type="sldNum" sz="quarter" idx="11"/>
          </p:nvPr>
        </p:nvSpPr>
        <p:spPr>
          <a:xfrm>
            <a:off x="6415088" y="6400800"/>
            <a:ext cx="457200" cy="152400"/>
          </a:xfrm>
        </p:spPr>
        <p:txBody>
          <a:bodyPr/>
          <a:lstStyle>
            <a:lvl1pPr algn="r">
              <a:defRPr/>
            </a:lvl1pPr>
          </a:lstStyle>
          <a:p>
            <a:pPr>
              <a:defRPr/>
            </a:pPr>
            <a:fld id="{7BF1403D-6FF5-475C-8E6D-283659B3F563}" type="slidenum">
              <a:rPr lang="en-US"/>
              <a:pPr>
                <a:defRPr/>
              </a:pPr>
              <a:t>‹#›</a:t>
            </a:fld>
            <a:endParaRPr lang="en-US"/>
          </a:p>
        </p:txBody>
      </p:sp>
      <p:sp>
        <p:nvSpPr>
          <p:cNvPr id="7" name="Footer Placeholder 14"/>
          <p:cNvSpPr>
            <a:spLocks noGrp="1"/>
          </p:cNvSpPr>
          <p:nvPr>
            <p:ph type="ftr" sz="quarter" idx="12"/>
          </p:nvPr>
        </p:nvSpPr>
        <p:spPr>
          <a:xfrm>
            <a:off x="3581400" y="6296025"/>
            <a:ext cx="2820988" cy="152400"/>
          </a:xfrm>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0300385A-3928-4EC4-8C85-E23887A38943}"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D1D342D4-C196-49E4-B837-4343BAC874C9}" type="datetimeFigureOut">
              <a:rPr lang="en-US"/>
              <a:pPr>
                <a:defRPr/>
              </a:pPr>
              <a:t>12/31/2016</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DD4E5340-C5BE-4B3C-8E69-81CF1F5D6AA8}"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890A3CAE-4C2D-4B46-8407-3D1CDD4510DA}" type="datetimeFigureOut">
              <a:rPr lang="en-US"/>
              <a:pPr>
                <a:defRPr/>
              </a:pPr>
              <a:t>12/31/2016</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p:txBody>
          <a:bodyPr/>
          <a:lstStyle/>
          <a:p>
            <a:r>
              <a:rPr lang="en-US"/>
              <a:t>Click to edit Master title style</a:t>
            </a:r>
          </a:p>
        </p:txBody>
      </p:sp>
      <p:sp>
        <p:nvSpPr>
          <p:cNvPr id="4" name="Slide Number Placeholder 7"/>
          <p:cNvSpPr>
            <a:spLocks noGrp="1"/>
          </p:cNvSpPr>
          <p:nvPr>
            <p:ph type="sldNum" sz="quarter" idx="10"/>
          </p:nvPr>
        </p:nvSpPr>
        <p:spPr/>
        <p:txBody>
          <a:bodyPr/>
          <a:lstStyle>
            <a:lvl1pPr>
              <a:defRPr/>
            </a:lvl1pPr>
          </a:lstStyle>
          <a:p>
            <a:pPr>
              <a:defRPr/>
            </a:pPr>
            <a:fld id="{514B0640-AB42-4187-8986-BDF78051F14D}"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ED13DF1C-556E-4C1C-912E-4EB3AF97A48A}" type="datetimeFigureOut">
              <a:rPr lang="en-US"/>
              <a:pPr>
                <a:defRPr/>
              </a:pPr>
              <a:t>12/31/2016</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sphere1.png"/>
          <p:cNvPicPr>
            <a:picLocks noChangeAspect="1"/>
          </p:cNvPicPr>
          <p:nvPr/>
        </p:nvPicPr>
        <p:blipFill>
          <a:blip r:embed="rId2"/>
          <a:srcRect/>
          <a:stretch>
            <a:fillRect/>
          </a:stretch>
        </p:blipFill>
        <p:spPr bwMode="auto">
          <a:xfrm>
            <a:off x="6858000" y="0"/>
            <a:ext cx="2293938" cy="6858000"/>
          </a:xfrm>
          <a:prstGeom prst="rect">
            <a:avLst/>
          </a:prstGeom>
          <a:noFill/>
          <a:ln w="9525">
            <a:noFill/>
            <a:miter lim="800000"/>
            <a:headEnd/>
            <a:tailEnd/>
          </a:ln>
        </p:spPr>
      </p:pic>
      <p:sp>
        <p:nvSpPr>
          <p:cNvPr id="15" name="Title 14"/>
          <p:cNvSpPr>
            <a:spLocks noGrp="1"/>
          </p:cNvSpPr>
          <p:nvPr>
            <p:ph type="title"/>
          </p:nvPr>
        </p:nvSpPr>
        <p:spPr>
          <a:xfrm>
            <a:off x="457200" y="1828800"/>
            <a:ext cx="3200400" cy="1752600"/>
          </a:xfrm>
        </p:spPr>
        <p:txBody>
          <a:bodyPr anchor="b"/>
          <a:lstStyle/>
          <a:p>
            <a:r>
              <a:rPr lang="en-US"/>
              <a:t>Click to edit Master title style</a:t>
            </a:r>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Click to edit Master text styles</a:t>
            </a:r>
          </a:p>
        </p:txBody>
      </p:sp>
      <p:sp>
        <p:nvSpPr>
          <p:cNvPr id="5" name="Date Placeholder 11"/>
          <p:cNvSpPr>
            <a:spLocks noGrp="1"/>
          </p:cNvSpPr>
          <p:nvPr>
            <p:ph type="dt" sz="half" idx="14"/>
          </p:nvPr>
        </p:nvSpPr>
        <p:spPr>
          <a:xfrm>
            <a:off x="839788" y="6426200"/>
            <a:ext cx="2819400" cy="127000"/>
          </a:xfrm>
        </p:spPr>
        <p:txBody>
          <a:bodyPr/>
          <a:lstStyle>
            <a:lvl1pPr>
              <a:defRPr/>
            </a:lvl1pPr>
          </a:lstStyle>
          <a:p>
            <a:pPr>
              <a:defRPr/>
            </a:pPr>
            <a:fld id="{2D8221BB-94F7-4474-B24F-1B4FCD8A3B4C}" type="datetimeFigureOut">
              <a:rPr lang="en-US"/>
              <a:pPr>
                <a:defRPr/>
              </a:pPr>
              <a:t>12/31/2016</a:t>
            </a:fld>
            <a:endParaRPr lang="en-US"/>
          </a:p>
        </p:txBody>
      </p:sp>
      <p:sp>
        <p:nvSpPr>
          <p:cNvPr id="6" name="Slide Number Placeholder 12"/>
          <p:cNvSpPr>
            <a:spLocks noGrp="1"/>
          </p:cNvSpPr>
          <p:nvPr>
            <p:ph type="sldNum" sz="quarter" idx="15"/>
          </p:nvPr>
        </p:nvSpPr>
        <p:spPr>
          <a:xfrm>
            <a:off x="4116388" y="6400800"/>
            <a:ext cx="533400" cy="152400"/>
          </a:xfrm>
        </p:spPr>
        <p:txBody>
          <a:bodyPr/>
          <a:lstStyle>
            <a:lvl1pPr>
              <a:defRPr/>
            </a:lvl1pPr>
          </a:lstStyle>
          <a:p>
            <a:pPr>
              <a:defRPr/>
            </a:pPr>
            <a:fld id="{3A2E8290-89AD-4674-B492-533481FEC72C}" type="slidenum">
              <a:rPr lang="en-US"/>
              <a:pPr>
                <a:defRPr/>
              </a:pPr>
              <a:t>‹#›</a:t>
            </a:fld>
            <a:endParaRPr lang="en-US"/>
          </a:p>
        </p:txBody>
      </p:sp>
      <p:sp>
        <p:nvSpPr>
          <p:cNvPr id="7" name="Footer Placeholder 13"/>
          <p:cNvSpPr>
            <a:spLocks noGrp="1"/>
          </p:cNvSpPr>
          <p:nvPr>
            <p:ph type="ftr" sz="quarter" idx="16"/>
          </p:nvPr>
        </p:nvSpPr>
        <p:spPr>
          <a:xfrm>
            <a:off x="838200" y="6296025"/>
            <a:ext cx="2820988" cy="152400"/>
          </a:xfrm>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5" name="Slide Number Placeholder 7"/>
          <p:cNvSpPr>
            <a:spLocks noGrp="1"/>
          </p:cNvSpPr>
          <p:nvPr>
            <p:ph type="sldNum" sz="quarter" idx="10"/>
          </p:nvPr>
        </p:nvSpPr>
        <p:spPr/>
        <p:txBody>
          <a:bodyPr/>
          <a:lstStyle>
            <a:lvl1pPr>
              <a:defRPr/>
            </a:lvl1pPr>
          </a:lstStyle>
          <a:p>
            <a:pPr>
              <a:defRPr/>
            </a:pPr>
            <a:fld id="{DFFFAE22-BE48-477B-A6CC-760CB9B0F3AA}"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0960D027-DFB9-41FD-9134-BDDB2D2C76EA}" type="datetimeFigureOut">
              <a:rPr lang="en-US"/>
              <a:pPr>
                <a:defRPr/>
              </a:pPr>
              <a:t>12/31/2016</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7" name="Slide Number Placeholder 7"/>
          <p:cNvSpPr>
            <a:spLocks noGrp="1"/>
          </p:cNvSpPr>
          <p:nvPr>
            <p:ph type="sldNum" sz="quarter" idx="10"/>
          </p:nvPr>
        </p:nvSpPr>
        <p:spPr/>
        <p:txBody>
          <a:bodyPr/>
          <a:lstStyle>
            <a:lvl1pPr>
              <a:defRPr/>
            </a:lvl1pPr>
          </a:lstStyle>
          <a:p>
            <a:pPr>
              <a:defRPr/>
            </a:pPr>
            <a:fld id="{9D2FE584-B551-4A98-89B7-978362C1078C}" type="slidenum">
              <a:rPr lang="en-US"/>
              <a:pPr>
                <a:defRPr/>
              </a:pPr>
              <a:t>‹#›</a:t>
            </a:fld>
            <a:endParaRPr lang="en-US"/>
          </a:p>
        </p:txBody>
      </p:sp>
      <p:sp>
        <p:nvSpPr>
          <p:cNvPr id="8" name="Date Placeholder 8"/>
          <p:cNvSpPr>
            <a:spLocks noGrp="1"/>
          </p:cNvSpPr>
          <p:nvPr>
            <p:ph type="dt" sz="half" idx="11"/>
          </p:nvPr>
        </p:nvSpPr>
        <p:spPr/>
        <p:txBody>
          <a:bodyPr/>
          <a:lstStyle>
            <a:lvl1pPr>
              <a:defRPr/>
            </a:lvl1pPr>
          </a:lstStyle>
          <a:p>
            <a:pPr>
              <a:defRPr/>
            </a:pPr>
            <a:fld id="{51CCB47B-14AB-413A-86CE-06BF14A83A17}" type="datetimeFigureOut">
              <a:rPr lang="en-US"/>
              <a:pPr>
                <a:defRPr/>
              </a:pPr>
              <a:t>12/31/2016</a:t>
            </a:fld>
            <a:endParaRPr lang="en-US"/>
          </a:p>
        </p:txBody>
      </p:sp>
      <p:sp>
        <p:nvSpPr>
          <p:cNvPr id="9"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a:t>Click to edit Master title style</a:t>
            </a:r>
            <a:endParaRPr lang="en-US" dirty="0"/>
          </a:p>
        </p:txBody>
      </p:sp>
      <p:sp>
        <p:nvSpPr>
          <p:cNvPr id="3" name="Slide Number Placeholder 7"/>
          <p:cNvSpPr>
            <a:spLocks noGrp="1"/>
          </p:cNvSpPr>
          <p:nvPr>
            <p:ph type="sldNum" sz="quarter" idx="10"/>
          </p:nvPr>
        </p:nvSpPr>
        <p:spPr/>
        <p:txBody>
          <a:bodyPr/>
          <a:lstStyle>
            <a:lvl1pPr>
              <a:defRPr/>
            </a:lvl1pPr>
          </a:lstStyle>
          <a:p>
            <a:pPr>
              <a:defRPr/>
            </a:pPr>
            <a:fld id="{36B7EEA2-C18B-440A-A826-651D3BDA4766}" type="slidenum">
              <a:rPr lang="en-US"/>
              <a:pPr>
                <a:defRPr/>
              </a:pPr>
              <a:t>‹#›</a:t>
            </a:fld>
            <a:endParaRPr lang="en-US"/>
          </a:p>
        </p:txBody>
      </p:sp>
      <p:sp>
        <p:nvSpPr>
          <p:cNvPr id="4" name="Date Placeholder 8"/>
          <p:cNvSpPr>
            <a:spLocks noGrp="1"/>
          </p:cNvSpPr>
          <p:nvPr>
            <p:ph type="dt" sz="half" idx="11"/>
          </p:nvPr>
        </p:nvSpPr>
        <p:spPr/>
        <p:txBody>
          <a:bodyPr/>
          <a:lstStyle>
            <a:lvl1pPr>
              <a:defRPr/>
            </a:lvl1pPr>
          </a:lstStyle>
          <a:p>
            <a:pPr>
              <a:defRPr/>
            </a:pPr>
            <a:fld id="{DA722802-23D0-4AD2-B4F1-A09B82838267}" type="datetimeFigureOut">
              <a:rPr lang="en-US"/>
              <a:pPr>
                <a:defRPr/>
              </a:pPr>
              <a:t>12/31/2016</a:t>
            </a:fld>
            <a:endParaRPr lang="en-US"/>
          </a:p>
        </p:txBody>
      </p:sp>
      <p:sp>
        <p:nvSpPr>
          <p:cNvPr id="5"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FBE1EB54-012A-4B75-81B0-D977286D1F92}" type="slidenum">
              <a:rPr lang="en-US"/>
              <a:pPr>
                <a:defRPr/>
              </a:pPr>
              <a:t>‹#›</a:t>
            </a:fld>
            <a:endParaRPr lang="en-US"/>
          </a:p>
        </p:txBody>
      </p:sp>
      <p:sp>
        <p:nvSpPr>
          <p:cNvPr id="3" name="Date Placeholder 8"/>
          <p:cNvSpPr>
            <a:spLocks noGrp="1"/>
          </p:cNvSpPr>
          <p:nvPr>
            <p:ph type="dt" sz="half" idx="11"/>
          </p:nvPr>
        </p:nvSpPr>
        <p:spPr/>
        <p:txBody>
          <a:bodyPr/>
          <a:lstStyle>
            <a:lvl1pPr>
              <a:defRPr/>
            </a:lvl1pPr>
          </a:lstStyle>
          <a:p>
            <a:pPr>
              <a:defRPr/>
            </a:pPr>
            <a:fld id="{B6E4318E-7DC2-4095-8850-C692C8684D18}" type="datetimeFigureOut">
              <a:rPr lang="en-US"/>
              <a:pPr>
                <a:defRPr/>
              </a:pPr>
              <a:t>12/31/2016</a:t>
            </a:fld>
            <a:endParaRPr lang="en-US"/>
          </a:p>
        </p:txBody>
      </p:sp>
      <p:sp>
        <p:nvSpPr>
          <p:cNvPr id="4"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28F4E86B-D2C0-44A4-B2CC-3C8280A139F8}"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F7A0EC6A-16A9-4807-B111-00BB19A3AB4C}" type="datetimeFigureOut">
              <a:rPr lang="en-US"/>
              <a:pPr>
                <a:defRPr/>
              </a:pPr>
              <a:t>12/31/2016</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11" name="Title 1"/>
          <p:cNvSpPr>
            <a:spLocks noGrp="1"/>
          </p:cNvSpPr>
          <p:nvPr>
            <p:ph type="title"/>
          </p:nvPr>
        </p:nvSpPr>
        <p:spPr>
          <a:xfrm>
            <a:off x="5181600" y="1676400"/>
            <a:ext cx="2514600" cy="1875972"/>
          </a:xfrm>
        </p:spPr>
        <p:txBody>
          <a:bodyPr anchor="b"/>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D1918A82-B147-4394-98E8-6545C5D38451}"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170B507F-9BB6-4125-BF86-DEEDB88BEB5D}" type="datetimeFigureOut">
              <a:rPr lang="en-US"/>
              <a:pPr>
                <a:defRPr/>
              </a:pPr>
              <a:t>12/31/2016</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sphere2.png"/>
          <p:cNvPicPr>
            <a:picLocks noChangeAspect="1"/>
          </p:cNvPicPr>
          <p:nvPr/>
        </p:nvPicPr>
        <p:blipFill>
          <a:blip r:embed="rId13"/>
          <a:srcRect/>
          <a:stretch>
            <a:fillRect/>
          </a:stretch>
        </p:blipFill>
        <p:spPr bwMode="auto">
          <a:xfrm>
            <a:off x="8823325" y="0"/>
            <a:ext cx="320675" cy="6858000"/>
          </a:xfrm>
          <a:prstGeom prst="rect">
            <a:avLst/>
          </a:prstGeom>
          <a:noFill/>
          <a:ln w="9525">
            <a:noFill/>
            <a:miter lim="800000"/>
            <a:headEnd/>
            <a:tailEnd/>
          </a:ln>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457200" y="457200"/>
            <a:ext cx="3657600" cy="571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fontAlgn="auto">
              <a:spcBef>
                <a:spcPts val="0"/>
              </a:spcBef>
              <a:spcAft>
                <a:spcPts val="0"/>
              </a:spcAft>
              <a:defRPr sz="1050">
                <a:solidFill>
                  <a:schemeClr val="tx1">
                    <a:lumMod val="50000"/>
                    <a:lumOff val="50000"/>
                  </a:schemeClr>
                </a:solidFill>
                <a:latin typeface="+mn-lt"/>
                <a:cs typeface="+mn-cs"/>
              </a:defRPr>
            </a:lvl1pPr>
          </a:lstStyle>
          <a:p>
            <a:pPr>
              <a:defRPr/>
            </a:pPr>
            <a:fld id="{9CDC455A-1E2A-4F66-8E76-4C1255236AFB}" type="slidenum">
              <a:rPr lang="en-US"/>
              <a:pPr>
                <a:defRPr/>
              </a:pPr>
              <a:t>‹#›</a:t>
            </a:fld>
            <a:endParaRPr lang="en-US"/>
          </a:p>
        </p:txBody>
      </p:sp>
      <p:sp>
        <p:nvSpPr>
          <p:cNvPr id="9" name="Date Placeholder 8"/>
          <p:cNvSpPr>
            <a:spLocks noGrp="1"/>
          </p:cNvSpPr>
          <p:nvPr>
            <p:ph type="dt" sz="half" idx="2"/>
          </p:nvPr>
        </p:nvSpPr>
        <p:spPr>
          <a:xfrm>
            <a:off x="4876800" y="6426200"/>
            <a:ext cx="2819400" cy="127000"/>
          </a:xfrm>
          <a:prstGeom prst="rect">
            <a:avLst/>
          </a:prstGeom>
        </p:spPr>
        <p:txBody>
          <a:bodyPr vert="horz" lIns="91440" tIns="45720" rIns="91440" bIns="45720" rtlCol="0" anchor="ctr"/>
          <a:lstStyle>
            <a:lvl1pPr algn="r" fontAlgn="auto">
              <a:spcBef>
                <a:spcPts val="0"/>
              </a:spcBef>
              <a:spcAft>
                <a:spcPts val="0"/>
              </a:spcAft>
              <a:defRPr sz="1050">
                <a:solidFill>
                  <a:schemeClr val="tx1">
                    <a:lumMod val="50000"/>
                    <a:lumOff val="50000"/>
                  </a:schemeClr>
                </a:solidFill>
                <a:latin typeface="+mn-lt"/>
                <a:cs typeface="+mn-cs"/>
              </a:defRPr>
            </a:lvl1pPr>
          </a:lstStyle>
          <a:p>
            <a:pPr>
              <a:defRPr/>
            </a:pPr>
            <a:fld id="{D6F3F69E-9686-4FC2-987E-4F929B75226B}" type="datetimeFigureOut">
              <a:rPr lang="en-US"/>
              <a:pPr>
                <a:defRPr/>
              </a:pPr>
              <a:t>12/31/2016</a:t>
            </a:fld>
            <a:endParaRPr lang="en-US"/>
          </a:p>
        </p:txBody>
      </p:sp>
      <p:sp>
        <p:nvSpPr>
          <p:cNvPr id="10" name="Footer Placeholder 9"/>
          <p:cNvSpPr>
            <a:spLocks noGrp="1"/>
          </p:cNvSpPr>
          <p:nvPr>
            <p:ph type="ftr" sz="quarter" idx="3"/>
          </p:nvPr>
        </p:nvSpPr>
        <p:spPr>
          <a:xfrm>
            <a:off x="4875213" y="6296025"/>
            <a:ext cx="2820987" cy="152400"/>
          </a:xfrm>
          <a:prstGeom prst="rect">
            <a:avLst/>
          </a:prstGeom>
        </p:spPr>
        <p:txBody>
          <a:bodyPr vert="horz" lIns="91440" tIns="45720" rIns="91440" bIns="45720" rtlCol="0" anchor="b"/>
          <a:lstStyle>
            <a:lvl1pPr algn="r" fontAlgn="auto">
              <a:spcBef>
                <a:spcPts val="0"/>
              </a:spcBef>
              <a:spcAft>
                <a:spcPts val="0"/>
              </a:spcAft>
              <a:defRPr sz="1050">
                <a:solidFill>
                  <a:schemeClr val="tx1"/>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32" r:id="rId1"/>
    <p:sldLayoutId id="2147483723" r:id="rId2"/>
    <p:sldLayoutId id="214748373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rtl="0" eaLnBrk="0" fontAlgn="base" hangingPunct="0">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eaLnBrk="0" fontAlgn="base" hangingPunct="0">
        <a:spcBef>
          <a:spcPct val="0"/>
        </a:spcBef>
        <a:spcAft>
          <a:spcPct val="0"/>
        </a:spcAft>
        <a:defRPr sz="2800">
          <a:solidFill>
            <a:schemeClr val="tx1"/>
          </a:solidFill>
          <a:latin typeface="Calibri" pitchFamily="34" charset="0"/>
        </a:defRPr>
      </a:lvl2pPr>
      <a:lvl3pPr algn="r" rtl="0" eaLnBrk="0" fontAlgn="base" hangingPunct="0">
        <a:spcBef>
          <a:spcPct val="0"/>
        </a:spcBef>
        <a:spcAft>
          <a:spcPct val="0"/>
        </a:spcAft>
        <a:defRPr sz="2800">
          <a:solidFill>
            <a:schemeClr val="tx1"/>
          </a:solidFill>
          <a:latin typeface="Calibri" pitchFamily="34" charset="0"/>
        </a:defRPr>
      </a:lvl3pPr>
      <a:lvl4pPr algn="r" rtl="0" eaLnBrk="0" fontAlgn="base" hangingPunct="0">
        <a:spcBef>
          <a:spcPct val="0"/>
        </a:spcBef>
        <a:spcAft>
          <a:spcPct val="0"/>
        </a:spcAft>
        <a:defRPr sz="2800">
          <a:solidFill>
            <a:schemeClr val="tx1"/>
          </a:solidFill>
          <a:latin typeface="Calibri" pitchFamily="34" charset="0"/>
        </a:defRPr>
      </a:lvl4pPr>
      <a:lvl5pPr algn="r" rtl="0" eaLnBrk="0" fontAlgn="base" hangingPunct="0">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p:titleStyle>
    <p:bodyStyle>
      <a:lvl1pPr marL="182563" indent="-182563" algn="l" rtl="0" eaLnBrk="0" fontAlgn="base" hangingPunct="0">
        <a:spcBef>
          <a:spcPct val="20000"/>
        </a:spcBef>
        <a:spcAft>
          <a:spcPct val="0"/>
        </a:spcAft>
        <a:buClr>
          <a:srgbClr val="7F7F7F"/>
        </a:buClr>
        <a:buFont typeface="Wingdings" pitchFamily="2" charset="2"/>
        <a:buChar char="§"/>
        <a:defRPr kern="1200">
          <a:solidFill>
            <a:srgbClr val="000000"/>
          </a:solidFill>
          <a:latin typeface="+mn-lt"/>
          <a:ea typeface="+mn-ea"/>
          <a:cs typeface="+mn-cs"/>
        </a:defRPr>
      </a:lvl1pPr>
      <a:lvl2pPr marL="411163"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2pPr>
      <a:lvl3pPr marL="593725"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3pPr>
      <a:lvl4pPr marL="776288"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4pPr>
      <a:lvl5pPr marL="958850"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p:txBody>
          <a:bodyPr/>
          <a:lstStyle/>
          <a:p>
            <a:pPr eaLnBrk="1" hangingPunct="1"/>
            <a:r>
              <a:rPr lang="en-US" altLang="zh-CN" sz="2000" dirty="0"/>
              <a:t>1 Jan 2017</a:t>
            </a:r>
          </a:p>
          <a:p>
            <a:pPr eaLnBrk="1" hangingPunct="1"/>
            <a:r>
              <a:rPr lang="en-US" altLang="zh-CN" sz="2000" dirty="0"/>
              <a:t>Chad Cogburn</a:t>
            </a:r>
          </a:p>
          <a:p>
            <a:pPr eaLnBrk="1" hangingPunct="1"/>
            <a:r>
              <a:rPr lang="en-US" altLang="zh-CN" sz="2000" dirty="0"/>
              <a:t>Albuquerque, NM</a:t>
            </a:r>
          </a:p>
        </p:txBody>
      </p:sp>
      <p:sp>
        <p:nvSpPr>
          <p:cNvPr id="14338" name="Title 1"/>
          <p:cNvSpPr>
            <a:spLocks noGrp="1"/>
          </p:cNvSpPr>
          <p:nvPr>
            <p:ph type="title"/>
          </p:nvPr>
        </p:nvSpPr>
        <p:spPr bwMode="auto"/>
        <p:txBody>
          <a:bodyPr wrap="square" numCol="1" anchorCtr="0" compatLnSpc="1">
            <a:prstTxWarp prst="textNoShape">
              <a:avLst/>
            </a:prstTxWarp>
            <a:normAutofit/>
          </a:bodyPr>
          <a:lstStyle/>
          <a:p>
            <a:pPr algn="l" eaLnBrk="1" hangingPunct="1"/>
            <a:r>
              <a:rPr lang="en-US" altLang="zh-CN" sz="3200" b="1" i="1" dirty="0">
                <a:solidFill>
                  <a:schemeClr val="tx1"/>
                </a:solidFill>
              </a:rPr>
              <a:t>Ephesians</a:t>
            </a:r>
            <a:br>
              <a:rPr lang="en-US" altLang="zh-CN" sz="3200" b="1" i="1" dirty="0">
                <a:solidFill>
                  <a:schemeClr val="tx1"/>
                </a:solidFill>
              </a:rPr>
            </a:br>
            <a:r>
              <a:rPr lang="en-US" altLang="zh-CN" sz="3200" b="1" i="1" dirty="0">
                <a:solidFill>
                  <a:schemeClr val="tx1"/>
                </a:solidFill>
              </a:rPr>
              <a:t>Part V</a:t>
            </a:r>
            <a:br>
              <a:rPr lang="en-US" altLang="zh-CN" sz="3200" b="1" i="1" dirty="0">
                <a:solidFill>
                  <a:schemeClr val="tx1"/>
                </a:solidFill>
              </a:rPr>
            </a:br>
            <a:br>
              <a:rPr lang="en-US" altLang="zh-CN" sz="2400" i="1" dirty="0">
                <a:solidFill>
                  <a:schemeClr val="tx1"/>
                </a:solidFill>
              </a:rPr>
            </a:br>
            <a:r>
              <a:rPr lang="en-US" altLang="zh-CN" sz="2400" i="1" dirty="0">
                <a:solidFill>
                  <a:schemeClr val="tx1"/>
                </a:solidFill>
              </a:rPr>
              <a:t>Chapter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0"/>
          <p:cNvSpPr txBox="1">
            <a:spLocks noChangeArrowheads="1"/>
          </p:cNvSpPr>
          <p:nvPr/>
        </p:nvSpPr>
        <p:spPr bwMode="auto">
          <a:xfrm>
            <a:off x="685800" y="1295400"/>
            <a:ext cx="8001000" cy="3108543"/>
          </a:xfrm>
          <a:prstGeom prst="rect">
            <a:avLst/>
          </a:prstGeom>
          <a:noFill/>
          <a:ln w="9525">
            <a:noFill/>
            <a:miter lim="800000"/>
            <a:headEnd/>
            <a:tailEnd/>
          </a:ln>
        </p:spPr>
        <p:txBody>
          <a:bodyPr>
            <a:spAutoFit/>
          </a:bodyPr>
          <a:lstStyle/>
          <a:p>
            <a:pPr marL="457200" indent="-457200">
              <a:buFont typeface="+mj-lt"/>
              <a:buAutoNum type="arabicPeriod"/>
            </a:pPr>
            <a:r>
              <a:rPr lang="en-US" sz="2800" i="1" dirty="0">
                <a:solidFill>
                  <a:srgbClr val="0070C0"/>
                </a:solidFill>
                <a:latin typeface="+mn-lt"/>
              </a:rPr>
              <a:t>Incarnate God (Col 2:2-3, Col 2:9)</a:t>
            </a:r>
          </a:p>
          <a:p>
            <a:pPr marL="457200" indent="-457200">
              <a:buFont typeface="+mj-lt"/>
              <a:buAutoNum type="arabicPeriod"/>
            </a:pPr>
            <a:r>
              <a:rPr lang="en-US" sz="2800" i="1" dirty="0">
                <a:solidFill>
                  <a:srgbClr val="0070C0"/>
                </a:solidFill>
                <a:latin typeface="+mn-lt"/>
              </a:rPr>
              <a:t>Israel's unbelief (Rom 11:25)</a:t>
            </a:r>
          </a:p>
          <a:p>
            <a:pPr marL="457200" indent="-457200">
              <a:buFont typeface="+mj-lt"/>
              <a:buAutoNum type="arabicPeriod"/>
            </a:pPr>
            <a:r>
              <a:rPr lang="en-US" sz="2800" i="1" dirty="0">
                <a:solidFill>
                  <a:srgbClr val="0070C0"/>
                </a:solidFill>
                <a:latin typeface="+mn-lt"/>
              </a:rPr>
              <a:t>The lawlessness one (2 </a:t>
            </a:r>
            <a:r>
              <a:rPr lang="en-US" sz="2800" i="1" dirty="0" err="1">
                <a:solidFill>
                  <a:srgbClr val="0070C0"/>
                </a:solidFill>
                <a:latin typeface="+mn-lt"/>
              </a:rPr>
              <a:t>Thess</a:t>
            </a:r>
            <a:r>
              <a:rPr lang="en-US" sz="2800" i="1" dirty="0">
                <a:solidFill>
                  <a:srgbClr val="0070C0"/>
                </a:solidFill>
                <a:latin typeface="+mn-lt"/>
              </a:rPr>
              <a:t> 2:7)</a:t>
            </a:r>
          </a:p>
          <a:p>
            <a:pPr marL="457200" indent="-457200">
              <a:buFont typeface="+mj-lt"/>
              <a:buAutoNum type="arabicPeriod"/>
            </a:pPr>
            <a:r>
              <a:rPr lang="en-US" sz="2800" i="1" dirty="0">
                <a:solidFill>
                  <a:srgbClr val="0070C0"/>
                </a:solidFill>
                <a:latin typeface="+mn-lt"/>
              </a:rPr>
              <a:t>The unity of Jew and Gentile (</a:t>
            </a:r>
            <a:r>
              <a:rPr lang="en-US" sz="2800" i="1" dirty="0" err="1">
                <a:solidFill>
                  <a:srgbClr val="0070C0"/>
                </a:solidFill>
                <a:latin typeface="+mn-lt"/>
              </a:rPr>
              <a:t>Eph</a:t>
            </a:r>
            <a:r>
              <a:rPr lang="en-US" sz="2800" i="1" dirty="0">
                <a:solidFill>
                  <a:srgbClr val="0070C0"/>
                </a:solidFill>
                <a:latin typeface="+mn-lt"/>
              </a:rPr>
              <a:t> 3:3-6)</a:t>
            </a:r>
          </a:p>
          <a:p>
            <a:pPr marL="457200" indent="-457200">
              <a:buFont typeface="+mj-lt"/>
              <a:buAutoNum type="arabicPeriod"/>
            </a:pPr>
            <a:r>
              <a:rPr lang="en-US" sz="2800" i="1" dirty="0">
                <a:solidFill>
                  <a:srgbClr val="0070C0"/>
                </a:solidFill>
                <a:latin typeface="+mn-lt"/>
              </a:rPr>
              <a:t>The rapture of the church (1Cor 15:51)</a:t>
            </a:r>
          </a:p>
          <a:p>
            <a:pPr marL="457200" indent="-457200">
              <a:buFont typeface="+mj-lt"/>
              <a:buAutoNum type="arabicPeriod"/>
            </a:pPr>
            <a:r>
              <a:rPr lang="en-US" sz="2800" i="1" dirty="0">
                <a:solidFill>
                  <a:srgbClr val="0070C0"/>
                </a:solidFill>
                <a:latin typeface="+mn-lt"/>
              </a:rPr>
              <a:t>Christ dwells inside believers (Col 1:27)</a:t>
            </a:r>
          </a:p>
          <a:p>
            <a:pPr marL="457200" indent="-457200">
              <a:buFont typeface="+mj-lt"/>
              <a:buAutoNum type="arabicPeriod"/>
            </a:pPr>
            <a:r>
              <a:rPr lang="en-US" sz="2800" i="1" dirty="0">
                <a:solidFill>
                  <a:srgbClr val="0070C0"/>
                </a:solidFill>
                <a:latin typeface="+mn-lt"/>
              </a:rPr>
              <a:t>Bride of Christ (</a:t>
            </a:r>
            <a:r>
              <a:rPr lang="en-US" sz="2800" i="1" dirty="0" err="1">
                <a:solidFill>
                  <a:srgbClr val="0070C0"/>
                </a:solidFill>
                <a:latin typeface="+mn-lt"/>
              </a:rPr>
              <a:t>Eph</a:t>
            </a:r>
            <a:r>
              <a:rPr lang="en-US" sz="2800" i="1" dirty="0">
                <a:solidFill>
                  <a:srgbClr val="0070C0"/>
                </a:solidFill>
                <a:latin typeface="+mn-lt"/>
              </a:rPr>
              <a:t> 5:32)</a:t>
            </a:r>
          </a:p>
        </p:txBody>
      </p:sp>
      <p:sp>
        <p:nvSpPr>
          <p:cNvPr id="24578"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A Few NT Mysteries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stitucionDePuestosClaves - Metodo de Sustitucion de Puestos Clav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39962">
            <a:off x="6172200" y="0"/>
            <a:ext cx="1981200" cy="1611028"/>
          </a:xfrm>
          <a:prstGeom prst="rect">
            <a:avLst/>
          </a:prstGeom>
        </p:spPr>
      </p:pic>
      <p:sp>
        <p:nvSpPr>
          <p:cNvPr id="19457" name="TextBox 10"/>
          <p:cNvSpPr txBox="1">
            <a:spLocks noChangeArrowheads="1"/>
          </p:cNvSpPr>
          <p:nvPr/>
        </p:nvSpPr>
        <p:spPr bwMode="auto">
          <a:xfrm>
            <a:off x="304800" y="914400"/>
            <a:ext cx="8610600" cy="5847755"/>
          </a:xfrm>
          <a:prstGeom prst="rect">
            <a:avLst/>
          </a:prstGeom>
          <a:noFill/>
          <a:ln w="9525">
            <a:noFill/>
            <a:miter lim="800000"/>
            <a:headEnd/>
            <a:tailEnd/>
          </a:ln>
        </p:spPr>
        <p:txBody>
          <a:bodyPr wrap="square">
            <a:spAutoFit/>
          </a:bodyPr>
          <a:lstStyle/>
          <a:p>
            <a:r>
              <a:rPr lang="en-US" sz="1700" dirty="0"/>
              <a:t>"the mysteries of the kingdom of heaven" (Matt 13:11)</a:t>
            </a:r>
          </a:p>
          <a:p>
            <a:r>
              <a:rPr lang="en-US" sz="1700" dirty="0"/>
              <a:t>"the mysteries of the kingdom of God" (Luke 8:10)</a:t>
            </a:r>
          </a:p>
          <a:p>
            <a:r>
              <a:rPr lang="en-US" sz="1700" dirty="0"/>
              <a:t>"this mystery … that blindness in part has happened to Israel" (Rom 11:25)</a:t>
            </a:r>
          </a:p>
          <a:p>
            <a:r>
              <a:rPr lang="en-US" sz="1700" dirty="0"/>
              <a:t>"the mystery kept secret since the world began but now made manifest“ (Rom 16:25-26)</a:t>
            </a:r>
          </a:p>
          <a:p>
            <a:r>
              <a:rPr lang="en-US" sz="1700" dirty="0"/>
              <a:t>"we speak the wisdom of God in a mystery" (1Cor 2:7)</a:t>
            </a:r>
          </a:p>
          <a:p>
            <a:r>
              <a:rPr lang="en-US" sz="1700" dirty="0"/>
              <a:t>"servants of Christ and stewards of the mysteries of God" (1Cor 4:1)</a:t>
            </a:r>
          </a:p>
          <a:p>
            <a:r>
              <a:rPr lang="en-US" sz="1700" dirty="0"/>
              <a:t>"I tell you a mystery …we will not all sleep, but we shall all be changed" (1Cor 15:51)</a:t>
            </a:r>
          </a:p>
          <a:p>
            <a:r>
              <a:rPr lang="en-US" sz="1700" dirty="0"/>
              <a:t>"having made known to us the mystery of His will" (</a:t>
            </a:r>
            <a:r>
              <a:rPr lang="en-US" sz="1700" dirty="0" err="1"/>
              <a:t>Eph</a:t>
            </a:r>
            <a:r>
              <a:rPr lang="en-US" sz="1700" dirty="0"/>
              <a:t> 1:9)</a:t>
            </a:r>
          </a:p>
          <a:p>
            <a:r>
              <a:rPr lang="en-US" sz="1700" dirty="0"/>
              <a:t>"the dispensation of the grace of God … how that by revelation He made known to me the mystery" (</a:t>
            </a:r>
            <a:r>
              <a:rPr lang="en-US" sz="1700" dirty="0" err="1"/>
              <a:t>Eph</a:t>
            </a:r>
            <a:r>
              <a:rPr lang="en-US" sz="1700" dirty="0"/>
              <a:t> 3:2-3)</a:t>
            </a:r>
          </a:p>
          <a:p>
            <a:r>
              <a:rPr lang="en-US" sz="1700" dirty="0"/>
              <a:t>"the mystery of Christ" (</a:t>
            </a:r>
            <a:r>
              <a:rPr lang="en-US" sz="1700" dirty="0" err="1"/>
              <a:t>Eph</a:t>
            </a:r>
            <a:r>
              <a:rPr lang="en-US" sz="1700" dirty="0"/>
              <a:t> 3:4)</a:t>
            </a:r>
          </a:p>
          <a:p>
            <a:r>
              <a:rPr lang="en-US" sz="1700" dirty="0"/>
              <a:t>"the mystery, which from the beginning of the ages has been hidden in God“ (</a:t>
            </a:r>
            <a:r>
              <a:rPr lang="en-US" sz="1700" dirty="0" err="1"/>
              <a:t>Eph</a:t>
            </a:r>
            <a:r>
              <a:rPr lang="en-US" sz="1700" dirty="0"/>
              <a:t> 3:9)</a:t>
            </a:r>
          </a:p>
          <a:p>
            <a:r>
              <a:rPr lang="en-US" sz="1700" dirty="0"/>
              <a:t>"This is a great mystery, but I speak concerning Christ and the church." (</a:t>
            </a:r>
            <a:r>
              <a:rPr lang="en-US" sz="1700" dirty="0" err="1"/>
              <a:t>Eph</a:t>
            </a:r>
            <a:r>
              <a:rPr lang="en-US" sz="1700" dirty="0"/>
              <a:t> 5:32)</a:t>
            </a:r>
          </a:p>
          <a:p>
            <a:r>
              <a:rPr lang="en-US" sz="1700" dirty="0"/>
              <a:t>"make known the mystery of the gospel" (</a:t>
            </a:r>
            <a:r>
              <a:rPr lang="en-US" sz="1700" dirty="0" err="1"/>
              <a:t>Eph</a:t>
            </a:r>
            <a:r>
              <a:rPr lang="en-US" sz="1700" dirty="0"/>
              <a:t> 6:19)</a:t>
            </a:r>
          </a:p>
          <a:p>
            <a:r>
              <a:rPr lang="en-US" sz="1700" dirty="0"/>
              <a:t>"the mystery which has been hidden from ages and from generations, but now has been revealed" (Col 1:26)</a:t>
            </a:r>
          </a:p>
          <a:p>
            <a:r>
              <a:rPr lang="en-US" sz="1700" dirty="0"/>
              <a:t>"this mystery … which is Christ in you" (Col 1:27)</a:t>
            </a:r>
          </a:p>
          <a:p>
            <a:r>
              <a:rPr lang="en-US" sz="1700" dirty="0"/>
              <a:t>"the mystery of God, both of the Father and of Christ" (Col 2:2)</a:t>
            </a:r>
          </a:p>
          <a:p>
            <a:r>
              <a:rPr lang="en-US" sz="1700" dirty="0"/>
              <a:t>"the mystery of Christ" (Col 4:3)</a:t>
            </a:r>
          </a:p>
          <a:p>
            <a:r>
              <a:rPr lang="en-US" sz="1700" dirty="0"/>
              <a:t>"the mystery of lawlessness is already at work" (2Thess 2:7)</a:t>
            </a:r>
          </a:p>
          <a:p>
            <a:r>
              <a:rPr lang="en-US" sz="1700" dirty="0"/>
              <a:t>"holding the mystery of the faith" (1Tim 3:9)</a:t>
            </a:r>
          </a:p>
          <a:p>
            <a:r>
              <a:rPr lang="en-US" sz="1700" dirty="0"/>
              <a:t>"great is the mystery of godliness" (1Tim 3:16)</a:t>
            </a:r>
          </a:p>
        </p:txBody>
      </p:sp>
      <p:sp>
        <p:nvSpPr>
          <p:cNvPr id="19458"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“Mysteries” spoken of the 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10"/>
          <p:cNvSpPr txBox="1">
            <a:spLocks noChangeArrowheads="1"/>
          </p:cNvSpPr>
          <p:nvPr/>
        </p:nvSpPr>
        <p:spPr bwMode="auto">
          <a:xfrm>
            <a:off x="609600" y="1066800"/>
            <a:ext cx="8001000" cy="5478423"/>
          </a:xfrm>
          <a:prstGeom prst="rect">
            <a:avLst/>
          </a:prstGeom>
          <a:noFill/>
          <a:ln w="9525">
            <a:noFill/>
            <a:miter lim="800000"/>
            <a:headEnd/>
            <a:tailEnd/>
          </a:ln>
        </p:spPr>
        <p:txBody>
          <a:bodyPr>
            <a:spAutoFit/>
          </a:bodyPr>
          <a:lstStyle/>
          <a:p>
            <a:r>
              <a:rPr lang="en-US" b="1" dirty="0"/>
              <a:t>1 Cor 2:13</a:t>
            </a:r>
            <a:r>
              <a:rPr lang="en-US" dirty="0"/>
              <a:t> These things we also speak, not in words which man's wisdom teaches but which the Holy Spirit teaches, comparing spiritual things with spiritual.  14  But the natural man does not receive the things of the Spirit of God, for they are foolishness to him; nor can he know </a:t>
            </a:r>
            <a:r>
              <a:rPr lang="en-US" i="1" dirty="0"/>
              <a:t>them,</a:t>
            </a:r>
            <a:r>
              <a:rPr lang="en-US" dirty="0"/>
              <a:t> because they are spiritually discerned.</a:t>
            </a:r>
          </a:p>
          <a:p>
            <a:endParaRPr lang="en-US" dirty="0"/>
          </a:p>
          <a:p>
            <a:r>
              <a:rPr lang="en-US" b="1" dirty="0"/>
              <a:t>1 Cor 1:18 </a:t>
            </a:r>
            <a:r>
              <a:rPr lang="en-US" dirty="0"/>
              <a:t>For the message of the cross is foolishness to those who are perishing, but to us who are being saved it is the power of God.  19  For it is written: "I WILL DESTROY THE WISDOM OF THE WISE, AND BRING TO NOTHING THE UNDERSTANDING OF THE PRUDENT."  20  Where </a:t>
            </a:r>
            <a:r>
              <a:rPr lang="en-US" i="1" dirty="0"/>
              <a:t>is</a:t>
            </a:r>
            <a:r>
              <a:rPr lang="en-US" dirty="0"/>
              <a:t> the wise? Where </a:t>
            </a:r>
            <a:r>
              <a:rPr lang="en-US" i="1" dirty="0"/>
              <a:t>is</a:t>
            </a:r>
            <a:r>
              <a:rPr lang="en-US" dirty="0"/>
              <a:t> the scribe? Where </a:t>
            </a:r>
            <a:r>
              <a:rPr lang="en-US" i="1" dirty="0"/>
              <a:t>is</a:t>
            </a:r>
            <a:r>
              <a:rPr lang="en-US" dirty="0"/>
              <a:t> the disputer of this age? Has not God made foolish the wisdom of this world?  21  For since, in the wisdom of God, the world through wisdom did not know God, it pleased God through the foolishness of the message preached to save those who believe.</a:t>
            </a:r>
            <a:endParaRPr lang="en-US" altLang="zh-CN" sz="2200" i="1" dirty="0">
              <a:solidFill>
                <a:srgbClr val="003399"/>
              </a:solidFill>
              <a:latin typeface="Calibri" pitchFamily="34" charset="0"/>
            </a:endParaRPr>
          </a:p>
          <a:p>
            <a:pPr>
              <a:buFontTx/>
              <a:buChar char="•"/>
            </a:pPr>
            <a:r>
              <a:rPr lang="en-US" altLang="zh-CN" sz="2200" i="1" dirty="0">
                <a:solidFill>
                  <a:srgbClr val="003399"/>
                </a:solidFill>
                <a:latin typeface="Calibri" pitchFamily="34" charset="0"/>
              </a:rPr>
              <a:t>  God works on a fundamentally different level</a:t>
            </a:r>
          </a:p>
          <a:p>
            <a:endParaRPr lang="en-US" b="1" dirty="0"/>
          </a:p>
          <a:p>
            <a:r>
              <a:rPr lang="en-US" b="1" dirty="0"/>
              <a:t>Isa 55:8</a:t>
            </a:r>
            <a:r>
              <a:rPr lang="en-US" dirty="0"/>
              <a:t> "For My thoughts </a:t>
            </a:r>
            <a:r>
              <a:rPr lang="en-US" i="1" dirty="0"/>
              <a:t>are</a:t>
            </a:r>
            <a:r>
              <a:rPr lang="en-US" dirty="0"/>
              <a:t> not your thoughts, Nor </a:t>
            </a:r>
            <a:r>
              <a:rPr lang="en-US" i="1" dirty="0"/>
              <a:t>are</a:t>
            </a:r>
            <a:r>
              <a:rPr lang="en-US" dirty="0"/>
              <a:t> your ways My ways," says the LORD.  9 "For </a:t>
            </a:r>
            <a:r>
              <a:rPr lang="en-US" i="1" dirty="0"/>
              <a:t>as</a:t>
            </a:r>
            <a:r>
              <a:rPr lang="en-US" dirty="0"/>
              <a:t> the heavens are higher than the earth, So are My ways higher than your ways, And My thoughts than your thoughts.</a:t>
            </a:r>
          </a:p>
        </p:txBody>
      </p:sp>
      <p:sp>
        <p:nvSpPr>
          <p:cNvPr id="20482" name="TextBox 11"/>
          <p:cNvSpPr txBox="1">
            <a:spLocks noChangeArrowheads="1"/>
          </p:cNvSpPr>
          <p:nvPr/>
        </p:nvSpPr>
        <p:spPr bwMode="auto">
          <a:xfrm>
            <a:off x="1143000" y="381000"/>
            <a:ext cx="6705600" cy="523220"/>
          </a:xfrm>
          <a:prstGeom prst="rect">
            <a:avLst/>
          </a:prstGeom>
          <a:noFill/>
          <a:ln w="9525">
            <a:noFill/>
            <a:miter lim="800000"/>
            <a:headEnd/>
            <a:tailEnd/>
          </a:ln>
        </p:spPr>
        <p:txBody>
          <a:bodyPr wrap="square">
            <a:spAutoFit/>
          </a:bodyPr>
          <a:lstStyle/>
          <a:p>
            <a:r>
              <a:rPr lang="en-US" altLang="zh-CN" sz="2800" b="1" i="1" dirty="0">
                <a:latin typeface="Calibri" pitchFamily="34" charset="0"/>
              </a:rPr>
              <a:t>Spiritually Hidden – God’s </a:t>
            </a:r>
            <a:r>
              <a:rPr lang="en-US" altLang="zh-CN" sz="2800" b="1" i="1" dirty="0">
                <a:latin typeface="Calibri" pitchFamily="34" charset="0"/>
              </a:rPr>
              <a:t>modus operandi</a:t>
            </a:r>
            <a:endParaRPr lang="en-US" altLang="zh-CN" sz="2800" b="1" i="1"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10"/>
          <p:cNvSpPr txBox="1">
            <a:spLocks noChangeArrowheads="1"/>
          </p:cNvSpPr>
          <p:nvPr/>
        </p:nvSpPr>
        <p:spPr bwMode="auto">
          <a:xfrm>
            <a:off x="609600" y="1069975"/>
            <a:ext cx="8001000" cy="5447645"/>
          </a:xfrm>
          <a:prstGeom prst="rect">
            <a:avLst/>
          </a:prstGeom>
          <a:noFill/>
          <a:ln w="9525">
            <a:noFill/>
            <a:miter lim="800000"/>
            <a:headEnd/>
            <a:tailEnd/>
          </a:ln>
        </p:spPr>
        <p:txBody>
          <a:bodyPr>
            <a:spAutoFit/>
          </a:bodyPr>
          <a:lstStyle/>
          <a:p>
            <a:r>
              <a:rPr lang="en-US" b="1" dirty="0"/>
              <a:t>Matt 13:10</a:t>
            </a:r>
            <a:r>
              <a:rPr lang="en-US" dirty="0"/>
              <a:t> And the disciples came and said to Him, "Why do You speak to them in parables?" 11 He answered and said to them, "Because it has been given to you to know the mysteries of the kingdom of heaven, but to them it has not been given. 12 For whoever has, to him more will be given, and he will have abundance; but whoever does not have, even what he has will be taken away from him. 13 Therefore I speak to them in parables, because seeing they do not see, and hearing they do not hear, nor do they understand. 14 And in them the prophecy of Isaiah is fulfilled, which says: 'HEARING YOU WILL HEAR AND SHALL NOT UNDERSTAND, AND SEEING YOU WILL SEE AND NOT PERCEIVE; 15 FOR THE HEARTS OF THIS PEOPLE HAVE GROWN DULL. THEIR EARS ARE HARD OF HEARING, AND THEIR EYES THEY HAVE CLOSED, LEST THEY SHOULD SEE WITH THEIR EYES AND HEAR WITH THEIR EARS, LEST THEY SHOULD UNDERSTAND WITH THEIR HEARTS AND TURN, SO THAT I SHOULD HEAL THEM.' 16 But </a:t>
            </a:r>
            <a:r>
              <a:rPr lang="en-US" u="sng" dirty="0"/>
              <a:t>blessed </a:t>
            </a:r>
            <a:r>
              <a:rPr lang="en-US" i="1" u="sng" dirty="0"/>
              <a:t>are</a:t>
            </a:r>
            <a:r>
              <a:rPr lang="en-US" u="sng" dirty="0"/>
              <a:t> your eyes for they see, and your ears for they hear</a:t>
            </a:r>
            <a:r>
              <a:rPr lang="en-US" dirty="0"/>
              <a:t>; 17 for assuredly, I say to you that many prophets and righteous </a:t>
            </a:r>
            <a:r>
              <a:rPr lang="en-US" i="1" dirty="0"/>
              <a:t>men</a:t>
            </a:r>
            <a:r>
              <a:rPr lang="en-US" dirty="0"/>
              <a:t> desired to see what you see, and did not see </a:t>
            </a:r>
            <a:r>
              <a:rPr lang="en-US" i="1" dirty="0"/>
              <a:t>it,</a:t>
            </a:r>
            <a:r>
              <a:rPr lang="en-US" dirty="0"/>
              <a:t> and to hear what you hear, and did not hear </a:t>
            </a:r>
            <a:r>
              <a:rPr lang="en-US" i="1" dirty="0"/>
              <a:t>it.</a:t>
            </a:r>
            <a:r>
              <a:rPr lang="en-US" altLang="zh-CN" sz="2200" dirty="0"/>
              <a:t>  </a:t>
            </a:r>
          </a:p>
          <a:p>
            <a:pPr marL="342900" indent="-342900">
              <a:buSzPct val="75000"/>
              <a:buFont typeface="Arial" panose="020B0604020202020204" pitchFamily="34" charset="0"/>
              <a:buChar char="•"/>
            </a:pPr>
            <a:r>
              <a:rPr lang="en-US" altLang="zh-CN" sz="2200" i="1" dirty="0">
                <a:solidFill>
                  <a:srgbClr val="003399"/>
                </a:solidFill>
                <a:latin typeface="Calibri" pitchFamily="34" charset="0"/>
              </a:rPr>
              <a:t>We are among the “blessed” for eyes that see and ears that hear</a:t>
            </a:r>
          </a:p>
        </p:txBody>
      </p:sp>
      <p:sp>
        <p:nvSpPr>
          <p:cNvPr id="23554"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Jesus Explains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609600" y="914400"/>
            <a:ext cx="8153400" cy="6063198"/>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US" sz="2200" i="1" dirty="0">
                <a:solidFill>
                  <a:srgbClr val="003399"/>
                </a:solidFill>
                <a:latin typeface="Calibri" pitchFamily="34" charset="0"/>
              </a:rPr>
              <a:t>There were many things the disciples did not understand.  </a:t>
            </a:r>
          </a:p>
          <a:p>
            <a:r>
              <a:rPr lang="en-US" sz="2000" dirty="0"/>
              <a:t>Regarding Christ’s death - </a:t>
            </a:r>
            <a:r>
              <a:rPr lang="en-US" sz="2000" b="1" dirty="0"/>
              <a:t>Luke 9:45</a:t>
            </a:r>
            <a:r>
              <a:rPr lang="en-US" sz="2000" dirty="0"/>
              <a:t>  But they did not understand this saying, and it was hidden from them so that they did not perceive it; and they were afraid to ask Him about this saying.</a:t>
            </a:r>
          </a:p>
          <a:p>
            <a:endParaRPr lang="en-US" sz="2000" b="1" dirty="0"/>
          </a:p>
          <a:p>
            <a:pPr marL="342900" indent="-342900">
              <a:buFont typeface="Arial" panose="020B0604020202020204" pitchFamily="34" charset="0"/>
              <a:buChar char="•"/>
            </a:pPr>
            <a:r>
              <a:rPr lang="en-US" sz="2200" i="1" dirty="0">
                <a:solidFill>
                  <a:srgbClr val="003399"/>
                </a:solidFill>
                <a:latin typeface="Calibri" pitchFamily="34" charset="0"/>
              </a:rPr>
              <a:t>Prior to the ascension, Jesus made known the mysteries</a:t>
            </a:r>
          </a:p>
          <a:p>
            <a:r>
              <a:rPr lang="en-US" sz="2000" b="1" dirty="0"/>
              <a:t>Luke 24:44 </a:t>
            </a:r>
            <a:r>
              <a:rPr lang="en-US" sz="2000" dirty="0"/>
              <a:t>Then He said to them, "These </a:t>
            </a:r>
            <a:r>
              <a:rPr lang="en-US" sz="2000" i="1" dirty="0"/>
              <a:t>are</a:t>
            </a:r>
            <a:r>
              <a:rPr lang="en-US" sz="2000" dirty="0"/>
              <a:t> the words which I spoke to you while I was still with you, that all things must be fulfilled which were written in the Law of Moses and </a:t>
            </a:r>
            <a:r>
              <a:rPr lang="en-US" sz="2000" i="1" dirty="0"/>
              <a:t>the</a:t>
            </a:r>
            <a:r>
              <a:rPr lang="en-US" sz="2000" dirty="0"/>
              <a:t> Prophets and </a:t>
            </a:r>
            <a:r>
              <a:rPr lang="en-US" sz="2000" i="1" dirty="0"/>
              <a:t>the</a:t>
            </a:r>
            <a:r>
              <a:rPr lang="en-US" sz="2000" dirty="0"/>
              <a:t> Psalms concerning Me."  </a:t>
            </a:r>
          </a:p>
          <a:p>
            <a:r>
              <a:rPr lang="en-US" sz="2000" dirty="0"/>
              <a:t>45  And He opened their understanding, that they might comprehend the Scriptures.</a:t>
            </a:r>
          </a:p>
          <a:p>
            <a:pPr marL="342900" indent="-342900">
              <a:buFont typeface="Arial" panose="020B0604020202020204" pitchFamily="34" charset="0"/>
              <a:buChar char="•"/>
            </a:pPr>
            <a:r>
              <a:rPr lang="en-US" sz="2200" i="1" dirty="0">
                <a:solidFill>
                  <a:srgbClr val="003399"/>
                </a:solidFill>
                <a:latin typeface="Calibri" pitchFamily="34" charset="0"/>
              </a:rPr>
              <a:t>Jesus solved many mysteries to His disciples and future Christians</a:t>
            </a:r>
          </a:p>
          <a:p>
            <a:pPr marL="342900" indent="-342900">
              <a:buFont typeface="Arial" panose="020B0604020202020204" pitchFamily="34" charset="0"/>
              <a:buChar char="•"/>
            </a:pPr>
            <a:r>
              <a:rPr lang="en-US" sz="2200" i="1" dirty="0">
                <a:solidFill>
                  <a:srgbClr val="003399"/>
                </a:solidFill>
                <a:latin typeface="Calibri" pitchFamily="34" charset="0"/>
              </a:rPr>
              <a:t>Jesus has the ability to supernaturally OPEN our understanding</a:t>
            </a:r>
          </a:p>
          <a:p>
            <a:pPr marL="640080" lvl="1" indent="-182880">
              <a:buFont typeface="Arial" panose="020B0604020202020204" pitchFamily="34" charset="0"/>
              <a:buChar char="•"/>
            </a:pPr>
            <a:r>
              <a:rPr lang="en-US" sz="2000" i="1" dirty="0">
                <a:solidFill>
                  <a:srgbClr val="003399"/>
                </a:solidFill>
                <a:latin typeface="Calibri" pitchFamily="34" charset="0"/>
              </a:rPr>
              <a:t>Are we open to His understanding and not our own?</a:t>
            </a:r>
          </a:p>
          <a:p>
            <a:pPr marL="640080" lvl="1" indent="-182880">
              <a:buFont typeface="Arial" panose="020B0604020202020204" pitchFamily="34" charset="0"/>
              <a:buChar char="•"/>
            </a:pPr>
            <a:r>
              <a:rPr lang="en-US" sz="2000" i="1" dirty="0">
                <a:solidFill>
                  <a:srgbClr val="003399"/>
                </a:solidFill>
                <a:latin typeface="Calibri" pitchFamily="34" charset="0"/>
              </a:rPr>
              <a:t>Can we take God for what He actually says?</a:t>
            </a:r>
          </a:p>
          <a:p>
            <a:pPr marL="640080" lvl="1" indent="-182880">
              <a:buFont typeface="Arial" panose="020B0604020202020204" pitchFamily="34" charset="0"/>
              <a:buChar char="•"/>
            </a:pPr>
            <a:r>
              <a:rPr lang="en-US" altLang="zh-CN" sz="2000" i="1" dirty="0">
                <a:solidFill>
                  <a:srgbClr val="003399"/>
                </a:solidFill>
                <a:latin typeface="Calibri" pitchFamily="34" charset="0"/>
              </a:rPr>
              <a:t>Do we Love the truth, no matter what?</a:t>
            </a:r>
          </a:p>
          <a:p>
            <a:r>
              <a:rPr lang="en-US" sz="2000" b="1" dirty="0"/>
              <a:t>Rom 3:4</a:t>
            </a:r>
            <a:r>
              <a:rPr lang="en-US" sz="2000" dirty="0"/>
              <a:t>  Certainly not! Indeed, let God be true but every man a liar.</a:t>
            </a:r>
            <a:endParaRPr lang="en-US" altLang="zh-CN" sz="2000" i="1" dirty="0">
              <a:solidFill>
                <a:srgbClr val="003399"/>
              </a:solidFill>
              <a:latin typeface="Calibri" pitchFamily="34" charset="0"/>
            </a:endParaRPr>
          </a:p>
          <a:p>
            <a:pPr marL="342900" indent="-342900">
              <a:buFontTx/>
              <a:buChar char="•"/>
            </a:pPr>
            <a:endParaRPr lang="en-US" altLang="zh-CN" sz="2000" dirty="0">
              <a:solidFill>
                <a:srgbClr val="003399"/>
              </a:solidFill>
              <a:latin typeface="Calibri" pitchFamily="34" charset="0"/>
            </a:endParaRPr>
          </a:p>
        </p:txBody>
      </p:sp>
      <p:sp>
        <p:nvSpPr>
          <p:cNvPr id="2150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Jesus Opens Disciples Understanding</a:t>
            </a:r>
          </a:p>
        </p:txBody>
      </p:sp>
    </p:spTree>
    <p:extLst>
      <p:ext uri="{BB962C8B-B14F-4D97-AF65-F5344CB8AC3E}">
        <p14:creationId xmlns:p14="http://schemas.microsoft.com/office/powerpoint/2010/main" val="2377438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10"/>
          <p:cNvSpPr txBox="1">
            <a:spLocks noChangeArrowheads="1"/>
          </p:cNvSpPr>
          <p:nvPr/>
        </p:nvSpPr>
        <p:spPr bwMode="auto">
          <a:xfrm>
            <a:off x="609600" y="1066800"/>
            <a:ext cx="8001000" cy="5632311"/>
          </a:xfrm>
          <a:prstGeom prst="rect">
            <a:avLst/>
          </a:prstGeom>
          <a:noFill/>
          <a:ln w="9525">
            <a:noFill/>
            <a:miter lim="800000"/>
            <a:headEnd/>
            <a:tailEnd/>
          </a:ln>
        </p:spPr>
        <p:txBody>
          <a:bodyPr>
            <a:spAutoFit/>
          </a:bodyPr>
          <a:lstStyle/>
          <a:p>
            <a:r>
              <a:rPr lang="en-US" sz="2000" b="1" dirty="0"/>
              <a:t>Rom 11:25</a:t>
            </a:r>
            <a:r>
              <a:rPr lang="en-US" sz="2000" dirty="0"/>
              <a:t>  For I do not desire, brethren, that you should be ignorant of this mystery, </a:t>
            </a:r>
            <a:r>
              <a:rPr lang="en-US" sz="2000" u="sng" dirty="0"/>
              <a:t>lest you should be wise in your own opinion</a:t>
            </a:r>
            <a:r>
              <a:rPr lang="en-US" sz="2000" dirty="0"/>
              <a:t>, that blindness in part has happened to Israel until the fullness of the Gentiles has come in.</a:t>
            </a:r>
          </a:p>
          <a:p>
            <a:pPr marL="342900" indent="-342900">
              <a:buFontTx/>
              <a:buChar char="•"/>
            </a:pPr>
            <a:r>
              <a:rPr lang="en-US" altLang="zh-CN" sz="2000" i="1" dirty="0">
                <a:solidFill>
                  <a:srgbClr val="003399"/>
                </a:solidFill>
                <a:latin typeface="Calibri" pitchFamily="34" charset="0"/>
              </a:rPr>
              <a:t>Ignorance of the truth gives rise to pride (own opinion)!</a:t>
            </a:r>
          </a:p>
          <a:p>
            <a:pPr marL="342900" indent="-342900">
              <a:buFontTx/>
              <a:buChar char="•"/>
            </a:pPr>
            <a:r>
              <a:rPr lang="en-US" altLang="zh-CN" sz="2000" i="1" dirty="0">
                <a:solidFill>
                  <a:srgbClr val="003399"/>
                </a:solidFill>
                <a:latin typeface="Calibri" pitchFamily="34" charset="0"/>
              </a:rPr>
              <a:t>Stumbling stone to many preachers…incomplete understanding</a:t>
            </a:r>
          </a:p>
          <a:p>
            <a:pPr marL="914400" lvl="1" indent="-457200">
              <a:buFont typeface="+mj-lt"/>
              <a:buAutoNum type="arabicPeriod"/>
            </a:pPr>
            <a:r>
              <a:rPr lang="en-US" altLang="zh-CN" sz="2000" i="1" dirty="0">
                <a:solidFill>
                  <a:srgbClr val="003399"/>
                </a:solidFill>
                <a:latin typeface="Calibri" pitchFamily="34" charset="0"/>
              </a:rPr>
              <a:t>Not all has been revealed and we try to fill in gaps</a:t>
            </a:r>
          </a:p>
          <a:p>
            <a:pPr marL="914400" lvl="1" indent="-457200">
              <a:buFont typeface="+mj-lt"/>
              <a:buAutoNum type="arabicPeriod"/>
            </a:pPr>
            <a:r>
              <a:rPr lang="en-US" altLang="zh-CN" sz="2000" i="1" dirty="0">
                <a:solidFill>
                  <a:srgbClr val="003399"/>
                </a:solidFill>
                <a:latin typeface="Calibri" pitchFamily="34" charset="0"/>
              </a:rPr>
              <a:t>What has been revealed is not always understood correctly</a:t>
            </a:r>
          </a:p>
          <a:p>
            <a:pPr marL="914400" lvl="1" indent="-457200">
              <a:buFont typeface="+mj-lt"/>
              <a:buAutoNum type="arabicPeriod"/>
            </a:pPr>
            <a:r>
              <a:rPr lang="en-US" altLang="zh-CN" sz="2000" i="1" dirty="0">
                <a:solidFill>
                  <a:srgbClr val="003399"/>
                </a:solidFill>
                <a:latin typeface="Calibri" pitchFamily="34" charset="0"/>
              </a:rPr>
              <a:t>Simplify the complex &amp; complicate the simple</a:t>
            </a:r>
          </a:p>
          <a:p>
            <a:pPr marL="342900" indent="-342900">
              <a:buFontTx/>
              <a:buChar char="•"/>
            </a:pPr>
            <a:endParaRPr lang="en-US" altLang="zh-CN" sz="2000" i="1" dirty="0">
              <a:solidFill>
                <a:srgbClr val="003399"/>
              </a:solidFill>
              <a:latin typeface="Calibri" pitchFamily="34" charset="0"/>
            </a:endParaRPr>
          </a:p>
          <a:p>
            <a:r>
              <a:rPr lang="en-US" sz="2000" b="1" dirty="0"/>
              <a:t>Rom 11:33</a:t>
            </a:r>
            <a:r>
              <a:rPr lang="en-US" sz="2000" dirty="0"/>
              <a:t> Oh, the depth of the riches both of the wisdom and knowledge of God! How unsearchable are His judgments and His ways past finding out!</a:t>
            </a:r>
          </a:p>
          <a:p>
            <a:r>
              <a:rPr lang="en-US" sz="2000" dirty="0"/>
              <a:t>34 "for who has known the mind of the lord? or who has become his counselor?"  35 "or who has first given to him and it shall be repaid to him?"</a:t>
            </a:r>
          </a:p>
          <a:p>
            <a:r>
              <a:rPr lang="en-US" sz="2000" dirty="0"/>
              <a:t>36 For of Him and through Him and to Him are all things, to whom be glory forever. Amen.</a:t>
            </a:r>
            <a:endParaRPr lang="en-US" altLang="zh-CN" sz="2200" i="1" dirty="0">
              <a:solidFill>
                <a:srgbClr val="003399"/>
              </a:solidFill>
              <a:latin typeface="Calibri" pitchFamily="34" charset="0"/>
            </a:endParaRPr>
          </a:p>
        </p:txBody>
      </p:sp>
      <p:sp>
        <p:nvSpPr>
          <p:cNvPr id="22530"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Don’t be Ignorant of the Mystery!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10"/>
          <p:cNvSpPr txBox="1">
            <a:spLocks noChangeArrowheads="1"/>
          </p:cNvSpPr>
          <p:nvPr/>
        </p:nvSpPr>
        <p:spPr bwMode="auto">
          <a:xfrm>
            <a:off x="609600" y="1066800"/>
            <a:ext cx="8001000" cy="4093428"/>
          </a:xfrm>
          <a:prstGeom prst="rect">
            <a:avLst/>
          </a:prstGeom>
          <a:noFill/>
          <a:ln w="9525">
            <a:noFill/>
            <a:miter lim="800000"/>
            <a:headEnd/>
            <a:tailEnd/>
          </a:ln>
        </p:spPr>
        <p:txBody>
          <a:bodyPr>
            <a:spAutoFit/>
          </a:bodyPr>
          <a:lstStyle/>
          <a:p>
            <a:r>
              <a:rPr lang="en-US" altLang="zh-CN" sz="2000" b="1" dirty="0"/>
              <a:t>Angels - </a:t>
            </a:r>
            <a:r>
              <a:rPr lang="en-US" sz="2000" dirty="0"/>
              <a:t>1Cor 11:10  For this reason the woman ought to have </a:t>
            </a:r>
            <a:r>
              <a:rPr lang="en-US" sz="2000" i="1" dirty="0"/>
              <a:t>a symbol of</a:t>
            </a:r>
            <a:r>
              <a:rPr lang="en-US" sz="2000" dirty="0"/>
              <a:t> authority on </a:t>
            </a:r>
            <a:r>
              <a:rPr lang="en-US" sz="2000" i="1" dirty="0"/>
              <a:t>her</a:t>
            </a:r>
            <a:r>
              <a:rPr lang="en-US" sz="2000" dirty="0"/>
              <a:t> head, because of the angels.</a:t>
            </a:r>
          </a:p>
          <a:p>
            <a:r>
              <a:rPr lang="en-US" sz="2000" dirty="0" err="1"/>
              <a:t>Heb</a:t>
            </a:r>
            <a:r>
              <a:rPr lang="en-US" sz="2000" dirty="0"/>
              <a:t> 13:2  Do not forget to entertain strangers, for by so </a:t>
            </a:r>
            <a:r>
              <a:rPr lang="en-US" sz="2000" i="1" dirty="0"/>
              <a:t>doing</a:t>
            </a:r>
            <a:r>
              <a:rPr lang="en-US" sz="2000" dirty="0"/>
              <a:t> some have unwittingly entertained angels.</a:t>
            </a:r>
          </a:p>
          <a:p>
            <a:endParaRPr lang="en-US" sz="2000" dirty="0"/>
          </a:p>
          <a:p>
            <a:r>
              <a:rPr lang="en-US" sz="2000" b="1" dirty="0"/>
              <a:t>Baptized for the dead - </a:t>
            </a:r>
            <a:r>
              <a:rPr lang="en-US" sz="2000" dirty="0"/>
              <a:t>1Cor 15:29  Otherwise, what do people mean by being baptized on behalf of the dead? If the dead are not raised at all, why are people baptized on their behalf?</a:t>
            </a:r>
          </a:p>
          <a:p>
            <a:endParaRPr lang="en-US" sz="2000" dirty="0"/>
          </a:p>
          <a:p>
            <a:r>
              <a:rPr lang="en-US" sz="2000" b="1" dirty="0"/>
              <a:t>God’s sovereign purpose - </a:t>
            </a:r>
            <a:r>
              <a:rPr lang="en-US" sz="2000" dirty="0"/>
              <a:t>Rom 9:18  Therefore He has mercy on whom He wills, and whom He wills He hardens.</a:t>
            </a:r>
          </a:p>
          <a:p>
            <a:endParaRPr lang="en-US" sz="2000" dirty="0"/>
          </a:p>
          <a:p>
            <a:endParaRPr lang="en-US" sz="2000" dirty="0"/>
          </a:p>
        </p:txBody>
      </p:sp>
      <p:sp>
        <p:nvSpPr>
          <p:cNvPr id="2662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Other Mysterious Topics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0"/>
          <p:cNvSpPr txBox="1">
            <a:spLocks noChangeArrowheads="1"/>
          </p:cNvSpPr>
          <p:nvPr/>
        </p:nvSpPr>
        <p:spPr bwMode="auto">
          <a:xfrm>
            <a:off x="609600" y="1066800"/>
            <a:ext cx="8153400" cy="4801314"/>
          </a:xfrm>
          <a:prstGeom prst="rect">
            <a:avLst/>
          </a:prstGeom>
          <a:noFill/>
          <a:ln w="9525">
            <a:noFill/>
            <a:miter lim="800000"/>
            <a:headEnd/>
            <a:tailEnd/>
          </a:ln>
        </p:spPr>
        <p:txBody>
          <a:bodyPr wrap="square">
            <a:spAutoFit/>
          </a:bodyPr>
          <a:lstStyle/>
          <a:p>
            <a:r>
              <a:rPr lang="en-US" sz="2000" b="1" dirty="0" err="1"/>
              <a:t>Eph</a:t>
            </a:r>
            <a:r>
              <a:rPr lang="en-US" sz="2000" b="1" dirty="0"/>
              <a:t> 3:14</a:t>
            </a:r>
            <a:r>
              <a:rPr lang="en-US" sz="2000" dirty="0"/>
              <a:t>  For this reason I bow my knees to the Father of our Lord Jesus Christ, 15  from whom the whole family in heaven and earth is named, 16  that He would grant you, according to the riches of His glory, to be strengthened with might through His Spirit in the inner man, 17  that Christ may dwell in your hearts through faith; that you, being rooted and grounded in love, </a:t>
            </a:r>
            <a:r>
              <a:rPr lang="en-US" sz="2000" dirty="0">
                <a:solidFill>
                  <a:schemeClr val="bg2">
                    <a:lumMod val="50000"/>
                  </a:schemeClr>
                </a:solidFill>
              </a:rPr>
              <a:t>18  may be able to comprehend with all the saints what is the width and length and depth and height—19  to know the love of Christ which passes knowledge; that you may be filled with all the fullness of God. 20  Now to Him who is able to do exceedingly abundantly above all that we ask or think, according to the power that works in us, 21  to Him be glory in the church by Christ Jesus to all generations, forever and ever. Amen.</a:t>
            </a:r>
          </a:p>
          <a:p>
            <a:r>
              <a:rPr lang="en-US" altLang="zh-CN" sz="2200" i="1" dirty="0">
                <a:solidFill>
                  <a:srgbClr val="003399"/>
                </a:solidFill>
                <a:latin typeface="Calibri" pitchFamily="34" charset="0"/>
              </a:rPr>
              <a:t> </a:t>
            </a:r>
          </a:p>
          <a:p>
            <a:pPr marL="342900" indent="-342900">
              <a:buFont typeface="Arial" panose="020B0604020202020204" pitchFamily="34" charset="0"/>
              <a:buChar char="•"/>
            </a:pPr>
            <a:r>
              <a:rPr lang="en-US" altLang="zh-CN" sz="2200" i="1" dirty="0">
                <a:solidFill>
                  <a:srgbClr val="003399"/>
                </a:solidFill>
                <a:latin typeface="Calibri" pitchFamily="34" charset="0"/>
              </a:rPr>
              <a:t>Paul’s prayer in vs. 14-21 summarizes the purpose of </a:t>
            </a:r>
            <a:r>
              <a:rPr lang="en-US" altLang="zh-CN" sz="2200" i="1" dirty="0" err="1">
                <a:solidFill>
                  <a:srgbClr val="003399"/>
                </a:solidFill>
                <a:latin typeface="Calibri" pitchFamily="34" charset="0"/>
              </a:rPr>
              <a:t>ch</a:t>
            </a:r>
            <a:r>
              <a:rPr lang="en-US" altLang="zh-CN" sz="2200" i="1" dirty="0">
                <a:solidFill>
                  <a:srgbClr val="003399"/>
                </a:solidFill>
                <a:latin typeface="Calibri" pitchFamily="34" charset="0"/>
              </a:rPr>
              <a:t> 1-3.</a:t>
            </a:r>
          </a:p>
          <a:p>
            <a:pPr marL="342900" indent="-342900">
              <a:buFont typeface="Arial" panose="020B0604020202020204" pitchFamily="34" charset="0"/>
              <a:buChar char="•"/>
            </a:pPr>
            <a:r>
              <a:rPr lang="en-US" altLang="zh-CN" sz="2200" i="1" dirty="0">
                <a:solidFill>
                  <a:srgbClr val="003399"/>
                </a:solidFill>
                <a:latin typeface="Calibri" pitchFamily="34" charset="0"/>
              </a:rPr>
              <a:t>vs. 17 Rooted and grounded in Love!</a:t>
            </a:r>
          </a:p>
        </p:txBody>
      </p:sp>
      <p:sp>
        <p:nvSpPr>
          <p:cNvPr id="25602" name="TextBox 3"/>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Text - Ephesians 3:14-21: Summary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0"/>
          <p:cNvSpPr txBox="1">
            <a:spLocks noChangeArrowheads="1"/>
          </p:cNvSpPr>
          <p:nvPr/>
        </p:nvSpPr>
        <p:spPr bwMode="auto">
          <a:xfrm>
            <a:off x="609600" y="1066800"/>
            <a:ext cx="8153400" cy="5663089"/>
          </a:xfrm>
          <a:prstGeom prst="rect">
            <a:avLst/>
          </a:prstGeom>
          <a:noFill/>
          <a:ln w="9525">
            <a:noFill/>
            <a:miter lim="800000"/>
            <a:headEnd/>
            <a:tailEnd/>
          </a:ln>
        </p:spPr>
        <p:txBody>
          <a:bodyPr wrap="square">
            <a:spAutoFit/>
          </a:bodyPr>
          <a:lstStyle/>
          <a:p>
            <a:r>
              <a:rPr lang="en-US" sz="2000" b="1" dirty="0"/>
              <a:t>Matt 22:36</a:t>
            </a:r>
            <a:r>
              <a:rPr lang="en-US" sz="2000" dirty="0"/>
              <a:t>  "Teacher, which </a:t>
            </a:r>
            <a:r>
              <a:rPr lang="en-US" sz="2000" i="1" dirty="0"/>
              <a:t>is</a:t>
            </a:r>
            <a:r>
              <a:rPr lang="en-US" sz="2000" dirty="0"/>
              <a:t> the great commandment in the law?"  </a:t>
            </a:r>
          </a:p>
          <a:p>
            <a:r>
              <a:rPr lang="en-US" sz="2000" dirty="0"/>
              <a:t>37  Jesus said to him, 'You shall love the Lord your God with all your heart, with all your soul, and with all your mind.'  </a:t>
            </a:r>
          </a:p>
          <a:p>
            <a:r>
              <a:rPr lang="en-US" sz="2000" dirty="0"/>
              <a:t>38  This is </a:t>
            </a:r>
            <a:r>
              <a:rPr lang="en-US" sz="2000" i="1" dirty="0"/>
              <a:t>the</a:t>
            </a:r>
            <a:r>
              <a:rPr lang="en-US" sz="2000" dirty="0"/>
              <a:t> first and great commandment.  </a:t>
            </a:r>
          </a:p>
          <a:p>
            <a:r>
              <a:rPr lang="en-US" sz="2000" dirty="0"/>
              <a:t>39  And </a:t>
            </a:r>
            <a:r>
              <a:rPr lang="en-US" sz="2000" i="1" dirty="0"/>
              <a:t>the</a:t>
            </a:r>
            <a:r>
              <a:rPr lang="en-US" sz="2000" dirty="0"/>
              <a:t> second </a:t>
            </a:r>
            <a:r>
              <a:rPr lang="en-US" sz="2000" i="1" dirty="0"/>
              <a:t>is</a:t>
            </a:r>
            <a:r>
              <a:rPr lang="en-US" sz="2000" dirty="0"/>
              <a:t> like it: ‘You shall love your neighbor as yourself.'  </a:t>
            </a:r>
          </a:p>
          <a:p>
            <a:r>
              <a:rPr lang="en-US" sz="2000" dirty="0"/>
              <a:t>40  On these two commandments hang all the Law and the Prophets."</a:t>
            </a:r>
          </a:p>
          <a:p>
            <a:endParaRPr lang="en-US" sz="2000" b="1" dirty="0"/>
          </a:p>
          <a:p>
            <a:r>
              <a:rPr lang="en-US" sz="2000" b="1" dirty="0"/>
              <a:t>2 Tim 1:7</a:t>
            </a:r>
            <a:r>
              <a:rPr lang="en-US" sz="2000" dirty="0"/>
              <a:t>  For God has not given us a spirit of fear, but of power and of love and of a sound mind.</a:t>
            </a:r>
          </a:p>
          <a:p>
            <a:endParaRPr lang="en-US" sz="2000" b="1" dirty="0"/>
          </a:p>
          <a:p>
            <a:r>
              <a:rPr lang="en-US" sz="2000" b="1" dirty="0"/>
              <a:t>Col 3:14</a:t>
            </a:r>
            <a:r>
              <a:rPr lang="en-US" sz="2000" dirty="0"/>
              <a:t>  But above all these things put on love, which is the bond of perfection.</a:t>
            </a:r>
          </a:p>
          <a:p>
            <a:endParaRPr lang="en-US" sz="2000" b="1" dirty="0"/>
          </a:p>
          <a:p>
            <a:r>
              <a:rPr lang="en-US" sz="2000" b="1" dirty="0"/>
              <a:t>1 Cor 13:13</a:t>
            </a:r>
            <a:r>
              <a:rPr lang="en-US" sz="2000" dirty="0"/>
              <a:t>  And now abide faith, hope, love, these three; but the greatest of these </a:t>
            </a:r>
            <a:r>
              <a:rPr lang="en-US" sz="2000" i="1" dirty="0"/>
              <a:t>is</a:t>
            </a:r>
            <a:r>
              <a:rPr lang="en-US" sz="2000" dirty="0"/>
              <a:t> love.</a:t>
            </a:r>
          </a:p>
          <a:p>
            <a:endParaRPr lang="en-US" sz="2000" dirty="0"/>
          </a:p>
          <a:p>
            <a:pPr marL="342900" indent="-342900">
              <a:buFont typeface="Arial" panose="020B0604020202020204" pitchFamily="34" charset="0"/>
              <a:buChar char="•"/>
            </a:pPr>
            <a:r>
              <a:rPr lang="en-US" sz="2200" i="1" dirty="0">
                <a:solidFill>
                  <a:srgbClr val="003399"/>
                </a:solidFill>
                <a:latin typeface="Calibri" pitchFamily="34" charset="0"/>
              </a:rPr>
              <a:t>Love is the central and defining virtue of Christianity</a:t>
            </a:r>
            <a:endParaRPr lang="en-US" altLang="zh-CN" sz="2200" i="1" dirty="0">
              <a:solidFill>
                <a:srgbClr val="003399"/>
              </a:solidFill>
              <a:latin typeface="Calibri" pitchFamily="34" charset="0"/>
            </a:endParaRPr>
          </a:p>
        </p:txBody>
      </p:sp>
      <p:sp>
        <p:nvSpPr>
          <p:cNvPr id="25602" name="TextBox 3"/>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Rooted and Grounded in Love</a:t>
            </a:r>
          </a:p>
        </p:txBody>
      </p:sp>
    </p:spTree>
    <p:extLst>
      <p:ext uri="{BB962C8B-B14F-4D97-AF65-F5344CB8AC3E}">
        <p14:creationId xmlns:p14="http://schemas.microsoft.com/office/powerpoint/2010/main" val="2586745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0"/>
          <p:cNvSpPr txBox="1">
            <a:spLocks noChangeArrowheads="1"/>
          </p:cNvSpPr>
          <p:nvPr/>
        </p:nvSpPr>
        <p:spPr bwMode="auto">
          <a:xfrm>
            <a:off x="609600" y="1066800"/>
            <a:ext cx="8153400" cy="5478423"/>
          </a:xfrm>
          <a:prstGeom prst="rect">
            <a:avLst/>
          </a:prstGeom>
          <a:noFill/>
          <a:ln w="9525">
            <a:noFill/>
            <a:miter lim="800000"/>
            <a:headEnd/>
            <a:tailEnd/>
          </a:ln>
        </p:spPr>
        <p:txBody>
          <a:bodyPr wrap="square">
            <a:spAutoFit/>
          </a:bodyPr>
          <a:lstStyle/>
          <a:p>
            <a:r>
              <a:rPr lang="en-US" sz="2000" b="1" dirty="0" err="1">
                <a:solidFill>
                  <a:schemeClr val="bg2">
                    <a:lumMod val="50000"/>
                  </a:schemeClr>
                </a:solidFill>
              </a:rPr>
              <a:t>Eph</a:t>
            </a:r>
            <a:r>
              <a:rPr lang="en-US" sz="2000" b="1" dirty="0">
                <a:solidFill>
                  <a:schemeClr val="bg2">
                    <a:lumMod val="50000"/>
                  </a:schemeClr>
                </a:solidFill>
              </a:rPr>
              <a:t> 3:14</a:t>
            </a:r>
            <a:r>
              <a:rPr lang="en-US" sz="2000" dirty="0">
                <a:solidFill>
                  <a:schemeClr val="bg2">
                    <a:lumMod val="50000"/>
                  </a:schemeClr>
                </a:solidFill>
              </a:rPr>
              <a:t>  For this reason I bow my knees to the Father of our Lord Jesus Christ, 15  from whom the whole family in heaven and earth is named, 16  that He would grant you, according to the riches of His glory, to be strengthened with might through His Spirit in the inner man, 17  that Christ may dwell in your hearts through faith; that you, being rooted and grounded in love, </a:t>
            </a:r>
            <a:r>
              <a:rPr lang="en-US" sz="2000" dirty="0"/>
              <a:t>18  may be able to comprehend with all the saints what </a:t>
            </a:r>
            <a:r>
              <a:rPr lang="en-US" sz="2000" i="1" dirty="0"/>
              <a:t>is</a:t>
            </a:r>
            <a:r>
              <a:rPr lang="en-US" sz="2000" dirty="0"/>
              <a:t> the width and length and depth and height—</a:t>
            </a:r>
            <a:r>
              <a:rPr lang="en-US" sz="2000" dirty="0"/>
              <a:t>19  to know the love of Christ which passes knowledge; that you may be filled with all the fullness of God. 20  Now to Him who is able to do exceedingly abundantly above all that we ask or think, according to the power that works in us, 21  to Him </a:t>
            </a:r>
            <a:r>
              <a:rPr lang="en-US" sz="2000" i="1" dirty="0"/>
              <a:t>be</a:t>
            </a:r>
            <a:r>
              <a:rPr lang="en-US" sz="2000" dirty="0"/>
              <a:t> glory in the church by Christ Jesus to all generations, forever and ever. Amen.</a:t>
            </a:r>
            <a:endParaRPr lang="en-US" dirty="0"/>
          </a:p>
          <a:p>
            <a:pPr marL="342900" indent="-342900">
              <a:buFont typeface="Arial" panose="020B0604020202020204" pitchFamily="34" charset="0"/>
              <a:buChar char="•"/>
            </a:pPr>
            <a:r>
              <a:rPr lang="en-US" altLang="zh-CN" sz="2200" i="1" dirty="0">
                <a:solidFill>
                  <a:srgbClr val="003399"/>
                </a:solidFill>
                <a:latin typeface="Calibri" pitchFamily="34" charset="0"/>
              </a:rPr>
              <a:t>Love of Christ surpasses knowledge of the natural man</a:t>
            </a:r>
          </a:p>
          <a:p>
            <a:pPr marL="342900" indent="-342900">
              <a:buFont typeface="Arial" panose="020B0604020202020204" pitchFamily="34" charset="0"/>
              <a:buChar char="•"/>
            </a:pPr>
            <a:r>
              <a:rPr lang="en-US" altLang="zh-CN" sz="2200" i="1" dirty="0">
                <a:solidFill>
                  <a:srgbClr val="003399"/>
                </a:solidFill>
                <a:latin typeface="Calibri" pitchFamily="34" charset="0"/>
              </a:rPr>
              <a:t>Spirit enables comprehension and knowledge!</a:t>
            </a:r>
          </a:p>
          <a:p>
            <a:pPr marL="342900" indent="-342900">
              <a:buFont typeface="Arial" panose="020B0604020202020204" pitchFamily="34" charset="0"/>
              <a:buChar char="•"/>
            </a:pPr>
            <a:r>
              <a:rPr lang="en-US" altLang="zh-CN" sz="2200" i="1" dirty="0">
                <a:solidFill>
                  <a:srgbClr val="003399"/>
                </a:solidFill>
                <a:latin typeface="Calibri" pitchFamily="34" charset="0"/>
              </a:rPr>
              <a:t>Fullness, exceedingly, abundantly, above – God’s power has no limits!</a:t>
            </a:r>
          </a:p>
          <a:p>
            <a:pPr marL="342900" indent="-342900">
              <a:buFont typeface="Arial" panose="020B0604020202020204" pitchFamily="34" charset="0"/>
              <a:buChar char="•"/>
            </a:pPr>
            <a:r>
              <a:rPr lang="en-US" altLang="zh-CN" sz="2200" i="1" dirty="0">
                <a:solidFill>
                  <a:srgbClr val="003399"/>
                </a:solidFill>
                <a:latin typeface="Calibri" pitchFamily="34" charset="0"/>
              </a:rPr>
              <a:t>Natural conclusion…Glorify God!</a:t>
            </a:r>
            <a:endParaRPr lang="en-US" altLang="zh-CN" sz="2200" i="1" dirty="0">
              <a:solidFill>
                <a:srgbClr val="003399"/>
              </a:solidFill>
              <a:latin typeface="Calibri" pitchFamily="34" charset="0"/>
            </a:endParaRPr>
          </a:p>
        </p:txBody>
      </p:sp>
      <p:sp>
        <p:nvSpPr>
          <p:cNvPr id="25602" name="TextBox 3"/>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Text - Ephesians 3:14-21</a:t>
            </a:r>
          </a:p>
        </p:txBody>
      </p:sp>
    </p:spTree>
    <p:extLst>
      <p:ext uri="{BB962C8B-B14F-4D97-AF65-F5344CB8AC3E}">
        <p14:creationId xmlns:p14="http://schemas.microsoft.com/office/powerpoint/2010/main" val="63817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0"/>
          <p:cNvSpPr txBox="1">
            <a:spLocks noChangeArrowheads="1"/>
          </p:cNvSpPr>
          <p:nvPr/>
        </p:nvSpPr>
        <p:spPr bwMode="auto">
          <a:xfrm>
            <a:off x="914400" y="5418138"/>
            <a:ext cx="7162800" cy="1287462"/>
          </a:xfrm>
          <a:prstGeom prst="rect">
            <a:avLst/>
          </a:prstGeom>
          <a:solidFill>
            <a:schemeClr val="bg1"/>
          </a:solidFill>
          <a:ln w="38100" cmpd="dbl">
            <a:solidFill>
              <a:srgbClr val="000000"/>
            </a:solidFill>
            <a:miter lim="800000"/>
            <a:headEnd/>
            <a:tailEnd/>
          </a:ln>
        </p:spPr>
        <p:txBody>
          <a:bodyPr>
            <a:spAutoFit/>
          </a:bodyPr>
          <a:lstStyle/>
          <a:p>
            <a:pPr algn="ctr"/>
            <a:r>
              <a:rPr lang="en-US" altLang="zh-CN" sz="2800" b="1">
                <a:latin typeface="Calibri" pitchFamily="34" charset="0"/>
              </a:rPr>
              <a:t>Ephesians 4:1 </a:t>
            </a:r>
          </a:p>
          <a:p>
            <a:pPr algn="ctr"/>
            <a:r>
              <a:rPr lang="en-US" altLang="zh-CN" sz="2400" i="1">
                <a:latin typeface="Calibri" pitchFamily="34" charset="0"/>
              </a:rPr>
              <a:t>I, </a:t>
            </a:r>
            <a:r>
              <a:rPr lang="en-US" altLang="zh-CN" sz="2400" i="1" u="sng">
                <a:latin typeface="Calibri" pitchFamily="34" charset="0"/>
              </a:rPr>
              <a:t>therefore</a:t>
            </a:r>
            <a:r>
              <a:rPr lang="en-US" altLang="zh-CN" sz="2400" i="1">
                <a:latin typeface="Calibri" pitchFamily="34" charset="0"/>
              </a:rPr>
              <a:t>, the prisoner of the Lord, beseech you to </a:t>
            </a:r>
            <a:r>
              <a:rPr lang="en-US" altLang="zh-CN" sz="2400" i="1" u="sng">
                <a:latin typeface="Calibri" pitchFamily="34" charset="0"/>
              </a:rPr>
              <a:t>walk</a:t>
            </a:r>
            <a:r>
              <a:rPr lang="en-US" altLang="zh-CN" sz="2400" i="1">
                <a:latin typeface="Calibri" pitchFamily="34" charset="0"/>
              </a:rPr>
              <a:t> worthy of the calling with which you were called…</a:t>
            </a:r>
            <a:endParaRPr lang="en-US" altLang="zh-CN" sz="2400">
              <a:latin typeface="Calibri" pitchFamily="34" charset="0"/>
              <a:cs typeface="Aparajita"/>
            </a:endParaRPr>
          </a:p>
        </p:txBody>
      </p:sp>
      <p:sp>
        <p:nvSpPr>
          <p:cNvPr id="15362" name="TextBox 11"/>
          <p:cNvSpPr txBox="1">
            <a:spLocks noChangeArrowheads="1"/>
          </p:cNvSpPr>
          <p:nvPr/>
        </p:nvSpPr>
        <p:spPr bwMode="auto">
          <a:xfrm>
            <a:off x="1143000" y="1524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Flow of Ephesians</a:t>
            </a:r>
          </a:p>
        </p:txBody>
      </p:sp>
      <p:sp>
        <p:nvSpPr>
          <p:cNvPr id="15363" name="Text Box 4"/>
          <p:cNvSpPr txBox="1">
            <a:spLocks noChangeArrowheads="1"/>
          </p:cNvSpPr>
          <p:nvPr/>
        </p:nvSpPr>
        <p:spPr bwMode="auto">
          <a:xfrm>
            <a:off x="609600" y="762000"/>
            <a:ext cx="2819400" cy="4154984"/>
          </a:xfrm>
          <a:prstGeom prst="rect">
            <a:avLst/>
          </a:prstGeom>
          <a:solidFill>
            <a:srgbClr val="66FF66"/>
          </a:solidFill>
          <a:ln w="38100" cmpd="dbl">
            <a:solidFill>
              <a:schemeClr val="tx1"/>
            </a:solidFill>
            <a:miter lim="800000"/>
            <a:headEnd/>
            <a:tailEnd/>
          </a:ln>
        </p:spPr>
        <p:txBody>
          <a:bodyPr>
            <a:spAutoFit/>
          </a:bodyPr>
          <a:lstStyle/>
          <a:p>
            <a:pPr algn="ctr"/>
            <a:r>
              <a:rPr lang="en-US" altLang="zh-CN" sz="3200" u="sng" dirty="0"/>
              <a:t>Ch 1-3</a:t>
            </a:r>
          </a:p>
          <a:p>
            <a:pPr algn="ctr"/>
            <a:r>
              <a:rPr lang="en-US" altLang="zh-CN" sz="3200" dirty="0"/>
              <a:t>Blessings</a:t>
            </a:r>
          </a:p>
          <a:p>
            <a:pPr>
              <a:buFontTx/>
              <a:buChar char="•"/>
            </a:pPr>
            <a:r>
              <a:rPr lang="en-US" altLang="zh-CN" sz="2000" dirty="0"/>
              <a:t>Chosen/predestined</a:t>
            </a:r>
          </a:p>
          <a:p>
            <a:pPr>
              <a:buFontTx/>
              <a:buChar char="•"/>
            </a:pPr>
            <a:r>
              <a:rPr lang="en-US" altLang="zh-CN" sz="2000" dirty="0"/>
              <a:t>Redeemed</a:t>
            </a:r>
          </a:p>
          <a:p>
            <a:pPr>
              <a:buFontTx/>
              <a:buChar char="•"/>
            </a:pPr>
            <a:r>
              <a:rPr lang="en-US" altLang="zh-CN" sz="2000" dirty="0"/>
              <a:t>Sealed w/H.S.</a:t>
            </a:r>
          </a:p>
          <a:p>
            <a:pPr>
              <a:buFontTx/>
              <a:buChar char="•"/>
            </a:pPr>
            <a:r>
              <a:rPr lang="en-US" altLang="zh-CN" sz="2000" dirty="0"/>
              <a:t>Made alive</a:t>
            </a:r>
          </a:p>
          <a:p>
            <a:pPr>
              <a:buFontTx/>
              <a:buChar char="•"/>
            </a:pPr>
            <a:r>
              <a:rPr lang="en-US" altLang="zh-CN" sz="2000" dirty="0"/>
              <a:t>Gift of grace</a:t>
            </a:r>
          </a:p>
          <a:p>
            <a:pPr>
              <a:buFontTx/>
              <a:buChar char="•"/>
            </a:pPr>
            <a:r>
              <a:rPr lang="en-US" altLang="zh-CN" sz="2000" dirty="0"/>
              <a:t>Salvation for Gentiles</a:t>
            </a:r>
          </a:p>
          <a:p>
            <a:pPr>
              <a:buFontTx/>
              <a:buChar char="•"/>
            </a:pPr>
            <a:r>
              <a:rPr lang="en-US" altLang="zh-CN" sz="2000" dirty="0"/>
              <a:t>Understand Mystery</a:t>
            </a:r>
          </a:p>
          <a:p>
            <a:pPr>
              <a:buFontTx/>
              <a:buChar char="•"/>
            </a:pPr>
            <a:r>
              <a:rPr lang="en-US" altLang="zh-CN" sz="2000" dirty="0"/>
              <a:t>Fellowship</a:t>
            </a:r>
          </a:p>
          <a:p>
            <a:pPr>
              <a:buFontTx/>
              <a:buChar char="•"/>
            </a:pPr>
            <a:r>
              <a:rPr lang="en-US" altLang="zh-CN" sz="2000" dirty="0"/>
              <a:t>Grounded in love</a:t>
            </a:r>
          </a:p>
          <a:p>
            <a:pPr>
              <a:buFontTx/>
              <a:buChar char="•"/>
            </a:pPr>
            <a:r>
              <a:rPr lang="en-US" altLang="zh-CN" sz="2000" dirty="0"/>
              <a:t>Power!</a:t>
            </a:r>
          </a:p>
        </p:txBody>
      </p:sp>
      <p:sp>
        <p:nvSpPr>
          <p:cNvPr id="15364" name="Rectangle 5"/>
          <p:cNvSpPr>
            <a:spLocks noChangeArrowheads="1"/>
          </p:cNvSpPr>
          <p:nvPr/>
        </p:nvSpPr>
        <p:spPr bwMode="auto">
          <a:xfrm>
            <a:off x="5562600" y="762000"/>
            <a:ext cx="2819400" cy="1104900"/>
          </a:xfrm>
          <a:prstGeom prst="rect">
            <a:avLst/>
          </a:prstGeom>
          <a:solidFill>
            <a:schemeClr val="hlink"/>
          </a:solidFill>
          <a:ln w="38100" cmpd="dbl">
            <a:solidFill>
              <a:schemeClr val="tx1"/>
            </a:solidFill>
            <a:miter lim="800000"/>
            <a:headEnd/>
            <a:tailEnd/>
          </a:ln>
        </p:spPr>
        <p:txBody>
          <a:bodyPr>
            <a:spAutoFit/>
          </a:bodyPr>
          <a:lstStyle/>
          <a:p>
            <a:pPr algn="ctr"/>
            <a:r>
              <a:rPr lang="en-US" altLang="zh-CN" sz="3200" u="sng"/>
              <a:t>Ch 4-6 </a:t>
            </a:r>
          </a:p>
          <a:p>
            <a:pPr algn="ctr"/>
            <a:r>
              <a:rPr lang="en-US" altLang="zh-CN" sz="3200"/>
              <a:t>Walk Worthy</a:t>
            </a:r>
          </a:p>
        </p:txBody>
      </p:sp>
      <p:sp>
        <p:nvSpPr>
          <p:cNvPr id="15365" name="AutoShape 6"/>
          <p:cNvSpPr>
            <a:spLocks noChangeArrowheads="1"/>
          </p:cNvSpPr>
          <p:nvPr/>
        </p:nvSpPr>
        <p:spPr bwMode="auto">
          <a:xfrm>
            <a:off x="3733800" y="1600200"/>
            <a:ext cx="1447800" cy="609600"/>
          </a:xfrm>
          <a:prstGeom prst="rightArrow">
            <a:avLst>
              <a:gd name="adj1" fmla="val 50000"/>
              <a:gd name="adj2" fmla="val 59375"/>
            </a:avLst>
          </a:prstGeom>
          <a:solidFill>
            <a:srgbClr val="C0C0C0"/>
          </a:solidFill>
          <a:ln w="9525">
            <a:solidFill>
              <a:schemeClr val="tx1"/>
            </a:solidFill>
            <a:miter lim="800000"/>
            <a:headEnd/>
            <a:tailEnd/>
          </a:ln>
        </p:spPr>
        <p:txBody>
          <a:bodyPr wrap="none" anchor="ctr"/>
          <a:lstStyle/>
          <a:p>
            <a:endParaRPr lang="en-US" altLang="zh-CN"/>
          </a:p>
        </p:txBody>
      </p:sp>
      <p:sp>
        <p:nvSpPr>
          <p:cNvPr id="15366" name="TextBox 11"/>
          <p:cNvSpPr txBox="1">
            <a:spLocks noChangeArrowheads="1"/>
          </p:cNvSpPr>
          <p:nvPr/>
        </p:nvSpPr>
        <p:spPr bwMode="auto">
          <a:xfrm>
            <a:off x="1905000" y="4891087"/>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Remember the Purpose of </a:t>
            </a:r>
            <a:r>
              <a:rPr lang="en-US" altLang="zh-CN" sz="2800" b="1" i="1" dirty="0" err="1">
                <a:latin typeface="Calibri" pitchFamily="34" charset="0"/>
              </a:rPr>
              <a:t>ch</a:t>
            </a:r>
            <a:r>
              <a:rPr lang="en-US" altLang="zh-CN" sz="2800" b="1" i="1" dirty="0">
                <a:latin typeface="Calibri" pitchFamily="34" charset="0"/>
              </a:rPr>
              <a:t> 1-3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10"/>
          <p:cNvSpPr txBox="1">
            <a:spLocks noChangeArrowheads="1"/>
          </p:cNvSpPr>
          <p:nvPr/>
        </p:nvSpPr>
        <p:spPr bwMode="auto">
          <a:xfrm>
            <a:off x="609600" y="1069975"/>
            <a:ext cx="8153400" cy="5016758"/>
          </a:xfrm>
          <a:prstGeom prst="rect">
            <a:avLst/>
          </a:prstGeom>
          <a:noFill/>
          <a:ln w="9525">
            <a:noFill/>
            <a:miter lim="800000"/>
            <a:headEnd/>
            <a:tailEnd/>
          </a:ln>
        </p:spPr>
        <p:txBody>
          <a:bodyPr>
            <a:spAutoFit/>
          </a:bodyPr>
          <a:lstStyle/>
          <a:p>
            <a:r>
              <a:rPr lang="en-US" sz="2000" b="1" dirty="0"/>
              <a:t>Col 2:1</a:t>
            </a:r>
            <a:r>
              <a:rPr lang="en-US" sz="2000" dirty="0"/>
              <a:t>  For I want you to know what a great conflict I have for you and those in Laodicea, and </a:t>
            </a:r>
            <a:r>
              <a:rPr lang="en-US" sz="2000" i="1" dirty="0"/>
              <a:t>for</a:t>
            </a:r>
            <a:r>
              <a:rPr lang="en-US" sz="2000" dirty="0"/>
              <a:t> as many as have not seen my face in the flesh,  2  that their hearts may be encouraged, being knit together in love, and </a:t>
            </a:r>
            <a:r>
              <a:rPr lang="en-US" sz="2000" i="1" dirty="0"/>
              <a:t>attaining</a:t>
            </a:r>
            <a:r>
              <a:rPr lang="en-US" sz="2000" dirty="0"/>
              <a:t> to all riches of the full assurance of understanding, to the knowledge of the mystery of God, both of the Father and of Christ,  3  in whom are hidden all the treasures of wisdom and knowledge.  4  Now this I say lest anyone should deceive you with persuasive words.</a:t>
            </a:r>
          </a:p>
          <a:p>
            <a:pPr marL="182880" indent="-182880">
              <a:buFont typeface="Arial" panose="020B0604020202020204" pitchFamily="34" charset="0"/>
              <a:buChar char="•"/>
            </a:pPr>
            <a:r>
              <a:rPr lang="en-US" altLang="zh-CN" sz="2000" i="1" dirty="0">
                <a:solidFill>
                  <a:srgbClr val="003399"/>
                </a:solidFill>
                <a:latin typeface="Calibri" pitchFamily="34" charset="0"/>
              </a:rPr>
              <a:t> Purpose:</a:t>
            </a:r>
          </a:p>
          <a:p>
            <a:pPr marL="914400" lvl="1" indent="-457200">
              <a:buFont typeface="+mj-lt"/>
              <a:buAutoNum type="arabicPeriod"/>
            </a:pPr>
            <a:r>
              <a:rPr lang="en-US" altLang="zh-CN" sz="2000" i="1" dirty="0">
                <a:solidFill>
                  <a:srgbClr val="003399"/>
                </a:solidFill>
                <a:latin typeface="Calibri" pitchFamily="34" charset="0"/>
              </a:rPr>
              <a:t>Encouragement</a:t>
            </a:r>
          </a:p>
          <a:p>
            <a:pPr marL="914400" lvl="1" indent="-457200">
              <a:buFont typeface="+mj-lt"/>
              <a:buAutoNum type="arabicPeriod"/>
            </a:pPr>
            <a:r>
              <a:rPr lang="en-US" altLang="zh-CN" sz="2000" i="1" dirty="0">
                <a:solidFill>
                  <a:srgbClr val="003399"/>
                </a:solidFill>
                <a:latin typeface="Calibri" pitchFamily="34" charset="0"/>
              </a:rPr>
              <a:t>Knit together in love</a:t>
            </a:r>
          </a:p>
          <a:p>
            <a:pPr marL="914400" lvl="1" indent="-457200">
              <a:buFont typeface="+mj-lt"/>
              <a:buAutoNum type="arabicPeriod"/>
            </a:pPr>
            <a:r>
              <a:rPr lang="en-US" altLang="zh-CN" sz="2000" i="1" dirty="0">
                <a:solidFill>
                  <a:srgbClr val="003399"/>
                </a:solidFill>
                <a:latin typeface="Calibri" pitchFamily="34" charset="0"/>
              </a:rPr>
              <a:t>Attaining spiritual riches</a:t>
            </a:r>
          </a:p>
          <a:p>
            <a:pPr marL="914400" lvl="1" indent="-457200">
              <a:buFont typeface="+mj-lt"/>
              <a:buAutoNum type="arabicPeriod"/>
            </a:pPr>
            <a:r>
              <a:rPr lang="en-US" altLang="zh-CN" sz="2000" i="1" dirty="0">
                <a:solidFill>
                  <a:srgbClr val="003399"/>
                </a:solidFill>
                <a:latin typeface="Calibri" pitchFamily="34" charset="0"/>
              </a:rPr>
              <a:t>Assurance</a:t>
            </a:r>
          </a:p>
          <a:p>
            <a:pPr marL="914400" lvl="1" indent="-457200">
              <a:buFont typeface="+mj-lt"/>
              <a:buAutoNum type="arabicPeriod"/>
            </a:pPr>
            <a:r>
              <a:rPr lang="en-US" altLang="zh-CN" sz="2000" i="1" dirty="0">
                <a:solidFill>
                  <a:srgbClr val="003399"/>
                </a:solidFill>
                <a:latin typeface="Calibri" pitchFamily="34" charset="0"/>
              </a:rPr>
              <a:t>Understanding of the mystery (both Father and Christ)</a:t>
            </a:r>
          </a:p>
          <a:p>
            <a:pPr marL="914400" lvl="1" indent="-457200">
              <a:buFont typeface="+mj-lt"/>
              <a:buAutoNum type="arabicPeriod"/>
            </a:pPr>
            <a:r>
              <a:rPr lang="en-US" altLang="zh-CN" sz="2000" i="1" dirty="0">
                <a:solidFill>
                  <a:srgbClr val="003399"/>
                </a:solidFill>
                <a:latin typeface="Calibri" pitchFamily="34" charset="0"/>
              </a:rPr>
              <a:t>Not be deceived by persuasive words</a:t>
            </a:r>
          </a:p>
          <a:p>
            <a:pPr marL="182880" indent="-182880">
              <a:buFont typeface="Arial" panose="020B0604020202020204" pitchFamily="34" charset="0"/>
              <a:buChar char="•"/>
            </a:pPr>
            <a:r>
              <a:rPr lang="en-US" altLang="zh-CN" sz="2000" i="1" dirty="0">
                <a:solidFill>
                  <a:srgbClr val="003399"/>
                </a:solidFill>
                <a:latin typeface="Calibri" pitchFamily="34" charset="0"/>
              </a:rPr>
              <a:t> vs. 3 All treasures of wisdom and knowledge are HIDDEN in God</a:t>
            </a:r>
            <a:endParaRPr lang="en-US" altLang="zh-CN" sz="2000" i="1" dirty="0">
              <a:solidFill>
                <a:srgbClr val="003399"/>
              </a:solidFill>
              <a:latin typeface="Calibri" pitchFamily="34" charset="0"/>
            </a:endParaRPr>
          </a:p>
        </p:txBody>
      </p:sp>
      <p:sp>
        <p:nvSpPr>
          <p:cNvPr id="27650" name="TextBox 11"/>
          <p:cNvSpPr txBox="1">
            <a:spLocks noChangeArrowheads="1"/>
          </p:cNvSpPr>
          <p:nvPr/>
        </p:nvSpPr>
        <p:spPr bwMode="auto">
          <a:xfrm>
            <a:off x="1143000" y="381000"/>
            <a:ext cx="7467600" cy="523220"/>
          </a:xfrm>
          <a:prstGeom prst="rect">
            <a:avLst/>
          </a:prstGeom>
          <a:noFill/>
          <a:ln w="9525">
            <a:noFill/>
            <a:miter lim="800000"/>
            <a:headEnd/>
            <a:tailEnd/>
          </a:ln>
        </p:spPr>
        <p:txBody>
          <a:bodyPr wrap="square">
            <a:spAutoFit/>
          </a:bodyPr>
          <a:lstStyle/>
          <a:p>
            <a:r>
              <a:rPr lang="en-US" altLang="zh-CN" sz="2800" b="1" i="1" dirty="0">
                <a:latin typeface="Calibri" pitchFamily="34" charset="0"/>
              </a:rPr>
              <a:t>Paul Repeats the Message to the Colossians</a:t>
            </a:r>
          </a:p>
        </p:txBody>
      </p:sp>
    </p:spTree>
    <p:extLst>
      <p:ext uri="{BB962C8B-B14F-4D97-AF65-F5344CB8AC3E}">
        <p14:creationId xmlns:p14="http://schemas.microsoft.com/office/powerpoint/2010/main" val="2626036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10"/>
          <p:cNvSpPr txBox="1">
            <a:spLocks noChangeArrowheads="1"/>
          </p:cNvSpPr>
          <p:nvPr/>
        </p:nvSpPr>
        <p:spPr bwMode="auto">
          <a:xfrm>
            <a:off x="609600" y="1069975"/>
            <a:ext cx="8153400" cy="4832092"/>
          </a:xfrm>
          <a:prstGeom prst="rect">
            <a:avLst/>
          </a:prstGeom>
          <a:noFill/>
          <a:ln w="9525">
            <a:noFill/>
            <a:miter lim="800000"/>
            <a:headEnd/>
            <a:tailEnd/>
          </a:ln>
        </p:spPr>
        <p:txBody>
          <a:bodyPr>
            <a:spAutoFit/>
          </a:bodyPr>
          <a:lstStyle/>
          <a:p>
            <a:pPr marL="342900" indent="-342900">
              <a:buFont typeface="Arial" panose="020B0604020202020204" pitchFamily="34" charset="0"/>
              <a:buChar char="•"/>
            </a:pPr>
            <a:r>
              <a:rPr lang="en-US" altLang="zh-CN" sz="2800" i="1" dirty="0">
                <a:solidFill>
                  <a:srgbClr val="003399"/>
                </a:solidFill>
                <a:latin typeface="Calibri" pitchFamily="34" charset="0"/>
              </a:rPr>
              <a:t>Chosen/Predestined/Elect</a:t>
            </a:r>
          </a:p>
          <a:p>
            <a:pPr marL="342900" indent="-342900">
              <a:buFont typeface="Arial" panose="020B0604020202020204" pitchFamily="34" charset="0"/>
              <a:buChar char="•"/>
            </a:pPr>
            <a:r>
              <a:rPr lang="en-US" altLang="zh-CN" sz="2800" i="1" dirty="0">
                <a:solidFill>
                  <a:srgbClr val="003399"/>
                </a:solidFill>
                <a:latin typeface="Calibri" pitchFamily="34" charset="0"/>
              </a:rPr>
              <a:t>Redeemed</a:t>
            </a:r>
          </a:p>
          <a:p>
            <a:pPr marL="342900" indent="-342900">
              <a:buFont typeface="Arial" panose="020B0604020202020204" pitchFamily="34" charset="0"/>
              <a:buChar char="•"/>
            </a:pPr>
            <a:r>
              <a:rPr lang="en-US" altLang="zh-CN" sz="2800" i="1" dirty="0">
                <a:solidFill>
                  <a:srgbClr val="003399"/>
                </a:solidFill>
                <a:latin typeface="Calibri" pitchFamily="34" charset="0"/>
              </a:rPr>
              <a:t>Sealed with Holy Spirit</a:t>
            </a:r>
          </a:p>
          <a:p>
            <a:pPr marL="342900" indent="-342900">
              <a:buFont typeface="Arial" panose="020B0604020202020204" pitchFamily="34" charset="0"/>
              <a:buChar char="•"/>
            </a:pPr>
            <a:r>
              <a:rPr lang="en-US" altLang="zh-CN" sz="2800" i="1" dirty="0">
                <a:solidFill>
                  <a:srgbClr val="003399"/>
                </a:solidFill>
                <a:latin typeface="Calibri" pitchFamily="34" charset="0"/>
              </a:rPr>
              <a:t>Made alive when we were dead</a:t>
            </a:r>
          </a:p>
          <a:p>
            <a:pPr marL="342900" indent="-342900">
              <a:buFont typeface="Arial" panose="020B0604020202020204" pitchFamily="34" charset="0"/>
              <a:buChar char="•"/>
            </a:pPr>
            <a:r>
              <a:rPr lang="en-US" altLang="zh-CN" sz="2800" i="1" dirty="0">
                <a:solidFill>
                  <a:srgbClr val="003399"/>
                </a:solidFill>
                <a:latin typeface="Calibri" pitchFamily="34" charset="0"/>
              </a:rPr>
              <a:t>Gift of grace, not of ourselves</a:t>
            </a:r>
          </a:p>
          <a:p>
            <a:pPr marL="342900" indent="-342900">
              <a:buFont typeface="Arial" panose="020B0604020202020204" pitchFamily="34" charset="0"/>
              <a:buChar char="•"/>
            </a:pPr>
            <a:r>
              <a:rPr lang="en-US" altLang="zh-CN" sz="2800" i="1" dirty="0">
                <a:solidFill>
                  <a:srgbClr val="003399"/>
                </a:solidFill>
                <a:latin typeface="Calibri" pitchFamily="34" charset="0"/>
              </a:rPr>
              <a:t>Salvation offered to Gentiles</a:t>
            </a:r>
          </a:p>
          <a:p>
            <a:pPr marL="342900" indent="-342900">
              <a:buFont typeface="Arial" panose="020B0604020202020204" pitchFamily="34" charset="0"/>
              <a:buChar char="•"/>
            </a:pPr>
            <a:r>
              <a:rPr lang="en-US" altLang="zh-CN" sz="2800" i="1" dirty="0">
                <a:solidFill>
                  <a:srgbClr val="003399"/>
                </a:solidFill>
                <a:latin typeface="Calibri" pitchFamily="34" charset="0"/>
              </a:rPr>
              <a:t>Understand Mystery, comprehend Christ’s love</a:t>
            </a:r>
          </a:p>
          <a:p>
            <a:pPr marL="342900" indent="-342900">
              <a:buFont typeface="Arial" panose="020B0604020202020204" pitchFamily="34" charset="0"/>
              <a:buChar char="•"/>
            </a:pPr>
            <a:r>
              <a:rPr lang="en-US" altLang="zh-CN" sz="2800" i="1" dirty="0">
                <a:solidFill>
                  <a:srgbClr val="003399"/>
                </a:solidFill>
                <a:latin typeface="Calibri" pitchFamily="34" charset="0"/>
              </a:rPr>
              <a:t>Fellowship</a:t>
            </a:r>
          </a:p>
          <a:p>
            <a:pPr marL="342900" indent="-342900">
              <a:buFont typeface="Arial" panose="020B0604020202020204" pitchFamily="34" charset="0"/>
              <a:buChar char="•"/>
            </a:pPr>
            <a:r>
              <a:rPr lang="en-US" altLang="zh-CN" sz="2800" i="1" dirty="0">
                <a:solidFill>
                  <a:srgbClr val="003399"/>
                </a:solidFill>
                <a:latin typeface="Calibri" pitchFamily="34" charset="0"/>
              </a:rPr>
              <a:t>Grounded and rooted in love</a:t>
            </a:r>
          </a:p>
          <a:p>
            <a:pPr marL="342900" indent="-342900">
              <a:buFont typeface="Arial" panose="020B0604020202020204" pitchFamily="34" charset="0"/>
              <a:buChar char="•"/>
            </a:pPr>
            <a:r>
              <a:rPr lang="en-US" altLang="zh-CN" sz="2800" i="1" dirty="0">
                <a:solidFill>
                  <a:srgbClr val="003399"/>
                </a:solidFill>
                <a:latin typeface="Calibri" pitchFamily="34" charset="0"/>
              </a:rPr>
              <a:t>According to the power that </a:t>
            </a:r>
            <a:r>
              <a:rPr lang="en-US" altLang="zh-CN" sz="2800" i="1" u="sng" dirty="0">
                <a:solidFill>
                  <a:srgbClr val="003399"/>
                </a:solidFill>
                <a:latin typeface="Calibri" pitchFamily="34" charset="0"/>
              </a:rPr>
              <a:t>works</a:t>
            </a:r>
            <a:r>
              <a:rPr lang="en-US" altLang="zh-CN" sz="2800" i="1" dirty="0">
                <a:solidFill>
                  <a:srgbClr val="003399"/>
                </a:solidFill>
                <a:latin typeface="Calibri" pitchFamily="34" charset="0"/>
              </a:rPr>
              <a:t> in us</a:t>
            </a:r>
          </a:p>
          <a:p>
            <a:pPr marL="342900" indent="-342900">
              <a:buFont typeface="Arial" panose="020B0604020202020204" pitchFamily="34" charset="0"/>
              <a:buChar char="•"/>
            </a:pPr>
            <a:r>
              <a:rPr lang="en-US" altLang="zh-CN" sz="2800" i="1" dirty="0">
                <a:solidFill>
                  <a:srgbClr val="003399"/>
                </a:solidFill>
                <a:latin typeface="Calibri" pitchFamily="34" charset="0"/>
              </a:rPr>
              <a:t>Christians are incredible blessed with God’s riches</a:t>
            </a:r>
          </a:p>
        </p:txBody>
      </p:sp>
      <p:sp>
        <p:nvSpPr>
          <p:cNvPr id="27650" name="TextBox 11"/>
          <p:cNvSpPr txBox="1">
            <a:spLocks noChangeArrowheads="1"/>
          </p:cNvSpPr>
          <p:nvPr/>
        </p:nvSpPr>
        <p:spPr bwMode="auto">
          <a:xfrm>
            <a:off x="1143000" y="381000"/>
            <a:ext cx="7467600" cy="523220"/>
          </a:xfrm>
          <a:prstGeom prst="rect">
            <a:avLst/>
          </a:prstGeom>
          <a:noFill/>
          <a:ln w="9525">
            <a:noFill/>
            <a:miter lim="800000"/>
            <a:headEnd/>
            <a:tailEnd/>
          </a:ln>
        </p:spPr>
        <p:txBody>
          <a:bodyPr wrap="square">
            <a:spAutoFit/>
          </a:bodyPr>
          <a:lstStyle/>
          <a:p>
            <a:r>
              <a:rPr lang="en-US" altLang="zh-CN" sz="2800" b="1" i="1" dirty="0">
                <a:latin typeface="Calibri" pitchFamily="34" charset="0"/>
              </a:rPr>
              <a:t>Summary of Ephesians 1-3</a:t>
            </a:r>
          </a:p>
        </p:txBody>
      </p:sp>
    </p:spTree>
    <p:extLst>
      <p:ext uri="{BB962C8B-B14F-4D97-AF65-F5344CB8AC3E}">
        <p14:creationId xmlns:p14="http://schemas.microsoft.com/office/powerpoint/2010/main" val="1081448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001000" cy="5555367"/>
          </a:xfrm>
          <a:prstGeom prst="rect">
            <a:avLst/>
          </a:prstGeom>
          <a:noFill/>
          <a:ln w="9525">
            <a:noFill/>
            <a:miter lim="800000"/>
            <a:headEnd/>
            <a:tailEnd/>
          </a:ln>
        </p:spPr>
        <p:txBody>
          <a:bodyPr>
            <a:spAutoFit/>
          </a:bodyPr>
          <a:lstStyle/>
          <a:p>
            <a:r>
              <a:rPr lang="en-US" altLang="zh-CN" sz="2100" b="1" dirty="0"/>
              <a:t>Ephesians 3:1</a:t>
            </a:r>
            <a:r>
              <a:rPr lang="en-US" altLang="zh-CN" sz="2100" dirty="0"/>
              <a:t> For this reason I, Paul, the prisoner of Christ Jesus for you Gentiles 2if indeed you have heard of the </a:t>
            </a:r>
            <a:r>
              <a:rPr lang="en-US" altLang="zh-CN" sz="2100" u="sng" dirty="0"/>
              <a:t>dispensation of the grace </a:t>
            </a:r>
            <a:r>
              <a:rPr lang="en-US" altLang="zh-CN" sz="2100" dirty="0"/>
              <a:t>of God which was given to me for you</a:t>
            </a:r>
          </a:p>
          <a:p>
            <a:pPr>
              <a:buFontTx/>
              <a:buChar char="•"/>
            </a:pPr>
            <a:r>
              <a:rPr lang="en-US" altLang="zh-CN" sz="2200" i="1" dirty="0">
                <a:solidFill>
                  <a:srgbClr val="003399"/>
                </a:solidFill>
                <a:latin typeface="Calibri" pitchFamily="34" charset="0"/>
              </a:rPr>
              <a:t>   Dispensation </a:t>
            </a:r>
            <a:r>
              <a:rPr lang="en-US" sz="2200" i="1" dirty="0">
                <a:solidFill>
                  <a:srgbClr val="003399"/>
                </a:solidFill>
                <a:latin typeface="Calibri" pitchFamily="34" charset="0"/>
              </a:rPr>
              <a:t>(</a:t>
            </a:r>
            <a:r>
              <a:rPr lang="en-US" sz="2200" i="1" dirty="0" err="1">
                <a:solidFill>
                  <a:srgbClr val="003399"/>
                </a:solidFill>
                <a:latin typeface="Calibri" pitchFamily="34" charset="0"/>
              </a:rPr>
              <a:t>oikonomia</a:t>
            </a:r>
            <a:r>
              <a:rPr lang="en-US" sz="2200" i="1" dirty="0">
                <a:solidFill>
                  <a:srgbClr val="003399"/>
                </a:solidFill>
                <a:latin typeface="Calibri" pitchFamily="34" charset="0"/>
              </a:rPr>
              <a:t>)</a:t>
            </a:r>
            <a:r>
              <a:rPr lang="en-US" altLang="zh-CN" sz="2200" i="1" dirty="0">
                <a:solidFill>
                  <a:srgbClr val="003399"/>
                </a:solidFill>
                <a:latin typeface="Calibri" pitchFamily="34" charset="0"/>
              </a:rPr>
              <a:t>: stewardship, administration</a:t>
            </a:r>
          </a:p>
          <a:p>
            <a:pPr lvl="1">
              <a:buFontTx/>
              <a:buChar char="•"/>
            </a:pPr>
            <a:r>
              <a:rPr lang="en-US" altLang="zh-CN" sz="2000" i="1" dirty="0">
                <a:solidFill>
                  <a:srgbClr val="003399"/>
                </a:solidFill>
                <a:latin typeface="Calibri" pitchFamily="34" charset="0"/>
              </a:rPr>
              <a:t>  Not period of time as implied last time, although the premise is true:</a:t>
            </a:r>
          </a:p>
          <a:p>
            <a:pPr lvl="1">
              <a:buFontTx/>
              <a:buChar char="•"/>
            </a:pPr>
            <a:r>
              <a:rPr lang="en-US" sz="2000" b="1" i="1" dirty="0">
                <a:solidFill>
                  <a:srgbClr val="003399"/>
                </a:solidFill>
                <a:latin typeface="Calibri" pitchFamily="34" charset="0"/>
              </a:rPr>
              <a:t>   </a:t>
            </a:r>
            <a:r>
              <a:rPr lang="en-US" sz="2000" b="1" dirty="0"/>
              <a:t>John 1:17</a:t>
            </a:r>
            <a:r>
              <a:rPr lang="en-US" sz="2000" dirty="0"/>
              <a:t>  For the law was given through Moses, </a:t>
            </a:r>
            <a:r>
              <a:rPr lang="en-US" sz="2000" i="1" dirty="0"/>
              <a:t>but</a:t>
            </a:r>
            <a:r>
              <a:rPr lang="en-US" sz="2000" dirty="0"/>
              <a:t> grace and truth came through Jesus Christ.</a:t>
            </a:r>
          </a:p>
          <a:p>
            <a:pPr lvl="1">
              <a:buFontTx/>
              <a:buChar char="•"/>
            </a:pPr>
            <a:r>
              <a:rPr lang="en-US" altLang="zh-CN" sz="2000" i="1" dirty="0">
                <a:solidFill>
                  <a:srgbClr val="003399"/>
                </a:solidFill>
                <a:latin typeface="Calibri" pitchFamily="34" charset="0"/>
              </a:rPr>
              <a:t>   Christian era marked by significant revelations and fulfillments</a:t>
            </a:r>
          </a:p>
          <a:p>
            <a:pPr>
              <a:buFontTx/>
              <a:buChar char="•"/>
            </a:pPr>
            <a:r>
              <a:rPr lang="en-US" altLang="zh-CN" sz="2100" i="1" dirty="0">
                <a:solidFill>
                  <a:srgbClr val="003399"/>
                </a:solidFill>
                <a:latin typeface="Calibri" pitchFamily="34" charset="0"/>
              </a:rPr>
              <a:t>   Paul entrusted with the gospel as a steward or manager</a:t>
            </a:r>
          </a:p>
          <a:p>
            <a:endParaRPr lang="en-US" sz="2100" b="1" dirty="0"/>
          </a:p>
          <a:p>
            <a:r>
              <a:rPr lang="en-US" sz="2100" b="1" dirty="0"/>
              <a:t>1Cor 9:16</a:t>
            </a:r>
            <a:r>
              <a:rPr lang="en-US" sz="2100" dirty="0"/>
              <a:t>  For if I preach the gospel, I have nothing to boast of, for necessity is laid upon me; yes, woe is me if I do not preach the gospel! 17  For if I do this willingly, I have a reward; but if against my will, </a:t>
            </a:r>
            <a:r>
              <a:rPr lang="en-US" sz="2100" u="sng" dirty="0"/>
              <a:t>I have been entrusted with a stewardship </a:t>
            </a:r>
            <a:r>
              <a:rPr lang="en-US" sz="2100" dirty="0"/>
              <a:t>(</a:t>
            </a:r>
            <a:r>
              <a:rPr lang="en-US" sz="2100" dirty="0" err="1"/>
              <a:t>oikonomia</a:t>
            </a:r>
            <a:r>
              <a:rPr lang="en-US" sz="2100" dirty="0"/>
              <a:t>)</a:t>
            </a:r>
            <a:endParaRPr lang="en-US" sz="2100" u="sng" dirty="0"/>
          </a:p>
          <a:p>
            <a:pPr marL="342900" indent="-342900">
              <a:buFontTx/>
              <a:buChar char="•"/>
            </a:pPr>
            <a:r>
              <a:rPr lang="en-US" sz="2100" i="1" dirty="0">
                <a:solidFill>
                  <a:srgbClr val="003399"/>
                </a:solidFill>
                <a:latin typeface="Calibri" pitchFamily="34" charset="0"/>
              </a:rPr>
              <a:t>Illustrates Paul’s burden of responsibility for preaching the gospel to the gentiles</a:t>
            </a:r>
            <a:endParaRPr lang="en-US" sz="2100" dirty="0"/>
          </a:p>
          <a:p>
            <a:pPr>
              <a:buFontTx/>
              <a:buChar char="•"/>
            </a:pPr>
            <a:endParaRPr lang="en-US" altLang="zh-CN" sz="2200" i="1" dirty="0">
              <a:solidFill>
                <a:srgbClr val="003399"/>
              </a:solidFill>
              <a:latin typeface="Calibri" pitchFamily="34" charset="0"/>
            </a:endParaRP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“Dispensation of Grace”-Correction</a:t>
            </a:r>
          </a:p>
        </p:txBody>
      </p:sp>
    </p:spTree>
    <p:extLst>
      <p:ext uri="{BB962C8B-B14F-4D97-AF65-F5344CB8AC3E}">
        <p14:creationId xmlns:p14="http://schemas.microsoft.com/office/powerpoint/2010/main" val="354290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5078313"/>
          </a:xfrm>
          <a:prstGeom prst="rect">
            <a:avLst/>
          </a:prstGeom>
          <a:noFill/>
          <a:ln w="9525">
            <a:noFill/>
            <a:miter lim="800000"/>
            <a:headEnd/>
            <a:tailEnd/>
          </a:ln>
        </p:spPr>
        <p:txBody>
          <a:bodyPr>
            <a:spAutoFit/>
          </a:bodyPr>
          <a:lstStyle/>
          <a:p>
            <a:r>
              <a:rPr lang="en-US" sz="2000" b="1" dirty="0" err="1"/>
              <a:t>Eph</a:t>
            </a:r>
            <a:r>
              <a:rPr lang="en-US" sz="2000" b="1" dirty="0"/>
              <a:t> 3:3 </a:t>
            </a:r>
            <a:r>
              <a:rPr lang="en-US" sz="2000" dirty="0"/>
              <a:t>how that by revelation He made known to me the mystery (as I have briefly written already,  4  by which, when you read, you may understand my knowledge in the mystery of Christ),  5  which in other ages was not made known to the sons of men, as it has now been revealed by the Spirit to His holy apostles and prophets:</a:t>
            </a:r>
          </a:p>
          <a:p>
            <a:pPr marL="342900" indent="-342900">
              <a:buFont typeface="Arial" panose="020B0604020202020204" pitchFamily="34" charset="0"/>
              <a:buChar char="•"/>
            </a:pPr>
            <a:r>
              <a:rPr lang="en-US" altLang="zh-CN" sz="2000" i="1" dirty="0">
                <a:solidFill>
                  <a:srgbClr val="003399"/>
                </a:solidFill>
                <a:latin typeface="Calibri" pitchFamily="34" charset="0"/>
              </a:rPr>
              <a:t>Mystery given to Paul by revelation as an apostle</a:t>
            </a:r>
          </a:p>
          <a:p>
            <a:pPr marL="342900" indent="-342900">
              <a:buFont typeface="Arial" panose="020B0604020202020204" pitchFamily="34" charset="0"/>
              <a:buChar char="•"/>
            </a:pPr>
            <a:r>
              <a:rPr lang="en-US" altLang="zh-CN" sz="2000" i="1" dirty="0">
                <a:solidFill>
                  <a:srgbClr val="003399"/>
                </a:solidFill>
                <a:latin typeface="Calibri" pitchFamily="34" charset="0"/>
              </a:rPr>
              <a:t>Vs. 3 “Written already” - </a:t>
            </a:r>
            <a:r>
              <a:rPr lang="en-US" sz="2000" b="1" dirty="0" err="1"/>
              <a:t>Eph</a:t>
            </a:r>
            <a:r>
              <a:rPr lang="en-US" sz="2000" b="1" dirty="0"/>
              <a:t> 1:9  </a:t>
            </a:r>
            <a:r>
              <a:rPr lang="en-US" sz="2000" dirty="0"/>
              <a:t>having made known to us the mystery of His will, according to His good pleasure which He purposed in Himself…</a:t>
            </a:r>
          </a:p>
          <a:p>
            <a:pPr marL="342900" indent="-342900">
              <a:buFont typeface="Arial" panose="020B0604020202020204" pitchFamily="34" charset="0"/>
              <a:buChar char="•"/>
            </a:pPr>
            <a:r>
              <a:rPr lang="en-US" sz="2000" i="1" dirty="0">
                <a:solidFill>
                  <a:srgbClr val="003399"/>
                </a:solidFill>
                <a:latin typeface="Calibri" pitchFamily="34" charset="0"/>
              </a:rPr>
              <a:t>Vs.4 Expectation to be able to understand the knowledge of the mystery</a:t>
            </a:r>
          </a:p>
          <a:p>
            <a:r>
              <a:rPr lang="en-US" dirty="0"/>
              <a:t>Commentary - “He realized that spiritual knowledge must precede practical application. What is not properly understood cannot properly be applied.”</a:t>
            </a:r>
          </a:p>
          <a:p>
            <a:pPr marL="342900" indent="-342900">
              <a:buFont typeface="Arial" panose="020B0604020202020204" pitchFamily="34" charset="0"/>
              <a:buChar char="•"/>
            </a:pPr>
            <a:r>
              <a:rPr lang="en-US" sz="2000" i="1" dirty="0">
                <a:solidFill>
                  <a:srgbClr val="003399"/>
                </a:solidFill>
                <a:latin typeface="Calibri" pitchFamily="34" charset="0"/>
              </a:rPr>
              <a:t>Vs. 5 gospel of grace was not revealed in previous ages (but spoken of in prophesy)</a:t>
            </a:r>
          </a:p>
          <a:p>
            <a:pPr marL="342900" indent="-342900">
              <a:buFont typeface="Arial" panose="020B0604020202020204" pitchFamily="34" charset="0"/>
              <a:buChar char="•"/>
            </a:pPr>
            <a:r>
              <a:rPr lang="en-US" sz="2000" i="1" dirty="0">
                <a:solidFill>
                  <a:srgbClr val="003399"/>
                </a:solidFill>
                <a:latin typeface="Calibri" pitchFamily="34" charset="0"/>
              </a:rPr>
              <a:t>Vs. 5 Revealed to the NT authors</a:t>
            </a:r>
            <a:r>
              <a:rPr lang="en-US" sz="2000" i="1" dirty="0">
                <a:solidFill>
                  <a:srgbClr val="003399"/>
                </a:solidFill>
                <a:latin typeface="Calibri" pitchFamily="34" charset="0"/>
                <a:sym typeface="Wingdings" panose="05000000000000000000" pitchFamily="2" charset="2"/>
              </a:rPr>
              <a:t> Bible</a:t>
            </a:r>
            <a:endParaRPr lang="en-US" sz="2000" i="1" dirty="0">
              <a:solidFill>
                <a:srgbClr val="003399"/>
              </a:solidFill>
              <a:latin typeface="Calibri" pitchFamily="34" charset="0"/>
            </a:endParaRPr>
          </a:p>
          <a:p>
            <a:pPr algn="ctr"/>
            <a:r>
              <a:rPr lang="en-US" sz="2800" i="1" dirty="0">
                <a:solidFill>
                  <a:srgbClr val="003399"/>
                </a:solidFill>
                <a:latin typeface="Calibri" pitchFamily="34" charset="0"/>
              </a:rPr>
              <a:t>This Mystery is unveiled in the Gospel of Christ!</a:t>
            </a:r>
            <a:endParaRPr lang="en-US" altLang="zh-CN" sz="2000" dirty="0"/>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The Mystery of Christ</a:t>
            </a:r>
          </a:p>
        </p:txBody>
      </p:sp>
    </p:spTree>
    <p:extLst>
      <p:ext uri="{BB962C8B-B14F-4D97-AF65-F5344CB8AC3E}">
        <p14:creationId xmlns:p14="http://schemas.microsoft.com/office/powerpoint/2010/main" val="3787027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917912"/>
            <a:ext cx="8153400" cy="5940088"/>
          </a:xfrm>
          <a:prstGeom prst="rect">
            <a:avLst/>
          </a:prstGeom>
          <a:noFill/>
          <a:ln w="9525">
            <a:noFill/>
            <a:miter lim="800000"/>
            <a:headEnd/>
            <a:tailEnd/>
          </a:ln>
        </p:spPr>
        <p:txBody>
          <a:bodyPr wrap="square">
            <a:spAutoFit/>
          </a:bodyPr>
          <a:lstStyle/>
          <a:p>
            <a:r>
              <a:rPr lang="en-US" sz="2000" b="1" dirty="0" err="1"/>
              <a:t>Eph</a:t>
            </a:r>
            <a:r>
              <a:rPr lang="en-US" sz="2000" b="1" dirty="0"/>
              <a:t> 3:3 </a:t>
            </a:r>
            <a:r>
              <a:rPr lang="en-US" sz="2000" dirty="0"/>
              <a:t>how that by revelation He made known to me the mystery (as I have briefly written already,  4  by which, when you read, you may understand my knowledge in the mystery of Christ),  5  which in other ages was not made known to the sons of men, as it has now been revealed by the Spirit to His holy apostles and prophets:  6  that the Gentiles should be fellow heirs, of the same body, and partakers of His promise in Christ through the gospel,  7  of which I became a minister according to the gift of the grace of God given to me by the effective working of His power.  8  To me, who am less than the least of all the saints, this grace was given, that I should preach among the Gentiles the unsearchable riches of Christ,  9  and to make all see what </a:t>
            </a:r>
            <a:r>
              <a:rPr lang="en-US" sz="2000" i="1" dirty="0"/>
              <a:t>is</a:t>
            </a:r>
            <a:r>
              <a:rPr lang="en-US" sz="2000" dirty="0"/>
              <a:t> the fellowship of the mystery, which from the beginning of the ages has been hidden in God who created all things through Jesus Christ; 10  to the intent that now the manifold wisdom of God might be made known by the church to the principalities and powers in the heavenly </a:t>
            </a:r>
            <a:r>
              <a:rPr lang="en-US" sz="2000" i="1" dirty="0"/>
              <a:t>places,</a:t>
            </a:r>
            <a:r>
              <a:rPr lang="en-US" sz="2000" dirty="0"/>
              <a:t> 11  according to the eternal purpose which He accomplished in Christ Jesus our Lord,</a:t>
            </a:r>
            <a:r>
              <a:rPr lang="en-US" sz="2000" dirty="0"/>
              <a:t> 12  in whom we have boldness and access with confidence through faith in Him. 13 Therefore I ask that you do not lose heart at my tribulations for you, which is your glory.</a:t>
            </a:r>
            <a:endParaRPr lang="en-US" altLang="zh-CN" sz="2000" i="1" dirty="0">
              <a:solidFill>
                <a:srgbClr val="003399"/>
              </a:solidFill>
              <a:latin typeface="Calibri" pitchFamily="34" charset="0"/>
            </a:endParaRPr>
          </a:p>
        </p:txBody>
      </p:sp>
      <p:sp>
        <p:nvSpPr>
          <p:cNvPr id="16386" name="TextBox 11"/>
          <p:cNvSpPr txBox="1">
            <a:spLocks noChangeArrowheads="1"/>
          </p:cNvSpPr>
          <p:nvPr/>
        </p:nvSpPr>
        <p:spPr bwMode="auto">
          <a:xfrm>
            <a:off x="1143000" y="381000"/>
            <a:ext cx="6400800" cy="523220"/>
          </a:xfrm>
          <a:prstGeom prst="rect">
            <a:avLst/>
          </a:prstGeom>
          <a:noFill/>
          <a:ln w="9525">
            <a:noFill/>
            <a:miter lim="800000"/>
            <a:headEnd/>
            <a:tailEnd/>
          </a:ln>
        </p:spPr>
        <p:txBody>
          <a:bodyPr>
            <a:spAutoFit/>
          </a:bodyPr>
          <a:lstStyle/>
          <a:p>
            <a:r>
              <a:rPr lang="en-US" altLang="zh-CN" sz="2800" b="1" i="1" dirty="0">
                <a:latin typeface="Calibri" pitchFamily="34" charset="0"/>
              </a:rPr>
              <a:t>Text – Ephesians 3:3-13</a:t>
            </a:r>
          </a:p>
        </p:txBody>
      </p:sp>
    </p:spTree>
    <p:extLst>
      <p:ext uri="{BB962C8B-B14F-4D97-AF65-F5344CB8AC3E}">
        <p14:creationId xmlns:p14="http://schemas.microsoft.com/office/powerpoint/2010/main" val="274110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5324535"/>
          </a:xfrm>
          <a:prstGeom prst="rect">
            <a:avLst/>
          </a:prstGeom>
          <a:noFill/>
          <a:ln w="9525">
            <a:noFill/>
            <a:miter lim="800000"/>
            <a:headEnd/>
            <a:tailEnd/>
          </a:ln>
        </p:spPr>
        <p:txBody>
          <a:bodyPr>
            <a:spAutoFit/>
          </a:bodyPr>
          <a:lstStyle/>
          <a:p>
            <a:r>
              <a:rPr lang="en-US" sz="2000" b="1" dirty="0" err="1"/>
              <a:t>Eph</a:t>
            </a:r>
            <a:r>
              <a:rPr lang="en-US" sz="2000" b="1" dirty="0"/>
              <a:t> 3:3 </a:t>
            </a:r>
            <a:r>
              <a:rPr lang="en-US" sz="2000" dirty="0"/>
              <a:t>how that by revelation He made known to me the </a:t>
            </a:r>
            <a:r>
              <a:rPr lang="en-US" sz="2000" dirty="0">
                <a:highlight>
                  <a:srgbClr val="C0C0C0"/>
                </a:highlight>
              </a:rPr>
              <a:t>mystery</a:t>
            </a:r>
            <a:r>
              <a:rPr lang="en-US" sz="2000" dirty="0"/>
              <a:t> (as I have briefly written already,  4  by which, when you read, you may understand my knowledge in the </a:t>
            </a:r>
            <a:r>
              <a:rPr lang="en-US" sz="2000" dirty="0">
                <a:highlight>
                  <a:srgbClr val="C0C0C0"/>
                </a:highlight>
              </a:rPr>
              <a:t>mystery</a:t>
            </a:r>
            <a:r>
              <a:rPr lang="en-US" sz="2000" dirty="0"/>
              <a:t> of Christ),  5  which in other ages was </a:t>
            </a:r>
            <a:r>
              <a:rPr lang="en-US" sz="2000" dirty="0">
                <a:highlight>
                  <a:srgbClr val="C0C0C0"/>
                </a:highlight>
              </a:rPr>
              <a:t>not made known</a:t>
            </a:r>
            <a:r>
              <a:rPr lang="en-US" sz="2000" dirty="0"/>
              <a:t> </a:t>
            </a:r>
            <a:r>
              <a:rPr lang="en-US" sz="2000" dirty="0"/>
              <a:t>to the sons of men, as it has now been revealed by the Spirit to His holy apostles and prophets:  6  that the Gentiles should be fellow heirs, of the same body, and partakers of His promise in Christ through the gospel,  7  of which I became a minister according to the gift of the grace of God given to me by the effective working of His power.  8  To me, who am less than the least of all the saints, this grace was given, that I should preach among the Gentiles the </a:t>
            </a:r>
            <a:r>
              <a:rPr lang="en-US" sz="2000" dirty="0">
                <a:highlight>
                  <a:srgbClr val="C0C0C0"/>
                </a:highlight>
              </a:rPr>
              <a:t>unsearchable</a:t>
            </a:r>
            <a:r>
              <a:rPr lang="en-US" sz="2000" dirty="0"/>
              <a:t> riches of Christ,  9  and to make all see what </a:t>
            </a:r>
            <a:r>
              <a:rPr lang="en-US" sz="2000" i="1" dirty="0"/>
              <a:t>is</a:t>
            </a:r>
            <a:r>
              <a:rPr lang="en-US" sz="2000" dirty="0"/>
              <a:t> the fellowship of the </a:t>
            </a:r>
            <a:r>
              <a:rPr lang="en-US" sz="2000" dirty="0">
                <a:highlight>
                  <a:srgbClr val="C0C0C0"/>
                </a:highlight>
              </a:rPr>
              <a:t>mystery</a:t>
            </a:r>
            <a:r>
              <a:rPr lang="en-US" sz="2000" dirty="0"/>
              <a:t>, which from the </a:t>
            </a:r>
            <a:r>
              <a:rPr lang="en-US" sz="2000" u="sng" dirty="0"/>
              <a:t>beginning of the ages has been </a:t>
            </a:r>
            <a:r>
              <a:rPr lang="en-US" sz="2000" u="sng" dirty="0">
                <a:highlight>
                  <a:srgbClr val="C0C0C0"/>
                </a:highlight>
              </a:rPr>
              <a:t>hidden</a:t>
            </a:r>
            <a:r>
              <a:rPr lang="en-US" sz="2000" u="sng" dirty="0"/>
              <a:t> </a:t>
            </a:r>
            <a:r>
              <a:rPr lang="en-US" sz="2000" dirty="0"/>
              <a:t>in God who created all things through Jesus Christ;  10  to the intent that now the manifold wisdom of God might be made known by the church to the principalities and powers in the heavenly </a:t>
            </a:r>
            <a:r>
              <a:rPr lang="en-US" sz="2000" i="1" dirty="0"/>
              <a:t>places,</a:t>
            </a:r>
            <a:r>
              <a:rPr lang="en-US" sz="2000" dirty="0"/>
              <a:t>  11  according to the eternal purpose which He accomplished in Christ Jesus our Lord,</a:t>
            </a:r>
            <a:endParaRPr lang="en-US" altLang="zh-CN" sz="2000" dirty="0"/>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The Mystery - Concealed</a:t>
            </a:r>
          </a:p>
        </p:txBody>
      </p:sp>
    </p:spTree>
    <p:extLst>
      <p:ext uri="{BB962C8B-B14F-4D97-AF65-F5344CB8AC3E}">
        <p14:creationId xmlns:p14="http://schemas.microsoft.com/office/powerpoint/2010/main" val="3857742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5324535"/>
          </a:xfrm>
          <a:prstGeom prst="rect">
            <a:avLst/>
          </a:prstGeom>
          <a:noFill/>
          <a:ln w="9525">
            <a:noFill/>
            <a:miter lim="800000"/>
            <a:headEnd/>
            <a:tailEnd/>
          </a:ln>
        </p:spPr>
        <p:txBody>
          <a:bodyPr>
            <a:spAutoFit/>
          </a:bodyPr>
          <a:lstStyle/>
          <a:p>
            <a:r>
              <a:rPr lang="en-US" sz="2000" b="1" dirty="0" err="1"/>
              <a:t>Eph</a:t>
            </a:r>
            <a:r>
              <a:rPr lang="en-US" sz="2000" b="1" dirty="0"/>
              <a:t> 3:3 </a:t>
            </a:r>
            <a:r>
              <a:rPr lang="en-US" sz="2000" dirty="0"/>
              <a:t>how that by revelation He </a:t>
            </a:r>
            <a:r>
              <a:rPr lang="en-US" sz="2000" dirty="0">
                <a:highlight>
                  <a:srgbClr val="00FF00"/>
                </a:highlight>
              </a:rPr>
              <a:t>made known </a:t>
            </a:r>
            <a:r>
              <a:rPr lang="en-US" sz="2000" dirty="0"/>
              <a:t>to me the mystery (as I have briefly written already,  4  by which, when you read, you may </a:t>
            </a:r>
            <a:r>
              <a:rPr lang="en-US" sz="2000" dirty="0">
                <a:highlight>
                  <a:srgbClr val="00FF00"/>
                </a:highlight>
              </a:rPr>
              <a:t>understand</a:t>
            </a:r>
            <a:r>
              <a:rPr lang="en-US" sz="2000" dirty="0"/>
              <a:t> my knowledge in the mystery of Christ),  5  which in other ages was not made known to the sons of men, as it has now </a:t>
            </a:r>
            <a:r>
              <a:rPr lang="en-US" sz="2000" dirty="0">
                <a:highlight>
                  <a:srgbClr val="00FF00"/>
                </a:highlight>
              </a:rPr>
              <a:t>been revealed</a:t>
            </a:r>
            <a:r>
              <a:rPr lang="en-US" sz="2000" dirty="0"/>
              <a:t> by the Spirit to His holy apostles and prophets:  6  that the Gentiles should be fellow heirs, of the same body, and partakers of His promise in Christ through the gospel,  7  of which I became a minister according to the gift of the grace of God given to me by the effective working of His power.  8  To me, who am less than the least of all the saints, this grace was </a:t>
            </a:r>
            <a:r>
              <a:rPr lang="en-US" sz="2000" dirty="0">
                <a:highlight>
                  <a:srgbClr val="00FF00"/>
                </a:highlight>
              </a:rPr>
              <a:t>given</a:t>
            </a:r>
            <a:r>
              <a:rPr lang="en-US" sz="2000" dirty="0"/>
              <a:t>, that I </a:t>
            </a:r>
            <a:r>
              <a:rPr lang="en-US" sz="2000" dirty="0">
                <a:highlight>
                  <a:srgbClr val="00FF00"/>
                </a:highlight>
              </a:rPr>
              <a:t>should preach</a:t>
            </a:r>
            <a:r>
              <a:rPr lang="en-US" sz="2000" dirty="0"/>
              <a:t> </a:t>
            </a:r>
            <a:r>
              <a:rPr lang="en-US" sz="2000" dirty="0"/>
              <a:t>among the Gentiles the unsearchable riches of Christ,  9  and to </a:t>
            </a:r>
            <a:r>
              <a:rPr lang="en-US" sz="2000" dirty="0">
                <a:highlight>
                  <a:srgbClr val="00FF00"/>
                </a:highlight>
              </a:rPr>
              <a:t>make all see </a:t>
            </a:r>
            <a:r>
              <a:rPr lang="en-US" sz="2000" dirty="0"/>
              <a:t>what </a:t>
            </a:r>
            <a:r>
              <a:rPr lang="en-US" sz="2000" i="1" dirty="0"/>
              <a:t>is</a:t>
            </a:r>
            <a:r>
              <a:rPr lang="en-US" sz="2000" dirty="0"/>
              <a:t> the </a:t>
            </a:r>
            <a:r>
              <a:rPr lang="en-US" sz="2000" dirty="0">
                <a:highlight>
                  <a:srgbClr val="00FF00"/>
                </a:highlight>
              </a:rPr>
              <a:t>fellowship</a:t>
            </a:r>
            <a:r>
              <a:rPr lang="en-US" sz="2000" dirty="0"/>
              <a:t> of the mystery, which from the beginning of the ages has been hidden in God who created all things through Jesus Christ;  10  to the intent that now the manifold wisdom of God might be </a:t>
            </a:r>
            <a:r>
              <a:rPr lang="en-US" sz="2000" u="sng" dirty="0">
                <a:highlight>
                  <a:srgbClr val="00FF00"/>
                </a:highlight>
              </a:rPr>
              <a:t>made known</a:t>
            </a:r>
            <a:r>
              <a:rPr lang="en-US" sz="2000" u="sng" dirty="0"/>
              <a:t> </a:t>
            </a:r>
            <a:r>
              <a:rPr lang="en-US" sz="2000" u="sng" dirty="0"/>
              <a:t>by the church </a:t>
            </a:r>
            <a:r>
              <a:rPr lang="en-US" sz="2000" dirty="0"/>
              <a:t>to the principalities and powers in the heavenly </a:t>
            </a:r>
            <a:r>
              <a:rPr lang="en-US" sz="2000" i="1" dirty="0"/>
              <a:t>places,</a:t>
            </a:r>
            <a:r>
              <a:rPr lang="en-US" sz="2000" dirty="0"/>
              <a:t>  11  </a:t>
            </a:r>
            <a:r>
              <a:rPr lang="en-US" sz="2000" b="1" dirty="0"/>
              <a:t>according to the eternal purpose </a:t>
            </a:r>
            <a:r>
              <a:rPr lang="en-US" sz="2000" dirty="0"/>
              <a:t>which He accomplished in Christ Jesus our Lord,</a:t>
            </a:r>
            <a:endParaRPr lang="en-US" altLang="zh-CN" sz="2000" dirty="0"/>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The Mystery - Revealed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4493538"/>
          </a:xfrm>
          <a:prstGeom prst="rect">
            <a:avLst/>
          </a:prstGeom>
          <a:noFill/>
          <a:ln w="9525">
            <a:noFill/>
            <a:miter lim="800000"/>
            <a:headEnd/>
            <a:tailEnd/>
          </a:ln>
        </p:spPr>
        <p:txBody>
          <a:bodyPr>
            <a:spAutoFit/>
          </a:bodyPr>
          <a:lstStyle/>
          <a:p>
            <a:r>
              <a:rPr lang="en-US" sz="2200" b="1" dirty="0"/>
              <a:t>God has a purpose for this</a:t>
            </a:r>
          </a:p>
          <a:p>
            <a:r>
              <a:rPr lang="en-US" sz="2200" b="1" dirty="0" err="1"/>
              <a:t>Eph</a:t>
            </a:r>
            <a:r>
              <a:rPr lang="en-US" sz="2200" b="1" dirty="0"/>
              <a:t> 3:9</a:t>
            </a:r>
            <a:r>
              <a:rPr lang="en-US" sz="2200" dirty="0"/>
              <a:t>  and to make all see what </a:t>
            </a:r>
            <a:r>
              <a:rPr lang="en-US" sz="2200" i="1" dirty="0"/>
              <a:t>is</a:t>
            </a:r>
            <a:r>
              <a:rPr lang="en-US" sz="2200" dirty="0"/>
              <a:t> the </a:t>
            </a:r>
            <a:r>
              <a:rPr lang="en-US" sz="2200" u="sng" dirty="0"/>
              <a:t>fellowship</a:t>
            </a:r>
            <a:r>
              <a:rPr lang="en-US" sz="2200" dirty="0"/>
              <a:t> of the mystery, which from the beginning of the ages has been hidden in God who created all things through Jesus Christ; 10  to the intent that now the </a:t>
            </a:r>
            <a:r>
              <a:rPr lang="en-US" sz="2200" u="sng" dirty="0"/>
              <a:t>manifold wisdom </a:t>
            </a:r>
            <a:r>
              <a:rPr lang="en-US" sz="2200" dirty="0"/>
              <a:t>of God might be made known by the church to the principalities and powers in the heavenly </a:t>
            </a:r>
            <a:r>
              <a:rPr lang="en-US" sz="2200" i="1" dirty="0"/>
              <a:t>places,</a:t>
            </a:r>
            <a:r>
              <a:rPr lang="en-US" sz="2200" dirty="0"/>
              <a:t>  11  according to the eternal purpose which He accomplished in Christ Jesus our Lord,</a:t>
            </a:r>
          </a:p>
          <a:p>
            <a:pPr marL="342900" indent="-342900">
              <a:buFont typeface="Arial" panose="020B0604020202020204" pitchFamily="34" charset="0"/>
              <a:buChar char="•"/>
            </a:pPr>
            <a:r>
              <a:rPr lang="en-US" altLang="zh-CN" sz="2200" i="1" dirty="0">
                <a:solidFill>
                  <a:srgbClr val="003399"/>
                </a:solidFill>
                <a:latin typeface="Calibri" pitchFamily="34" charset="0"/>
              </a:rPr>
              <a:t>God’s fellowship be manifested</a:t>
            </a:r>
          </a:p>
          <a:p>
            <a:pPr marL="342900" indent="-342900">
              <a:buFont typeface="Arial" panose="020B0604020202020204" pitchFamily="34" charset="0"/>
              <a:buChar char="•"/>
            </a:pPr>
            <a:r>
              <a:rPr lang="en-US" altLang="zh-CN" sz="2200" i="1" dirty="0">
                <a:solidFill>
                  <a:srgbClr val="003399"/>
                </a:solidFill>
                <a:latin typeface="Calibri" pitchFamily="34" charset="0"/>
              </a:rPr>
              <a:t>God’s manifold wisdom be manifested to spiritual powers</a:t>
            </a:r>
          </a:p>
          <a:p>
            <a:pPr marL="342900" indent="-342900">
              <a:buFont typeface="Arial" panose="020B0604020202020204" pitchFamily="34" charset="0"/>
              <a:buChar char="•"/>
            </a:pPr>
            <a:r>
              <a:rPr lang="en-US" altLang="zh-CN" sz="2200" i="1" dirty="0">
                <a:solidFill>
                  <a:srgbClr val="003399"/>
                </a:solidFill>
                <a:latin typeface="Calibri" pitchFamily="34" charset="0"/>
              </a:rPr>
              <a:t>According to His </a:t>
            </a:r>
            <a:r>
              <a:rPr lang="en-US" altLang="zh-CN" sz="2200" i="1" u="sng" dirty="0">
                <a:solidFill>
                  <a:srgbClr val="003399"/>
                </a:solidFill>
                <a:latin typeface="Calibri" pitchFamily="34" charset="0"/>
              </a:rPr>
              <a:t>eternal</a:t>
            </a:r>
            <a:r>
              <a:rPr lang="en-US" altLang="zh-CN" sz="2200" i="1" dirty="0">
                <a:solidFill>
                  <a:srgbClr val="003399"/>
                </a:solidFill>
                <a:latin typeface="Calibri" pitchFamily="34" charset="0"/>
              </a:rPr>
              <a:t> purpose</a:t>
            </a:r>
          </a:p>
          <a:p>
            <a:pPr marL="800100" lvl="1" indent="-342900">
              <a:buFont typeface="Arial" panose="020B0604020202020204" pitchFamily="34" charset="0"/>
              <a:buChar char="•"/>
            </a:pPr>
            <a:r>
              <a:rPr lang="en-US" altLang="zh-CN" sz="2200" i="1" dirty="0">
                <a:solidFill>
                  <a:srgbClr val="003399"/>
                </a:solidFill>
                <a:latin typeface="Calibri" pitchFamily="34" charset="0"/>
              </a:rPr>
              <a:t>Fulfilled by Christ vs. 11</a:t>
            </a:r>
          </a:p>
          <a:p>
            <a:pPr marL="800100" lvl="1" indent="-342900">
              <a:buFont typeface="Arial" panose="020B0604020202020204" pitchFamily="34" charset="0"/>
              <a:buChar char="•"/>
            </a:pPr>
            <a:r>
              <a:rPr lang="en-US" altLang="zh-CN" sz="2200" i="1" dirty="0">
                <a:solidFill>
                  <a:srgbClr val="003399"/>
                </a:solidFill>
                <a:latin typeface="Calibri" pitchFamily="34" charset="0"/>
              </a:rPr>
              <a:t>Carried out by the church vs. 10</a:t>
            </a: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Purpose of the Revealed Mystery</a:t>
            </a:r>
          </a:p>
        </p:txBody>
      </p:sp>
    </p:spTree>
    <p:extLst>
      <p:ext uri="{BB962C8B-B14F-4D97-AF65-F5344CB8AC3E}">
        <p14:creationId xmlns:p14="http://schemas.microsoft.com/office/powerpoint/2010/main" val="167281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0"/>
          <p:cNvSpPr txBox="1">
            <a:spLocks noChangeArrowheads="1"/>
          </p:cNvSpPr>
          <p:nvPr/>
        </p:nvSpPr>
        <p:spPr bwMode="auto">
          <a:xfrm>
            <a:off x="609600" y="1066800"/>
            <a:ext cx="8001000" cy="5324535"/>
          </a:xfrm>
          <a:prstGeom prst="rect">
            <a:avLst/>
          </a:prstGeom>
          <a:noFill/>
          <a:ln w="9525">
            <a:noFill/>
            <a:miter lim="800000"/>
            <a:headEnd/>
            <a:tailEnd/>
          </a:ln>
        </p:spPr>
        <p:txBody>
          <a:bodyPr>
            <a:spAutoFit/>
          </a:bodyPr>
          <a:lstStyle/>
          <a:p>
            <a:r>
              <a:rPr lang="en-US" sz="2000" dirty="0">
                <a:highlight>
                  <a:srgbClr val="C0C0C0"/>
                </a:highlight>
              </a:rPr>
              <a:t>Mystery:</a:t>
            </a:r>
            <a:r>
              <a:rPr lang="en-US" sz="2000" dirty="0"/>
              <a:t>  </a:t>
            </a:r>
            <a:r>
              <a:rPr lang="en-US" sz="2000" b="1" dirty="0" err="1"/>
              <a:t>Ezek</a:t>
            </a:r>
            <a:r>
              <a:rPr lang="en-US" sz="2000" b="1" dirty="0"/>
              <a:t> 36:26</a:t>
            </a:r>
            <a:r>
              <a:rPr lang="en-US" sz="2000" dirty="0"/>
              <a:t> I will give you a new heart and put a new spirit within you; I will take the heart of stone out of your flesh and give you a heart of flesh.  27  I will put My Spirit within you and cause you to walk in My statutes, and you will keep My judgments and do </a:t>
            </a:r>
            <a:r>
              <a:rPr lang="en-US" sz="2000" i="1" dirty="0"/>
              <a:t>them.</a:t>
            </a:r>
            <a:endParaRPr lang="en-US" altLang="zh-CN" sz="2000" i="1" dirty="0">
              <a:solidFill>
                <a:srgbClr val="003399"/>
              </a:solidFill>
              <a:latin typeface="Calibri" pitchFamily="34" charset="0"/>
            </a:endParaRPr>
          </a:p>
          <a:p>
            <a:r>
              <a:rPr lang="en-US" sz="2000" b="1" dirty="0"/>
              <a:t>Isa 60:3</a:t>
            </a:r>
            <a:r>
              <a:rPr lang="en-US" sz="2000" dirty="0"/>
              <a:t> The Gentiles shall come to your light, And kings to the brightness of your rising.</a:t>
            </a:r>
          </a:p>
          <a:p>
            <a:endParaRPr lang="en-US" sz="2000" b="1" dirty="0"/>
          </a:p>
          <a:p>
            <a:r>
              <a:rPr lang="en-US" sz="2000" dirty="0">
                <a:highlight>
                  <a:srgbClr val="00FF00"/>
                </a:highlight>
              </a:rPr>
              <a:t>Revealed:</a:t>
            </a:r>
            <a:r>
              <a:rPr lang="en-US" sz="2000" b="1" dirty="0"/>
              <a:t>  Col 1:24 </a:t>
            </a:r>
            <a:r>
              <a:rPr lang="en-US" sz="2000" dirty="0"/>
              <a:t>I now rejoice in my sufferings for you, and fill up in my flesh what is lacking in the afflictions of Christ, for the sake of His body, which is the church,  25  of which I became a minister according to the stewardship </a:t>
            </a:r>
            <a:r>
              <a:rPr lang="en-US" sz="2000" i="1" dirty="0">
                <a:solidFill>
                  <a:srgbClr val="003399"/>
                </a:solidFill>
                <a:latin typeface="Calibri" pitchFamily="34" charset="0"/>
              </a:rPr>
              <a:t>(</a:t>
            </a:r>
            <a:r>
              <a:rPr lang="en-US" sz="2000" i="1" dirty="0" err="1">
                <a:solidFill>
                  <a:srgbClr val="003399"/>
                </a:solidFill>
                <a:latin typeface="Calibri" pitchFamily="34" charset="0"/>
              </a:rPr>
              <a:t>oikonomia</a:t>
            </a:r>
            <a:r>
              <a:rPr lang="en-US" sz="2000" i="1" dirty="0">
                <a:solidFill>
                  <a:srgbClr val="003399"/>
                </a:solidFill>
                <a:latin typeface="Calibri" pitchFamily="34" charset="0"/>
              </a:rPr>
              <a:t>) </a:t>
            </a:r>
            <a:r>
              <a:rPr lang="en-US" sz="2000" dirty="0"/>
              <a:t>from God which was given to me for you, to fulfill the word of God,  26  the mystery which has been hidden from ages and from generations, but now has been revealed to His saints.  27  To them God willed to make known what are the riches of the glory of this mystery among the Gentiles: which is </a:t>
            </a:r>
            <a:r>
              <a:rPr lang="en-US" sz="2000" b="1" dirty="0"/>
              <a:t>Christ in you</a:t>
            </a:r>
            <a:r>
              <a:rPr lang="en-US" sz="2000" dirty="0"/>
              <a:t>, the hope of glory.</a:t>
            </a:r>
            <a:endParaRPr lang="en-US" altLang="zh-CN" sz="2000" dirty="0"/>
          </a:p>
          <a:p>
            <a:pPr>
              <a:buFontTx/>
              <a:buChar char="•"/>
            </a:pPr>
            <a:r>
              <a:rPr lang="en-US" altLang="zh-CN" sz="2000" i="1" dirty="0">
                <a:solidFill>
                  <a:srgbClr val="003399"/>
                </a:solidFill>
                <a:latin typeface="Calibri" pitchFamily="34" charset="0"/>
              </a:rPr>
              <a:t>  The mystery solved: Christ IN you, both Jew and Gentile</a:t>
            </a:r>
          </a:p>
        </p:txBody>
      </p:sp>
      <p:sp>
        <p:nvSpPr>
          <p:cNvPr id="17410" name="TextBox 11"/>
          <p:cNvSpPr txBox="1">
            <a:spLocks noChangeArrowheads="1"/>
          </p:cNvSpPr>
          <p:nvPr/>
        </p:nvSpPr>
        <p:spPr bwMode="auto">
          <a:xfrm>
            <a:off x="1143000" y="381000"/>
            <a:ext cx="6858000" cy="519113"/>
          </a:xfrm>
          <a:prstGeom prst="rect">
            <a:avLst/>
          </a:prstGeom>
          <a:noFill/>
          <a:ln w="9525">
            <a:noFill/>
            <a:miter lim="800000"/>
            <a:headEnd/>
            <a:tailEnd/>
          </a:ln>
        </p:spPr>
        <p:txBody>
          <a:bodyPr>
            <a:spAutoFit/>
          </a:bodyPr>
          <a:lstStyle/>
          <a:p>
            <a:r>
              <a:rPr lang="en-US" altLang="zh-CN" sz="2800" b="1" i="1" dirty="0">
                <a:latin typeface="Calibri" pitchFamily="34" charset="0"/>
              </a:rPr>
              <a:t>Mystery Solved! Example OT</a:t>
            </a:r>
            <a:r>
              <a:rPr lang="en-US" altLang="zh-CN" sz="2800" b="1" i="1" dirty="0">
                <a:latin typeface="Calibri" pitchFamily="34" charset="0"/>
                <a:sym typeface="Wingdings" panose="05000000000000000000" pitchFamily="2" charset="2"/>
              </a:rPr>
              <a:t>NT</a:t>
            </a:r>
            <a:endParaRPr lang="en-US" altLang="zh-CN" sz="2800" b="1" i="1" dirty="0">
              <a:latin typeface="Calibri" pitchFamily="34" charset="0"/>
            </a:endParaRPr>
          </a:p>
        </p:txBody>
      </p:sp>
    </p:spTree>
    <p:extLst>
      <p:ext uri="{BB962C8B-B14F-4D97-AF65-F5344CB8AC3E}">
        <p14:creationId xmlns:p14="http://schemas.microsoft.com/office/powerpoint/2010/main" val="3035616282"/>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7588</TotalTime>
  <Words>846</Words>
  <Application>Microsoft Office PowerPoint</Application>
  <PresentationFormat>On-screen Show (4:3)</PresentationFormat>
  <Paragraphs>178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宋体</vt:lpstr>
      <vt:lpstr>Aparajita</vt:lpstr>
      <vt:lpstr>Arial</vt:lpstr>
      <vt:lpstr>Calibri</vt:lpstr>
      <vt:lpstr>Wingdings</vt:lpstr>
      <vt:lpstr>Composite</vt:lpstr>
      <vt:lpstr>Ephesians Part V  Chapter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Part I</dc:title>
  <dc:creator>Chad</dc:creator>
  <cp:lastModifiedBy>Chad Cogburn</cp:lastModifiedBy>
  <cp:revision>231</cp:revision>
  <dcterms:created xsi:type="dcterms:W3CDTF">2016-05-24T04:13:28Z</dcterms:created>
  <dcterms:modified xsi:type="dcterms:W3CDTF">2017-01-01T15:48:52Z</dcterms:modified>
</cp:coreProperties>
</file>