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56" r:id="rId2"/>
    <p:sldId id="268" r:id="rId3"/>
    <p:sldId id="354" r:id="rId4"/>
    <p:sldId id="361" r:id="rId5"/>
    <p:sldId id="374" r:id="rId6"/>
    <p:sldId id="360" r:id="rId7"/>
    <p:sldId id="373" r:id="rId8"/>
    <p:sldId id="372" r:id="rId9"/>
    <p:sldId id="375" r:id="rId10"/>
    <p:sldId id="378" r:id="rId11"/>
    <p:sldId id="359" r:id="rId12"/>
    <p:sldId id="371" r:id="rId13"/>
    <p:sldId id="367" r:id="rId14"/>
    <p:sldId id="368" r:id="rId15"/>
    <p:sldId id="382" r:id="rId16"/>
    <p:sldId id="381" r:id="rId17"/>
    <p:sldId id="334" r:id="rId18"/>
    <p:sldId id="380" r:id="rId19"/>
    <p:sldId id="379" r:id="rId20"/>
    <p:sldId id="383" r:id="rId21"/>
    <p:sldId id="384" r:id="rId22"/>
    <p:sldId id="3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777777"/>
    <a:srgbClr val="C0C0C0"/>
    <a:srgbClr val="66FF66"/>
    <a:srgbClr val="4C6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92" autoAdjust="0"/>
    <p:restoredTop sz="96134" autoAdjust="0"/>
  </p:normalViewPr>
  <p:slideViewPr>
    <p:cSldViewPr>
      <p:cViewPr>
        <p:scale>
          <a:sx n="80" d="100"/>
          <a:sy n="80" d="100"/>
        </p:scale>
        <p:origin x="1075" y="11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6B8129E-BAB1-4329-BAC1-4F971858BCB7}" type="datetimeFigureOut">
              <a:rPr lang="en-US"/>
              <a:pPr>
                <a:defRPr/>
              </a:pPr>
              <a:t>2/25/2017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F52E5E1-3065-46C6-A0CA-F8C243EE4F3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52E5E1-3065-46C6-A0CA-F8C243EE4F39}" type="slidenum">
              <a:rPr lang="en-US" smtClean="0"/>
              <a:pPr>
                <a:defRPr/>
              </a:pPr>
              <a:t>4</a:t>
            </a:fld>
            <a:endParaRPr lang="en-US"/>
          </a:p>
        </p:txBody>
      </p:sp>
    </p:spTree>
    <p:extLst>
      <p:ext uri="{BB962C8B-B14F-4D97-AF65-F5344CB8AC3E}">
        <p14:creationId xmlns:p14="http://schemas.microsoft.com/office/powerpoint/2010/main" val="2020778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phere1.png"/>
          <p:cNvPicPr>
            <a:picLocks noChangeAspect="1"/>
          </p:cNvPicPr>
          <p:nvPr/>
        </p:nvPicPr>
        <p:blipFill>
          <a:blip r:embed="rId2"/>
          <a:srcRect/>
          <a:stretch>
            <a:fillRect/>
          </a:stretch>
        </p:blipFill>
        <p:spPr bwMode="auto">
          <a:xfrm>
            <a:off x="6850063" y="0"/>
            <a:ext cx="2293937" cy="6858000"/>
          </a:xfrm>
          <a:prstGeom prst="rect">
            <a:avLst/>
          </a:prstGeom>
          <a:noFill/>
          <a:ln w="9525">
            <a:noFill/>
            <a:miter lim="800000"/>
            <a:headEnd/>
            <a:tailEnd/>
          </a:ln>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5" name="Date Placeholder 12"/>
          <p:cNvSpPr>
            <a:spLocks noGrp="1"/>
          </p:cNvSpPr>
          <p:nvPr>
            <p:ph type="dt" sz="half" idx="10"/>
          </p:nvPr>
        </p:nvSpPr>
        <p:spPr>
          <a:xfrm>
            <a:off x="3582988" y="6426200"/>
            <a:ext cx="2819400" cy="127000"/>
          </a:xfrm>
        </p:spPr>
        <p:txBody>
          <a:bodyPr/>
          <a:lstStyle>
            <a:lvl1pPr>
              <a:defRPr/>
            </a:lvl1pPr>
          </a:lstStyle>
          <a:p>
            <a:pPr>
              <a:defRPr/>
            </a:pPr>
            <a:fld id="{4AE21FFD-8A26-4159-957A-AFF73F45A190}" type="datetimeFigureOut">
              <a:rPr lang="en-US"/>
              <a:pPr>
                <a:defRPr/>
              </a:pPr>
              <a:t>2/25/2017</a:t>
            </a:fld>
            <a:endParaRPr lang="en-US"/>
          </a:p>
        </p:txBody>
      </p:sp>
      <p:sp>
        <p:nvSpPr>
          <p:cNvPr id="6" name="Slide Number Placeholder 13"/>
          <p:cNvSpPr>
            <a:spLocks noGrp="1"/>
          </p:cNvSpPr>
          <p:nvPr>
            <p:ph type="sldNum" sz="quarter" idx="11"/>
          </p:nvPr>
        </p:nvSpPr>
        <p:spPr>
          <a:xfrm>
            <a:off x="6415088" y="6400800"/>
            <a:ext cx="457200" cy="152400"/>
          </a:xfrm>
        </p:spPr>
        <p:txBody>
          <a:bodyPr/>
          <a:lstStyle>
            <a:lvl1pPr algn="r">
              <a:defRPr/>
            </a:lvl1pPr>
          </a:lstStyle>
          <a:p>
            <a:pPr>
              <a:defRPr/>
            </a:pPr>
            <a:fld id="{7BF1403D-6FF5-475C-8E6D-283659B3F563}" type="slidenum">
              <a:rPr lang="en-US"/>
              <a:pPr>
                <a:defRPr/>
              </a:pPr>
              <a:t>‹#›</a:t>
            </a:fld>
            <a:endParaRPr lang="en-US"/>
          </a:p>
        </p:txBody>
      </p:sp>
      <p:sp>
        <p:nvSpPr>
          <p:cNvPr id="7" name="Footer Placeholder 14"/>
          <p:cNvSpPr>
            <a:spLocks noGrp="1"/>
          </p:cNvSpPr>
          <p:nvPr>
            <p:ph type="ftr" sz="quarter" idx="12"/>
          </p:nvPr>
        </p:nvSpPr>
        <p:spPr>
          <a:xfrm>
            <a:off x="3581400" y="6296025"/>
            <a:ext cx="2820988" cy="152400"/>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0300385A-3928-4EC4-8C85-E23887A38943}"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fld id="{D1D342D4-C196-49E4-B837-4343BAC874C9}" type="datetimeFigureOut">
              <a:rPr lang="en-US"/>
              <a:pPr>
                <a:defRPr/>
              </a:pPr>
              <a:t>2/25/2017</a:t>
            </a:fld>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D4E5340-C5BE-4B3C-8E69-81CF1F5D6AA8}"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fld id="{890A3CAE-4C2D-4B46-8407-3D1CDD4510DA}" type="datetimeFigureOut">
              <a:rPr lang="en-US"/>
              <a:pPr>
                <a:defRPr/>
              </a:pPr>
              <a:t>2/25/2017</a:t>
            </a:fld>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p:txBody>
          <a:bodyPr/>
          <a:lstStyle>
            <a:lvl1pPr>
              <a:defRPr/>
            </a:lvl1pPr>
          </a:lstStyle>
          <a:p>
            <a:pPr>
              <a:defRPr/>
            </a:pPr>
            <a:fld id="{514B0640-AB42-4187-8986-BDF78051F14D}" type="slidenum">
              <a:rPr lang="en-US"/>
              <a:pPr>
                <a:defRPr/>
              </a:pPr>
              <a:t>‹#›</a:t>
            </a:fld>
            <a:endParaRPr lang="en-US"/>
          </a:p>
        </p:txBody>
      </p:sp>
      <p:sp>
        <p:nvSpPr>
          <p:cNvPr id="5" name="Date Placeholder 8"/>
          <p:cNvSpPr>
            <a:spLocks noGrp="1"/>
          </p:cNvSpPr>
          <p:nvPr>
            <p:ph type="dt" sz="half" idx="11"/>
          </p:nvPr>
        </p:nvSpPr>
        <p:spPr/>
        <p:txBody>
          <a:bodyPr/>
          <a:lstStyle>
            <a:lvl1pPr>
              <a:defRPr/>
            </a:lvl1pPr>
          </a:lstStyle>
          <a:p>
            <a:pPr>
              <a:defRPr/>
            </a:pPr>
            <a:fld id="{ED13DF1C-556E-4C1C-912E-4EB3AF97A48A}" type="datetimeFigureOut">
              <a:rPr lang="en-US"/>
              <a:pPr>
                <a:defRPr/>
              </a:pPr>
              <a:t>2/25/2017</a:t>
            </a:fld>
            <a:endParaRPr lang="en-US"/>
          </a:p>
        </p:txBody>
      </p:sp>
      <p:sp>
        <p:nvSpPr>
          <p:cNvPr id="6"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sphere1.png"/>
          <p:cNvPicPr>
            <a:picLocks noChangeAspect="1"/>
          </p:cNvPicPr>
          <p:nvPr/>
        </p:nvPicPr>
        <p:blipFill>
          <a:blip r:embed="rId2"/>
          <a:srcRect/>
          <a:stretch>
            <a:fillRect/>
          </a:stretch>
        </p:blipFill>
        <p:spPr bwMode="auto">
          <a:xfrm>
            <a:off x="6858000" y="0"/>
            <a:ext cx="2293938" cy="6858000"/>
          </a:xfrm>
          <a:prstGeom prst="rect">
            <a:avLst/>
          </a:prstGeom>
          <a:noFill/>
          <a:ln w="9525">
            <a:noFill/>
            <a:miter lim="800000"/>
            <a:headEnd/>
            <a:tailEnd/>
          </a:ln>
        </p:spPr>
      </p:pic>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
        <p:nvSpPr>
          <p:cNvPr id="5" name="Date Placeholder 11"/>
          <p:cNvSpPr>
            <a:spLocks noGrp="1"/>
          </p:cNvSpPr>
          <p:nvPr>
            <p:ph type="dt" sz="half" idx="14"/>
          </p:nvPr>
        </p:nvSpPr>
        <p:spPr>
          <a:xfrm>
            <a:off x="839788" y="6426200"/>
            <a:ext cx="2819400" cy="127000"/>
          </a:xfrm>
        </p:spPr>
        <p:txBody>
          <a:bodyPr/>
          <a:lstStyle>
            <a:lvl1pPr>
              <a:defRPr/>
            </a:lvl1pPr>
          </a:lstStyle>
          <a:p>
            <a:pPr>
              <a:defRPr/>
            </a:pPr>
            <a:fld id="{2D8221BB-94F7-4474-B24F-1B4FCD8A3B4C}" type="datetimeFigureOut">
              <a:rPr lang="en-US"/>
              <a:pPr>
                <a:defRPr/>
              </a:pPr>
              <a:t>2/25/2017</a:t>
            </a:fld>
            <a:endParaRPr lang="en-US"/>
          </a:p>
        </p:txBody>
      </p:sp>
      <p:sp>
        <p:nvSpPr>
          <p:cNvPr id="6" name="Slide Number Placeholder 12"/>
          <p:cNvSpPr>
            <a:spLocks noGrp="1"/>
          </p:cNvSpPr>
          <p:nvPr>
            <p:ph type="sldNum" sz="quarter" idx="15"/>
          </p:nvPr>
        </p:nvSpPr>
        <p:spPr>
          <a:xfrm>
            <a:off x="4116388" y="6400800"/>
            <a:ext cx="533400" cy="152400"/>
          </a:xfrm>
        </p:spPr>
        <p:txBody>
          <a:bodyPr/>
          <a:lstStyle>
            <a:lvl1pPr>
              <a:defRPr/>
            </a:lvl1pPr>
          </a:lstStyle>
          <a:p>
            <a:pPr>
              <a:defRPr/>
            </a:pPr>
            <a:fld id="{3A2E8290-89AD-4674-B492-533481FEC72C}" type="slidenum">
              <a:rPr lang="en-US"/>
              <a:pPr>
                <a:defRPr/>
              </a:pPr>
              <a:t>‹#›</a:t>
            </a:fld>
            <a:endParaRPr lang="en-US"/>
          </a:p>
        </p:txBody>
      </p:sp>
      <p:sp>
        <p:nvSpPr>
          <p:cNvPr id="7" name="Footer Placeholder 13"/>
          <p:cNvSpPr>
            <a:spLocks noGrp="1"/>
          </p:cNvSpPr>
          <p:nvPr>
            <p:ph type="ftr" sz="quarter" idx="16"/>
          </p:nvPr>
        </p:nvSpPr>
        <p:spPr>
          <a:xfrm>
            <a:off x="838200" y="6296025"/>
            <a:ext cx="2820988" cy="152400"/>
          </a:xfrm>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5" name="Slide Number Placeholder 7"/>
          <p:cNvSpPr>
            <a:spLocks noGrp="1"/>
          </p:cNvSpPr>
          <p:nvPr>
            <p:ph type="sldNum" sz="quarter" idx="10"/>
          </p:nvPr>
        </p:nvSpPr>
        <p:spPr/>
        <p:txBody>
          <a:bodyPr/>
          <a:lstStyle>
            <a:lvl1pPr>
              <a:defRPr/>
            </a:lvl1pPr>
          </a:lstStyle>
          <a:p>
            <a:pPr>
              <a:defRPr/>
            </a:pPr>
            <a:fld id="{DFFFAE22-BE48-477B-A6CC-760CB9B0F3AA}"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fld id="{0960D027-DFB9-41FD-9134-BDDB2D2C76EA}" type="datetimeFigureOut">
              <a:rPr lang="en-US"/>
              <a:pPr>
                <a:defRPr/>
              </a:pPr>
              <a:t>2/25/2017</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7" name="Slide Number Placeholder 7"/>
          <p:cNvSpPr>
            <a:spLocks noGrp="1"/>
          </p:cNvSpPr>
          <p:nvPr>
            <p:ph type="sldNum" sz="quarter" idx="10"/>
          </p:nvPr>
        </p:nvSpPr>
        <p:spPr/>
        <p:txBody>
          <a:bodyPr/>
          <a:lstStyle>
            <a:lvl1pPr>
              <a:defRPr/>
            </a:lvl1pPr>
          </a:lstStyle>
          <a:p>
            <a:pPr>
              <a:defRPr/>
            </a:pPr>
            <a:fld id="{9D2FE584-B551-4A98-89B7-978362C1078C}" type="slidenum">
              <a:rPr lang="en-US"/>
              <a:pPr>
                <a:defRPr/>
              </a:pPr>
              <a:t>‹#›</a:t>
            </a:fld>
            <a:endParaRPr lang="en-US"/>
          </a:p>
        </p:txBody>
      </p:sp>
      <p:sp>
        <p:nvSpPr>
          <p:cNvPr id="8" name="Date Placeholder 8"/>
          <p:cNvSpPr>
            <a:spLocks noGrp="1"/>
          </p:cNvSpPr>
          <p:nvPr>
            <p:ph type="dt" sz="half" idx="11"/>
          </p:nvPr>
        </p:nvSpPr>
        <p:spPr/>
        <p:txBody>
          <a:bodyPr/>
          <a:lstStyle>
            <a:lvl1pPr>
              <a:defRPr/>
            </a:lvl1pPr>
          </a:lstStyle>
          <a:p>
            <a:pPr>
              <a:defRPr/>
            </a:pPr>
            <a:fld id="{51CCB47B-14AB-413A-86CE-06BF14A83A17}" type="datetimeFigureOut">
              <a:rPr lang="en-US"/>
              <a:pPr>
                <a:defRPr/>
              </a:pPr>
              <a:t>2/25/2017</a:t>
            </a:fld>
            <a:endParaRPr lang="en-US"/>
          </a:p>
        </p:txBody>
      </p:sp>
      <p:sp>
        <p:nvSpPr>
          <p:cNvPr id="9"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36B7EEA2-C18B-440A-A826-651D3BDA4766}" type="slidenum">
              <a:rPr lang="en-US"/>
              <a:pPr>
                <a:defRPr/>
              </a:pPr>
              <a:t>‹#›</a:t>
            </a:fld>
            <a:endParaRPr lang="en-US"/>
          </a:p>
        </p:txBody>
      </p:sp>
      <p:sp>
        <p:nvSpPr>
          <p:cNvPr id="4" name="Date Placeholder 8"/>
          <p:cNvSpPr>
            <a:spLocks noGrp="1"/>
          </p:cNvSpPr>
          <p:nvPr>
            <p:ph type="dt" sz="half" idx="11"/>
          </p:nvPr>
        </p:nvSpPr>
        <p:spPr/>
        <p:txBody>
          <a:bodyPr/>
          <a:lstStyle>
            <a:lvl1pPr>
              <a:defRPr/>
            </a:lvl1pPr>
          </a:lstStyle>
          <a:p>
            <a:pPr>
              <a:defRPr/>
            </a:pPr>
            <a:fld id="{DA722802-23D0-4AD2-B4F1-A09B82838267}" type="datetimeFigureOut">
              <a:rPr lang="en-US"/>
              <a:pPr>
                <a:defRPr/>
              </a:pPr>
              <a:t>2/25/2017</a:t>
            </a:fld>
            <a:endParaRPr lang="en-US"/>
          </a:p>
        </p:txBody>
      </p:sp>
      <p:sp>
        <p:nvSpPr>
          <p:cNvPr id="5"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FBE1EB54-012A-4B75-81B0-D977286D1F92}" type="slidenum">
              <a:rPr lang="en-US"/>
              <a:pPr>
                <a:defRPr/>
              </a:pPr>
              <a:t>‹#›</a:t>
            </a:fld>
            <a:endParaRPr lang="en-US"/>
          </a:p>
        </p:txBody>
      </p:sp>
      <p:sp>
        <p:nvSpPr>
          <p:cNvPr id="3" name="Date Placeholder 8"/>
          <p:cNvSpPr>
            <a:spLocks noGrp="1"/>
          </p:cNvSpPr>
          <p:nvPr>
            <p:ph type="dt" sz="half" idx="11"/>
          </p:nvPr>
        </p:nvSpPr>
        <p:spPr/>
        <p:txBody>
          <a:bodyPr/>
          <a:lstStyle>
            <a:lvl1pPr>
              <a:defRPr/>
            </a:lvl1pPr>
          </a:lstStyle>
          <a:p>
            <a:pPr>
              <a:defRPr/>
            </a:pPr>
            <a:fld id="{B6E4318E-7DC2-4095-8850-C692C8684D18}" type="datetimeFigureOut">
              <a:rPr lang="en-US"/>
              <a:pPr>
                <a:defRPr/>
              </a:pPr>
              <a:t>2/25/2017</a:t>
            </a:fld>
            <a:endParaRPr lang="en-US"/>
          </a:p>
        </p:txBody>
      </p:sp>
      <p:sp>
        <p:nvSpPr>
          <p:cNvPr id="4"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28F4E86B-D2C0-44A4-B2CC-3C8280A139F8}"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fld id="{F7A0EC6A-16A9-4807-B111-00BB19A3AB4C}" type="datetimeFigureOut">
              <a:rPr lang="en-US"/>
              <a:pPr>
                <a:defRPr/>
              </a:pPr>
              <a:t>2/25/2017</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1918A82-B147-4394-98E8-6545C5D38451}" type="slidenum">
              <a:rPr lang="en-US"/>
              <a:pPr>
                <a:defRPr/>
              </a:pPr>
              <a:t>‹#›</a:t>
            </a:fld>
            <a:endParaRPr lang="en-US"/>
          </a:p>
        </p:txBody>
      </p:sp>
      <p:sp>
        <p:nvSpPr>
          <p:cNvPr id="6" name="Date Placeholder 8"/>
          <p:cNvSpPr>
            <a:spLocks noGrp="1"/>
          </p:cNvSpPr>
          <p:nvPr>
            <p:ph type="dt" sz="half" idx="11"/>
          </p:nvPr>
        </p:nvSpPr>
        <p:spPr/>
        <p:txBody>
          <a:bodyPr/>
          <a:lstStyle>
            <a:lvl1pPr>
              <a:defRPr/>
            </a:lvl1pPr>
          </a:lstStyle>
          <a:p>
            <a:pPr>
              <a:defRPr/>
            </a:pPr>
            <a:fld id="{170B507F-9BB6-4125-BF86-DEEDB88BEB5D}" type="datetimeFigureOut">
              <a:rPr lang="en-US"/>
              <a:pPr>
                <a:defRPr/>
              </a:pPr>
              <a:t>2/25/2017</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3"/>
          <a:srcRect/>
          <a:stretch>
            <a:fillRect/>
          </a:stretch>
        </p:blipFill>
        <p:spPr bwMode="auto">
          <a:xfrm>
            <a:off x="8823325" y="0"/>
            <a:ext cx="320675" cy="6858000"/>
          </a:xfrm>
          <a:prstGeom prst="rect">
            <a:avLst/>
          </a:prstGeom>
          <a:noFill/>
          <a:ln w="9525">
            <a:noFill/>
            <a:miter lim="800000"/>
            <a:headEnd/>
            <a:tailEnd/>
          </a:ln>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457200"/>
            <a:ext cx="3657600" cy="571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fontAlgn="auto">
              <a:spcBef>
                <a:spcPts val="0"/>
              </a:spcBef>
              <a:spcAft>
                <a:spcPts val="0"/>
              </a:spcAft>
              <a:defRPr sz="1050">
                <a:solidFill>
                  <a:schemeClr val="tx1">
                    <a:lumMod val="50000"/>
                    <a:lumOff val="50000"/>
                  </a:schemeClr>
                </a:solidFill>
                <a:latin typeface="+mn-lt"/>
                <a:cs typeface="+mn-cs"/>
              </a:defRPr>
            </a:lvl1pPr>
          </a:lstStyle>
          <a:p>
            <a:pPr>
              <a:defRPr/>
            </a:pPr>
            <a:fld id="{9CDC455A-1E2A-4F66-8E76-4C1255236AFB}" type="slidenum">
              <a:rPr lang="en-US"/>
              <a:pPr>
                <a:defRPr/>
              </a:pPr>
              <a:t>‹#›</a:t>
            </a:fld>
            <a:endParaRPr lang="en-US"/>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fontAlgn="auto">
              <a:spcBef>
                <a:spcPts val="0"/>
              </a:spcBef>
              <a:spcAft>
                <a:spcPts val="0"/>
              </a:spcAft>
              <a:defRPr sz="1050">
                <a:solidFill>
                  <a:schemeClr val="tx1">
                    <a:lumMod val="50000"/>
                    <a:lumOff val="50000"/>
                  </a:schemeClr>
                </a:solidFill>
                <a:latin typeface="+mn-lt"/>
                <a:cs typeface="+mn-cs"/>
              </a:defRPr>
            </a:lvl1pPr>
          </a:lstStyle>
          <a:p>
            <a:pPr>
              <a:defRPr/>
            </a:pPr>
            <a:fld id="{D6F3F69E-9686-4FC2-987E-4F929B75226B}" type="datetimeFigureOut">
              <a:rPr lang="en-US"/>
              <a:pPr>
                <a:defRPr/>
              </a:pPr>
              <a:t>2/25/2017</a:t>
            </a:fld>
            <a:endParaRPr lang="en-US"/>
          </a:p>
        </p:txBody>
      </p:sp>
      <p:sp>
        <p:nvSpPr>
          <p:cNvPr id="10" name="Footer Placeholder 9"/>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fontAlgn="auto">
              <a:spcBef>
                <a:spcPts val="0"/>
              </a:spcBef>
              <a:spcAft>
                <a:spcPts val="0"/>
              </a:spcAft>
              <a:defRPr sz="1050">
                <a:solidFill>
                  <a:schemeClr val="tx1"/>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32" r:id="rId1"/>
    <p:sldLayoutId id="2147483723" r:id="rId2"/>
    <p:sldLayoutId id="214748373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p:txBody>
          <a:bodyPr/>
          <a:lstStyle/>
          <a:p>
            <a:pPr eaLnBrk="1" hangingPunct="1"/>
            <a:r>
              <a:rPr lang="en-US" altLang="zh-CN" sz="2000" dirty="0"/>
              <a:t>26 Feb 2017</a:t>
            </a:r>
          </a:p>
          <a:p>
            <a:pPr eaLnBrk="1" hangingPunct="1"/>
            <a:r>
              <a:rPr lang="en-US" altLang="zh-CN" sz="2000" dirty="0"/>
              <a:t>Chad Cogburn</a:t>
            </a:r>
          </a:p>
          <a:p>
            <a:pPr eaLnBrk="1" hangingPunct="1"/>
            <a:r>
              <a:rPr lang="en-US" altLang="zh-CN" sz="2000" dirty="0"/>
              <a:t>Albuquerque, NM</a:t>
            </a:r>
          </a:p>
        </p:txBody>
      </p:sp>
      <p:sp>
        <p:nvSpPr>
          <p:cNvPr id="14338" name="Title 1"/>
          <p:cNvSpPr>
            <a:spLocks noGrp="1"/>
          </p:cNvSpPr>
          <p:nvPr>
            <p:ph type="title"/>
          </p:nvPr>
        </p:nvSpPr>
        <p:spPr bwMode="auto"/>
        <p:txBody>
          <a:bodyPr wrap="square" numCol="1" anchorCtr="0" compatLnSpc="1">
            <a:prstTxWarp prst="textNoShape">
              <a:avLst/>
            </a:prstTxWarp>
            <a:normAutofit/>
          </a:bodyPr>
          <a:lstStyle/>
          <a:p>
            <a:pPr algn="l" eaLnBrk="1" hangingPunct="1"/>
            <a:r>
              <a:rPr lang="en-US" altLang="zh-CN" sz="3200" b="1" i="1" dirty="0">
                <a:solidFill>
                  <a:schemeClr val="tx1"/>
                </a:solidFill>
              </a:rPr>
              <a:t>Ephesians</a:t>
            </a:r>
            <a:br>
              <a:rPr lang="en-US" altLang="zh-CN" sz="3200" b="1" i="1" dirty="0">
                <a:solidFill>
                  <a:schemeClr val="tx1"/>
                </a:solidFill>
              </a:rPr>
            </a:br>
            <a:r>
              <a:rPr lang="en-US" altLang="zh-CN" sz="3200" b="1" i="1" dirty="0">
                <a:solidFill>
                  <a:schemeClr val="tx1"/>
                </a:solidFill>
              </a:rPr>
              <a:t>Part VI</a:t>
            </a:r>
            <a:br>
              <a:rPr lang="en-US" altLang="zh-CN" sz="3200" b="1" i="1" dirty="0">
                <a:solidFill>
                  <a:schemeClr val="tx1"/>
                </a:solidFill>
              </a:rPr>
            </a:br>
            <a:br>
              <a:rPr lang="en-US" altLang="zh-CN" sz="2400" i="1" dirty="0">
                <a:solidFill>
                  <a:schemeClr val="tx1"/>
                </a:solidFill>
              </a:rPr>
            </a:br>
            <a:r>
              <a:rPr lang="en-US" altLang="zh-CN" sz="2400" i="1" dirty="0">
                <a:solidFill>
                  <a:schemeClr val="tx1"/>
                </a:solidFill>
              </a:rPr>
              <a:t>Chapter 4:1-16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0"/>
          <p:cNvSpPr txBox="1">
            <a:spLocks noChangeArrowheads="1"/>
          </p:cNvSpPr>
          <p:nvPr/>
        </p:nvSpPr>
        <p:spPr bwMode="auto">
          <a:xfrm>
            <a:off x="457200" y="1069975"/>
            <a:ext cx="8305800" cy="5324535"/>
          </a:xfrm>
          <a:prstGeom prst="rect">
            <a:avLst/>
          </a:prstGeom>
          <a:noFill/>
          <a:ln w="9525">
            <a:noFill/>
            <a:miter lim="800000"/>
            <a:headEnd/>
            <a:tailEnd/>
          </a:ln>
        </p:spPr>
        <p:txBody>
          <a:bodyPr wrap="square">
            <a:spAutoFit/>
          </a:bodyPr>
          <a:lstStyle/>
          <a:p>
            <a:r>
              <a:rPr lang="en-US" sz="2000" b="1" dirty="0">
                <a:latin typeface="+mn-lt"/>
              </a:rPr>
              <a:t>Mat 28:19</a:t>
            </a:r>
            <a:r>
              <a:rPr lang="en-US" sz="2000" dirty="0">
                <a:latin typeface="+mn-lt"/>
              </a:rPr>
              <a:t>  Go therefore and make disciples of all the nations, baptizing them </a:t>
            </a:r>
            <a:r>
              <a:rPr lang="en-US" sz="2000" u="sng" dirty="0">
                <a:latin typeface="+mn-lt"/>
              </a:rPr>
              <a:t>in the name of the Father and of the Son and of the Holy Spirit,</a:t>
            </a:r>
          </a:p>
          <a:p>
            <a:r>
              <a:rPr lang="en-US" sz="2000" b="1" dirty="0">
                <a:latin typeface="+mn-lt"/>
              </a:rPr>
              <a:t>Acts 2:38</a:t>
            </a:r>
            <a:r>
              <a:rPr lang="en-US" sz="2000" dirty="0">
                <a:latin typeface="+mn-lt"/>
              </a:rPr>
              <a:t>  Then Peter said to them, "Repent, and let every one of you be baptized</a:t>
            </a:r>
            <a:r>
              <a:rPr lang="en-US" sz="2000" u="sng" dirty="0">
                <a:latin typeface="+mn-lt"/>
              </a:rPr>
              <a:t> in the name of Jesus Christ</a:t>
            </a:r>
            <a:r>
              <a:rPr lang="en-US" sz="2000" dirty="0">
                <a:latin typeface="+mn-lt"/>
              </a:rPr>
              <a:t> for the remission of sins; and you shall receive the gift of the Holy Spirit.</a:t>
            </a:r>
          </a:p>
          <a:p>
            <a:r>
              <a:rPr lang="en-US" sz="2000" b="1" dirty="0">
                <a:latin typeface="+mn-lt"/>
              </a:rPr>
              <a:t>Acts 8:16</a:t>
            </a:r>
            <a:r>
              <a:rPr lang="en-US" sz="2000" dirty="0">
                <a:latin typeface="+mn-lt"/>
              </a:rPr>
              <a:t>  For as yet He had fallen upon none of them. They had only been baptized </a:t>
            </a:r>
            <a:r>
              <a:rPr lang="en-US" sz="2000" u="sng" dirty="0">
                <a:latin typeface="+mn-lt"/>
              </a:rPr>
              <a:t>in the name of the Lord Jesus</a:t>
            </a:r>
            <a:r>
              <a:rPr lang="en-US" sz="2000" dirty="0">
                <a:latin typeface="+mn-lt"/>
              </a:rPr>
              <a:t>.</a:t>
            </a:r>
          </a:p>
          <a:p>
            <a:r>
              <a:rPr lang="en-US" sz="2000" b="1" dirty="0">
                <a:latin typeface="+mn-lt"/>
              </a:rPr>
              <a:t>Acts 10:48</a:t>
            </a:r>
            <a:r>
              <a:rPr lang="en-US" sz="2000" dirty="0">
                <a:latin typeface="+mn-lt"/>
              </a:rPr>
              <a:t>  And he commanded them to be baptized </a:t>
            </a:r>
            <a:r>
              <a:rPr lang="en-US" sz="2000" u="sng" dirty="0">
                <a:latin typeface="+mn-lt"/>
              </a:rPr>
              <a:t>in the name of the Lord</a:t>
            </a:r>
            <a:r>
              <a:rPr lang="en-US" sz="2000" dirty="0">
                <a:latin typeface="+mn-lt"/>
              </a:rPr>
              <a:t>. </a:t>
            </a:r>
            <a:r>
              <a:rPr lang="en-US" sz="2000" b="1" dirty="0">
                <a:latin typeface="+mn-lt"/>
              </a:rPr>
              <a:t>Acts 19:5</a:t>
            </a:r>
            <a:r>
              <a:rPr lang="en-US" sz="2000" dirty="0">
                <a:latin typeface="+mn-lt"/>
              </a:rPr>
              <a:t>  When they heard </a:t>
            </a:r>
            <a:r>
              <a:rPr lang="en-US" sz="2000" i="1" dirty="0">
                <a:latin typeface="+mn-lt"/>
              </a:rPr>
              <a:t>this,</a:t>
            </a:r>
            <a:r>
              <a:rPr lang="en-US" sz="2000" dirty="0">
                <a:latin typeface="+mn-lt"/>
              </a:rPr>
              <a:t> they were baptized </a:t>
            </a:r>
            <a:r>
              <a:rPr lang="en-US" sz="2000" u="sng" dirty="0">
                <a:latin typeface="+mn-lt"/>
              </a:rPr>
              <a:t>in the name of the Lord Jesus</a:t>
            </a:r>
            <a:r>
              <a:rPr lang="en-US" sz="2000" dirty="0">
                <a:latin typeface="+mn-lt"/>
              </a:rPr>
              <a:t>.</a:t>
            </a:r>
          </a:p>
          <a:p>
            <a:r>
              <a:rPr lang="en-US" sz="2000" b="1" dirty="0">
                <a:latin typeface="+mn-lt"/>
              </a:rPr>
              <a:t>Rom 6:3</a:t>
            </a:r>
            <a:r>
              <a:rPr lang="en-US" sz="2000" dirty="0">
                <a:latin typeface="+mn-lt"/>
              </a:rPr>
              <a:t>  Or do you not know that as many of us as were baptized</a:t>
            </a:r>
            <a:r>
              <a:rPr lang="en-US" sz="2000" u="sng" dirty="0">
                <a:latin typeface="+mn-lt"/>
              </a:rPr>
              <a:t> into Christ </a:t>
            </a:r>
            <a:r>
              <a:rPr lang="en-US" sz="2000" dirty="0">
                <a:latin typeface="+mn-lt"/>
              </a:rPr>
              <a:t>Jesus were baptized into His death?</a:t>
            </a:r>
          </a:p>
          <a:p>
            <a:r>
              <a:rPr lang="en-US" sz="2000" b="1" dirty="0">
                <a:latin typeface="+mn-lt"/>
              </a:rPr>
              <a:t>1Cor 12:13</a:t>
            </a:r>
            <a:r>
              <a:rPr lang="en-US" sz="2000" dirty="0">
                <a:latin typeface="+mn-lt"/>
              </a:rPr>
              <a:t>  For by one Spirit we were all baptized </a:t>
            </a:r>
            <a:r>
              <a:rPr lang="en-US" sz="2000" u="sng" dirty="0">
                <a:latin typeface="+mn-lt"/>
              </a:rPr>
              <a:t>into one body</a:t>
            </a:r>
            <a:r>
              <a:rPr lang="en-US" sz="2000" dirty="0">
                <a:latin typeface="+mn-lt"/>
              </a:rPr>
              <a:t>—whether Jews or Greeks, whether slaves or free—and have all been made to drink into one Spirit.</a:t>
            </a:r>
          </a:p>
          <a:p>
            <a:r>
              <a:rPr lang="en-US" sz="2000" b="1" dirty="0">
                <a:latin typeface="+mn-lt"/>
              </a:rPr>
              <a:t>Gal 3:27</a:t>
            </a:r>
            <a:r>
              <a:rPr lang="en-US" sz="2000" dirty="0">
                <a:latin typeface="+mn-lt"/>
              </a:rPr>
              <a:t>  For as many of you as were baptized </a:t>
            </a:r>
            <a:r>
              <a:rPr lang="en-US" sz="2000" u="sng" dirty="0">
                <a:latin typeface="+mn-lt"/>
              </a:rPr>
              <a:t>into Christ </a:t>
            </a:r>
            <a:r>
              <a:rPr lang="en-US" sz="2000" dirty="0">
                <a:latin typeface="+mn-lt"/>
              </a:rPr>
              <a:t>have put on Christ.</a:t>
            </a:r>
          </a:p>
          <a:p>
            <a:pPr marL="285750" indent="-285750">
              <a:buFont typeface="Arial" panose="020B0604020202020204" pitchFamily="34" charset="0"/>
              <a:buChar char="•"/>
            </a:pPr>
            <a:r>
              <a:rPr lang="en-US" sz="2000" dirty="0">
                <a:solidFill>
                  <a:srgbClr val="003399"/>
                </a:solidFill>
                <a:latin typeface="+mn-lt"/>
              </a:rPr>
              <a:t>Christian baptism is INTO Christ</a:t>
            </a:r>
          </a:p>
        </p:txBody>
      </p:sp>
      <p:sp>
        <p:nvSpPr>
          <p:cNvPr id="16386" name="TextBox 11"/>
          <p:cNvSpPr txBox="1">
            <a:spLocks noChangeArrowheads="1"/>
          </p:cNvSpPr>
          <p:nvPr/>
        </p:nvSpPr>
        <p:spPr bwMode="auto">
          <a:xfrm>
            <a:off x="1143000" y="381000"/>
            <a:ext cx="6400800" cy="523220"/>
          </a:xfrm>
          <a:prstGeom prst="rect">
            <a:avLst/>
          </a:prstGeom>
          <a:noFill/>
          <a:ln w="9525">
            <a:noFill/>
            <a:miter lim="800000"/>
            <a:headEnd/>
            <a:tailEnd/>
          </a:ln>
        </p:spPr>
        <p:txBody>
          <a:bodyPr>
            <a:spAutoFit/>
          </a:bodyPr>
          <a:lstStyle/>
          <a:p>
            <a:r>
              <a:rPr lang="en-US" sz="2800" b="1" i="1" dirty="0">
                <a:latin typeface="+mn-lt"/>
              </a:rPr>
              <a:t>Into</a:t>
            </a:r>
            <a:r>
              <a:rPr lang="en-US" sz="2800" b="1" dirty="0">
                <a:latin typeface="+mn-lt"/>
              </a:rPr>
              <a:t> what are we baptized?</a:t>
            </a:r>
          </a:p>
        </p:txBody>
      </p:sp>
    </p:spTree>
    <p:extLst>
      <p:ext uri="{BB962C8B-B14F-4D97-AF65-F5344CB8AC3E}">
        <p14:creationId xmlns:p14="http://schemas.microsoft.com/office/powerpoint/2010/main" val="311615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0"/>
          <p:cNvSpPr txBox="1">
            <a:spLocks noChangeArrowheads="1"/>
          </p:cNvSpPr>
          <p:nvPr/>
        </p:nvSpPr>
        <p:spPr bwMode="auto">
          <a:xfrm>
            <a:off x="609600" y="1069975"/>
            <a:ext cx="8001000" cy="4832092"/>
          </a:xfrm>
          <a:prstGeom prst="rect">
            <a:avLst/>
          </a:prstGeom>
          <a:noFill/>
          <a:ln w="9525">
            <a:noFill/>
            <a:miter lim="800000"/>
            <a:headEnd/>
            <a:tailEnd/>
          </a:ln>
        </p:spPr>
        <p:txBody>
          <a:bodyPr>
            <a:spAutoFit/>
          </a:bodyPr>
          <a:lstStyle/>
          <a:p>
            <a:r>
              <a:rPr lang="en-US" sz="2200" b="1" dirty="0" err="1">
                <a:latin typeface="+mn-lt"/>
              </a:rPr>
              <a:t>Eph</a:t>
            </a:r>
            <a:r>
              <a:rPr lang="en-US" sz="2200" b="1" dirty="0">
                <a:latin typeface="+mn-lt"/>
              </a:rPr>
              <a:t> 4:7 </a:t>
            </a:r>
            <a:r>
              <a:rPr lang="en-US" sz="2200" dirty="0">
                <a:latin typeface="+mn-lt"/>
              </a:rPr>
              <a:t> But to each one of us grace was given according to the measure of Christ's gift. 8  Therefore He says: </a:t>
            </a:r>
          </a:p>
          <a:p>
            <a:r>
              <a:rPr lang="en-US" sz="2200" dirty="0">
                <a:latin typeface="+mn-lt"/>
              </a:rPr>
              <a:t>"WHEN HE ASCENDED ON HIGH, HE LED CAPTIVITY CAPTIVE, AND GAVE GIFTS TO MEN."</a:t>
            </a:r>
          </a:p>
          <a:p>
            <a:pPr marL="342900" indent="-342900">
              <a:buFont typeface="Arial" panose="020B0604020202020204" pitchFamily="34" charset="0"/>
              <a:buChar char="•"/>
            </a:pPr>
            <a:r>
              <a:rPr lang="en-US" altLang="zh-CN" sz="2200" i="1" dirty="0">
                <a:solidFill>
                  <a:srgbClr val="003399"/>
                </a:solidFill>
                <a:latin typeface="+mn-lt"/>
              </a:rPr>
              <a:t>Vs 1-6 focus on unity and the common gifts</a:t>
            </a:r>
          </a:p>
          <a:p>
            <a:pPr marL="342900" indent="-342900">
              <a:buFont typeface="Arial" panose="020B0604020202020204" pitchFamily="34" charset="0"/>
              <a:buChar char="•"/>
            </a:pPr>
            <a:r>
              <a:rPr lang="en-US" altLang="zh-CN" sz="2200" i="1" dirty="0">
                <a:solidFill>
                  <a:srgbClr val="003399"/>
                </a:solidFill>
                <a:latin typeface="+mn-lt"/>
              </a:rPr>
              <a:t>Vs. 7 contrast of the gifts that are unique to individuals</a:t>
            </a:r>
          </a:p>
          <a:p>
            <a:pPr marL="342900" indent="-342900">
              <a:buFont typeface="Arial" panose="020B0604020202020204" pitchFamily="34" charset="0"/>
              <a:buChar char="•"/>
            </a:pPr>
            <a:r>
              <a:rPr lang="en-US" altLang="zh-CN" sz="2200" i="1" dirty="0">
                <a:solidFill>
                  <a:srgbClr val="003399"/>
                </a:solidFill>
                <a:latin typeface="+mn-lt"/>
              </a:rPr>
              <a:t>Likely Paul is referring to spiritual gifts (Rom 12, 1 Cor 12)</a:t>
            </a:r>
          </a:p>
          <a:p>
            <a:pPr marL="342900" indent="-342900">
              <a:buFont typeface="Arial" panose="020B0604020202020204" pitchFamily="34" charset="0"/>
              <a:buChar char="•"/>
            </a:pPr>
            <a:r>
              <a:rPr lang="en-US" altLang="zh-CN" sz="2200" i="1" dirty="0">
                <a:solidFill>
                  <a:srgbClr val="003399"/>
                </a:solidFill>
                <a:latin typeface="+mn-lt"/>
              </a:rPr>
              <a:t>Some of the spiritual gifts could be the positions of leadership in the early church (vs 11 mentions apostles, prophets, </a:t>
            </a:r>
            <a:r>
              <a:rPr lang="en-US" altLang="zh-CN" sz="2200" i="1" dirty="0" err="1">
                <a:solidFill>
                  <a:srgbClr val="003399"/>
                </a:solidFill>
                <a:latin typeface="+mn-lt"/>
              </a:rPr>
              <a:t>etc</a:t>
            </a:r>
            <a:r>
              <a:rPr lang="en-US" altLang="zh-CN" sz="2200" i="1" dirty="0">
                <a:solidFill>
                  <a:srgbClr val="003399"/>
                </a:solidFill>
                <a:latin typeface="+mn-lt"/>
              </a:rPr>
              <a:t>)</a:t>
            </a:r>
          </a:p>
          <a:p>
            <a:pPr marL="342900" indent="-342900">
              <a:buFont typeface="Arial" panose="020B0604020202020204" pitchFamily="34" charset="0"/>
              <a:buChar char="•"/>
            </a:pPr>
            <a:endParaRPr lang="en-US" sz="2200" i="1" dirty="0">
              <a:solidFill>
                <a:srgbClr val="003399"/>
              </a:solidFill>
              <a:latin typeface="+mn-lt"/>
            </a:endParaRPr>
          </a:p>
          <a:p>
            <a:pPr marL="342900" indent="-342900">
              <a:buFont typeface="Arial" panose="020B0604020202020204" pitchFamily="34" charset="0"/>
              <a:buChar char="•"/>
            </a:pPr>
            <a:r>
              <a:rPr lang="en-US" sz="2200" i="1" dirty="0">
                <a:solidFill>
                  <a:srgbClr val="003399"/>
                </a:solidFill>
                <a:latin typeface="+mn-lt"/>
              </a:rPr>
              <a:t>“Led captivity captive…”: used interpretively from Psalms 68:18</a:t>
            </a:r>
          </a:p>
          <a:p>
            <a:pPr marL="342900" indent="-342900">
              <a:buFont typeface="Arial" panose="020B0604020202020204" pitchFamily="34" charset="0"/>
              <a:buChar char="•"/>
            </a:pPr>
            <a:r>
              <a:rPr lang="en-US" sz="2200" i="1" dirty="0">
                <a:solidFill>
                  <a:srgbClr val="003399"/>
                </a:solidFill>
                <a:latin typeface="+mn-lt"/>
              </a:rPr>
              <a:t>Christ was victorious over Satan when he conquered death</a:t>
            </a:r>
          </a:p>
          <a:p>
            <a:r>
              <a:rPr lang="en-US" sz="2200" b="1" dirty="0">
                <a:latin typeface="+mn-lt"/>
              </a:rPr>
              <a:t>Col 2:15</a:t>
            </a:r>
            <a:r>
              <a:rPr lang="en-US" sz="2200" dirty="0">
                <a:latin typeface="+mn-lt"/>
              </a:rPr>
              <a:t>  Having disarmed principalities and powers, He made a public spectacle of them, triumphing over them in it.</a:t>
            </a:r>
          </a:p>
        </p:txBody>
      </p:sp>
      <p:sp>
        <p:nvSpPr>
          <p:cNvPr id="16386"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dirty="0">
                <a:latin typeface="Calibri" pitchFamily="34" charset="0"/>
              </a:rPr>
              <a:t>Ephesians 4:7-8</a:t>
            </a:r>
          </a:p>
        </p:txBody>
      </p:sp>
    </p:spTree>
    <p:extLst>
      <p:ext uri="{BB962C8B-B14F-4D97-AF65-F5344CB8AC3E}">
        <p14:creationId xmlns:p14="http://schemas.microsoft.com/office/powerpoint/2010/main" val="378702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0"/>
          <p:cNvSpPr txBox="1">
            <a:spLocks noChangeArrowheads="1"/>
          </p:cNvSpPr>
          <p:nvPr/>
        </p:nvSpPr>
        <p:spPr bwMode="auto">
          <a:xfrm>
            <a:off x="609600" y="1069975"/>
            <a:ext cx="8153400" cy="5509200"/>
          </a:xfrm>
          <a:prstGeom prst="rect">
            <a:avLst/>
          </a:prstGeom>
          <a:noFill/>
          <a:ln w="9525">
            <a:noFill/>
            <a:miter lim="800000"/>
            <a:headEnd/>
            <a:tailEnd/>
          </a:ln>
        </p:spPr>
        <p:txBody>
          <a:bodyPr wrap="square">
            <a:spAutoFit/>
          </a:bodyPr>
          <a:lstStyle/>
          <a:p>
            <a:r>
              <a:rPr lang="en-US" sz="2200" b="1" dirty="0">
                <a:latin typeface="+mn-lt"/>
              </a:rPr>
              <a:t>Rom 12:3-8</a:t>
            </a:r>
            <a:r>
              <a:rPr lang="en-US" sz="2200" dirty="0">
                <a:latin typeface="+mn-lt"/>
              </a:rPr>
              <a:t>  For I say, through the grace given to me, to everyone who is among you, not to think </a:t>
            </a:r>
            <a:r>
              <a:rPr lang="en-US" sz="2200" i="1" dirty="0">
                <a:latin typeface="+mn-lt"/>
              </a:rPr>
              <a:t>of himself</a:t>
            </a:r>
            <a:r>
              <a:rPr lang="en-US" sz="2200" dirty="0">
                <a:latin typeface="+mn-lt"/>
              </a:rPr>
              <a:t> more highly than he ought to think, but to think soberly, as God has </a:t>
            </a:r>
            <a:r>
              <a:rPr lang="en-US" sz="2200" u="sng" dirty="0">
                <a:latin typeface="+mn-lt"/>
              </a:rPr>
              <a:t>dealt to each one a measure </a:t>
            </a:r>
            <a:r>
              <a:rPr lang="en-US" sz="2200" dirty="0">
                <a:latin typeface="+mn-lt"/>
              </a:rPr>
              <a:t>of faith.  4  For as we have many members in one body, but all the members do not have the same function,  5  so we, </a:t>
            </a:r>
            <a:r>
              <a:rPr lang="en-US" sz="2200" i="1" dirty="0">
                <a:latin typeface="+mn-lt"/>
              </a:rPr>
              <a:t>being</a:t>
            </a:r>
            <a:r>
              <a:rPr lang="en-US" sz="2200" dirty="0">
                <a:latin typeface="+mn-lt"/>
              </a:rPr>
              <a:t> many, are one body in Christ, and individually members of one another. 6  Having then gifts differing according to the grace that is given to us, </a:t>
            </a:r>
            <a:r>
              <a:rPr lang="en-US" sz="2200" i="1" dirty="0">
                <a:latin typeface="+mn-lt"/>
              </a:rPr>
              <a:t>let us use them:</a:t>
            </a:r>
            <a:r>
              <a:rPr lang="en-US" sz="2200" dirty="0">
                <a:latin typeface="+mn-lt"/>
              </a:rPr>
              <a:t> if prophecy, </a:t>
            </a:r>
            <a:r>
              <a:rPr lang="en-US" sz="2200" i="1" dirty="0">
                <a:latin typeface="+mn-lt"/>
              </a:rPr>
              <a:t>let us prophesy</a:t>
            </a:r>
            <a:r>
              <a:rPr lang="en-US" sz="2200" dirty="0">
                <a:latin typeface="+mn-lt"/>
              </a:rPr>
              <a:t> in proportion to our faith;  7  or ministry, </a:t>
            </a:r>
            <a:r>
              <a:rPr lang="en-US" sz="2200" i="1" dirty="0">
                <a:latin typeface="+mn-lt"/>
              </a:rPr>
              <a:t>let us use it</a:t>
            </a:r>
            <a:r>
              <a:rPr lang="en-US" sz="2200" dirty="0">
                <a:latin typeface="+mn-lt"/>
              </a:rPr>
              <a:t> in </a:t>
            </a:r>
            <a:r>
              <a:rPr lang="en-US" sz="2200" i="1" dirty="0">
                <a:latin typeface="+mn-lt"/>
              </a:rPr>
              <a:t>our</a:t>
            </a:r>
            <a:r>
              <a:rPr lang="en-US" sz="2200" dirty="0">
                <a:latin typeface="+mn-lt"/>
              </a:rPr>
              <a:t> ministering; he who teaches, in teaching;  8  he who exhorts, in exhortation; he who gives, with liberality; he who leads, with diligence; he who shows mercy, with cheerfulness.</a:t>
            </a:r>
          </a:p>
          <a:p>
            <a:endParaRPr lang="en-US" sz="2200" dirty="0">
              <a:latin typeface="+mn-lt"/>
            </a:endParaRPr>
          </a:p>
          <a:p>
            <a:r>
              <a:rPr lang="en-US" sz="2200" b="1" dirty="0">
                <a:latin typeface="+mn-lt"/>
              </a:rPr>
              <a:t>John 3:34</a:t>
            </a:r>
            <a:r>
              <a:rPr lang="en-US" sz="2200" dirty="0">
                <a:latin typeface="+mn-lt"/>
              </a:rPr>
              <a:t>  For He whom God has sent speaks the words of God, for God does not give the Spirit by measure.</a:t>
            </a:r>
          </a:p>
          <a:p>
            <a:pPr marL="285750" indent="-285750">
              <a:buFont typeface="Arial" panose="020B0604020202020204" pitchFamily="34" charset="0"/>
              <a:buChar char="•"/>
            </a:pPr>
            <a:r>
              <a:rPr lang="en-US" sz="2200" i="1" dirty="0">
                <a:solidFill>
                  <a:srgbClr val="003399"/>
                </a:solidFill>
                <a:latin typeface="+mn-lt"/>
              </a:rPr>
              <a:t>Only Jesus had the Spirit without measure (unlimited)</a:t>
            </a:r>
            <a:endParaRPr lang="en-US" altLang="zh-CN" sz="2200" i="1" dirty="0">
              <a:solidFill>
                <a:srgbClr val="003399"/>
              </a:solidFill>
              <a:latin typeface="+mn-lt"/>
            </a:endParaRPr>
          </a:p>
        </p:txBody>
      </p:sp>
      <p:sp>
        <p:nvSpPr>
          <p:cNvPr id="16386"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dirty="0">
                <a:latin typeface="Calibri" pitchFamily="34" charset="0"/>
              </a:rPr>
              <a:t>Spiritual Gifts</a:t>
            </a:r>
          </a:p>
        </p:txBody>
      </p:sp>
    </p:spTree>
    <p:extLst>
      <p:ext uri="{BB962C8B-B14F-4D97-AF65-F5344CB8AC3E}">
        <p14:creationId xmlns:p14="http://schemas.microsoft.com/office/powerpoint/2010/main" val="225490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0"/>
          <p:cNvSpPr txBox="1">
            <a:spLocks noChangeArrowheads="1"/>
          </p:cNvSpPr>
          <p:nvPr/>
        </p:nvSpPr>
        <p:spPr bwMode="auto">
          <a:xfrm>
            <a:off x="609600" y="1069975"/>
            <a:ext cx="8001000" cy="5109091"/>
          </a:xfrm>
          <a:prstGeom prst="rect">
            <a:avLst/>
          </a:prstGeom>
          <a:noFill/>
          <a:ln w="9525">
            <a:noFill/>
            <a:miter lim="800000"/>
            <a:headEnd/>
            <a:tailEnd/>
          </a:ln>
        </p:spPr>
        <p:txBody>
          <a:bodyPr>
            <a:spAutoFit/>
          </a:bodyPr>
          <a:lstStyle/>
          <a:p>
            <a:r>
              <a:rPr lang="en-US" sz="2200" b="1" dirty="0" err="1">
                <a:latin typeface="+mn-lt"/>
              </a:rPr>
              <a:t>Eph</a:t>
            </a:r>
            <a:r>
              <a:rPr lang="en-US" sz="2200" b="1" dirty="0">
                <a:latin typeface="+mn-lt"/>
              </a:rPr>
              <a:t> 4:9 </a:t>
            </a:r>
            <a:r>
              <a:rPr lang="en-US" sz="2200" dirty="0">
                <a:latin typeface="+mn-lt"/>
              </a:rPr>
              <a:t>(Now this, "HE ASCENDED"—what does it mean but that He also first descended into the lower parts of the earth?  10  He who descended is also the One who ascended far above all the heavens, that He might fill all things.)</a:t>
            </a:r>
          </a:p>
          <a:p>
            <a:pPr marL="342900" indent="-342900">
              <a:buFont typeface="Arial" panose="020B0604020202020204" pitchFamily="34" charset="0"/>
              <a:buChar char="•"/>
            </a:pPr>
            <a:r>
              <a:rPr lang="en-US" altLang="zh-CN" sz="2200" dirty="0">
                <a:solidFill>
                  <a:srgbClr val="003399"/>
                </a:solidFill>
                <a:latin typeface="+mn-lt"/>
              </a:rPr>
              <a:t>There is no place where Christ has not been</a:t>
            </a:r>
          </a:p>
          <a:p>
            <a:pPr marL="800100" lvl="1" indent="-342900">
              <a:buFont typeface="Arial" panose="020B0604020202020204" pitchFamily="34" charset="0"/>
              <a:buChar char="•"/>
            </a:pPr>
            <a:r>
              <a:rPr lang="en-US" altLang="zh-CN" sz="2200" dirty="0">
                <a:solidFill>
                  <a:srgbClr val="003399"/>
                </a:solidFill>
                <a:latin typeface="+mn-lt"/>
              </a:rPr>
              <a:t>Dwelt in Heaven</a:t>
            </a:r>
          </a:p>
          <a:p>
            <a:pPr marL="800100" lvl="1" indent="-342900">
              <a:buFont typeface="Arial" panose="020B0604020202020204" pitchFamily="34" charset="0"/>
              <a:buChar char="•"/>
            </a:pPr>
            <a:r>
              <a:rPr lang="en-US" altLang="zh-CN" sz="2200" dirty="0">
                <a:solidFill>
                  <a:srgbClr val="003399"/>
                </a:solidFill>
                <a:latin typeface="+mn-lt"/>
              </a:rPr>
              <a:t>Descended to earth</a:t>
            </a:r>
          </a:p>
          <a:p>
            <a:pPr marL="800100" lvl="1" indent="-342900">
              <a:buFont typeface="Arial" panose="020B0604020202020204" pitchFamily="34" charset="0"/>
              <a:buChar char="•"/>
            </a:pPr>
            <a:r>
              <a:rPr lang="en-US" altLang="zh-CN" sz="2200" dirty="0">
                <a:solidFill>
                  <a:srgbClr val="003399"/>
                </a:solidFill>
                <a:latin typeface="+mn-lt"/>
              </a:rPr>
              <a:t>Preached to spirits in prison (1 Pet 3:18-19)</a:t>
            </a:r>
          </a:p>
          <a:p>
            <a:pPr marL="800100" lvl="1" indent="-342900">
              <a:buFont typeface="Arial" panose="020B0604020202020204" pitchFamily="34" charset="0"/>
              <a:buChar char="•"/>
            </a:pPr>
            <a:r>
              <a:rPr lang="en-US" altLang="zh-CN" sz="2200" dirty="0">
                <a:solidFill>
                  <a:srgbClr val="003399"/>
                </a:solidFill>
                <a:latin typeface="+mn-lt"/>
              </a:rPr>
              <a:t>Ascended back to heaven (Acts 1:9-11)</a:t>
            </a:r>
          </a:p>
          <a:p>
            <a:endParaRPr lang="en-US" dirty="0"/>
          </a:p>
          <a:p>
            <a:r>
              <a:rPr lang="en-US" sz="2200" b="1" dirty="0">
                <a:latin typeface="+mn-lt"/>
              </a:rPr>
              <a:t>Acts 2:31</a:t>
            </a:r>
            <a:r>
              <a:rPr lang="en-US" sz="2200" dirty="0">
                <a:latin typeface="+mn-lt"/>
              </a:rPr>
              <a:t>  he, foreseeing this, spoke concerning the resurrection of the Christ, that </a:t>
            </a:r>
            <a:r>
              <a:rPr lang="en-US" sz="2200" u="sng" dirty="0">
                <a:latin typeface="+mn-lt"/>
              </a:rPr>
              <a:t>His soul was not left in Hades</a:t>
            </a:r>
            <a:r>
              <a:rPr lang="en-US" sz="2200" dirty="0">
                <a:latin typeface="+mn-lt"/>
              </a:rPr>
              <a:t>, nor did His flesh see corruption. 32  This Jesus God has raised up, of which we are all witnesses.</a:t>
            </a:r>
          </a:p>
          <a:p>
            <a:pPr marL="342900" indent="-342900">
              <a:buFont typeface="Arial" panose="020B0604020202020204" pitchFamily="34" charset="0"/>
              <a:buChar char="•"/>
            </a:pPr>
            <a:r>
              <a:rPr lang="en-US" sz="2200" dirty="0">
                <a:solidFill>
                  <a:srgbClr val="003399"/>
                </a:solidFill>
                <a:latin typeface="+mn-lt"/>
              </a:rPr>
              <a:t>Jesus has seen death!</a:t>
            </a:r>
          </a:p>
        </p:txBody>
      </p:sp>
      <p:sp>
        <p:nvSpPr>
          <p:cNvPr id="16386"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dirty="0">
                <a:latin typeface="Calibri" pitchFamily="34" charset="0"/>
              </a:rPr>
              <a:t>Ephesians 4:9-10</a:t>
            </a:r>
          </a:p>
        </p:txBody>
      </p:sp>
    </p:spTree>
    <p:extLst>
      <p:ext uri="{BB962C8B-B14F-4D97-AF65-F5344CB8AC3E}">
        <p14:creationId xmlns:p14="http://schemas.microsoft.com/office/powerpoint/2010/main" val="1672813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0"/>
          <p:cNvSpPr txBox="1">
            <a:spLocks noChangeArrowheads="1"/>
          </p:cNvSpPr>
          <p:nvPr/>
        </p:nvSpPr>
        <p:spPr bwMode="auto">
          <a:xfrm>
            <a:off x="609600" y="1066800"/>
            <a:ext cx="8077200" cy="2123658"/>
          </a:xfrm>
          <a:prstGeom prst="rect">
            <a:avLst/>
          </a:prstGeom>
          <a:noFill/>
          <a:ln w="9525">
            <a:noFill/>
            <a:miter lim="800000"/>
            <a:headEnd/>
            <a:tailEnd/>
          </a:ln>
        </p:spPr>
        <p:txBody>
          <a:bodyPr wrap="square">
            <a:spAutoFit/>
          </a:bodyPr>
          <a:lstStyle/>
          <a:p>
            <a:r>
              <a:rPr lang="en-US" sz="2200" b="1" dirty="0" err="1">
                <a:latin typeface="+mn-lt"/>
              </a:rPr>
              <a:t>Eph</a:t>
            </a:r>
            <a:r>
              <a:rPr lang="en-US" sz="2200" b="1" dirty="0">
                <a:latin typeface="+mn-lt"/>
              </a:rPr>
              <a:t> 4:11</a:t>
            </a:r>
            <a:r>
              <a:rPr lang="en-US" sz="2200" dirty="0">
                <a:latin typeface="+mn-lt"/>
              </a:rPr>
              <a:t>  And He Himself gave some to be apostles, some prophets, some evangelists, and some pastors and teachers,  12  for the equipping of the saints for the work of ministry, for the edifying of the body of Christ</a:t>
            </a:r>
          </a:p>
          <a:p>
            <a:pPr marL="342900" indent="-342900">
              <a:buFont typeface="Arial" panose="020B0604020202020204" pitchFamily="34" charset="0"/>
              <a:buChar char="•"/>
            </a:pPr>
            <a:r>
              <a:rPr lang="en-US" sz="2200" dirty="0">
                <a:solidFill>
                  <a:srgbClr val="003399"/>
                </a:solidFill>
                <a:latin typeface="+mn-lt"/>
              </a:rPr>
              <a:t>Understand </a:t>
            </a:r>
            <a:r>
              <a:rPr lang="en-US" sz="2200" dirty="0">
                <a:solidFill>
                  <a:srgbClr val="003399"/>
                </a:solidFill>
                <a:latin typeface="+mn-lt"/>
              </a:rPr>
              <a:t>each appointment and purpose</a:t>
            </a:r>
            <a:endParaRPr lang="en-US" sz="2200" dirty="0">
              <a:solidFill>
                <a:srgbClr val="003399"/>
              </a:solidFill>
              <a:latin typeface="+mn-lt"/>
            </a:endParaRPr>
          </a:p>
          <a:p>
            <a:endParaRPr lang="en-US" sz="2200" dirty="0">
              <a:highlight>
                <a:srgbClr val="C0C0C0"/>
              </a:highlight>
              <a:latin typeface="+mn-lt"/>
            </a:endParaRPr>
          </a:p>
        </p:txBody>
      </p:sp>
      <p:sp>
        <p:nvSpPr>
          <p:cNvPr id="17410" name="TextBox 11"/>
          <p:cNvSpPr txBox="1">
            <a:spLocks noChangeArrowheads="1"/>
          </p:cNvSpPr>
          <p:nvPr/>
        </p:nvSpPr>
        <p:spPr bwMode="auto">
          <a:xfrm>
            <a:off x="1143000" y="381000"/>
            <a:ext cx="6858000" cy="519113"/>
          </a:xfrm>
          <a:prstGeom prst="rect">
            <a:avLst/>
          </a:prstGeom>
          <a:noFill/>
          <a:ln w="9525">
            <a:noFill/>
            <a:miter lim="800000"/>
            <a:headEnd/>
            <a:tailEnd/>
          </a:ln>
        </p:spPr>
        <p:txBody>
          <a:bodyPr>
            <a:spAutoFit/>
          </a:bodyPr>
          <a:lstStyle/>
          <a:p>
            <a:r>
              <a:rPr lang="en-US" altLang="zh-CN" sz="2800" b="1" dirty="0">
                <a:latin typeface="Calibri" pitchFamily="34" charset="0"/>
              </a:rPr>
              <a:t>NT Appointments</a:t>
            </a:r>
          </a:p>
        </p:txBody>
      </p:sp>
    </p:spTree>
    <p:extLst>
      <p:ext uri="{BB962C8B-B14F-4D97-AF65-F5344CB8AC3E}">
        <p14:creationId xmlns:p14="http://schemas.microsoft.com/office/powerpoint/2010/main" val="3035616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0"/>
          <p:cNvSpPr txBox="1">
            <a:spLocks noChangeArrowheads="1"/>
          </p:cNvSpPr>
          <p:nvPr/>
        </p:nvSpPr>
        <p:spPr bwMode="auto">
          <a:xfrm>
            <a:off x="609600" y="1066800"/>
            <a:ext cx="8153400" cy="5847755"/>
          </a:xfrm>
          <a:prstGeom prst="rect">
            <a:avLst/>
          </a:prstGeom>
          <a:noFill/>
          <a:ln w="9525">
            <a:noFill/>
            <a:miter lim="800000"/>
            <a:headEnd/>
            <a:tailEnd/>
          </a:ln>
        </p:spPr>
        <p:txBody>
          <a:bodyPr wrap="square">
            <a:spAutoFit/>
          </a:bodyPr>
          <a:lstStyle/>
          <a:p>
            <a:r>
              <a:rPr lang="en-US" altLang="zh-CN" sz="2200" i="1" dirty="0">
                <a:solidFill>
                  <a:srgbClr val="003399"/>
                </a:solidFill>
                <a:latin typeface="+mn-lt"/>
              </a:rPr>
              <a:t>Apostle – One sent, ambassador</a:t>
            </a:r>
          </a:p>
          <a:p>
            <a:pPr marL="342900" indent="-342900">
              <a:buFont typeface="Arial" panose="020B0604020202020204" pitchFamily="34" charset="0"/>
              <a:buChar char="•"/>
            </a:pPr>
            <a:r>
              <a:rPr lang="en-US" altLang="zh-CN" sz="2200" i="1" dirty="0">
                <a:solidFill>
                  <a:srgbClr val="003399"/>
                </a:solidFill>
                <a:latin typeface="+mn-lt"/>
              </a:rPr>
              <a:t>Highest appointment in early church</a:t>
            </a:r>
          </a:p>
          <a:p>
            <a:pPr marL="342900" indent="-342900">
              <a:buFont typeface="Arial" panose="020B0604020202020204" pitchFamily="34" charset="0"/>
              <a:buChar char="•"/>
            </a:pPr>
            <a:r>
              <a:rPr lang="en-US" altLang="zh-CN" sz="2200" i="1" dirty="0">
                <a:solidFill>
                  <a:srgbClr val="003399"/>
                </a:solidFill>
                <a:latin typeface="+mn-lt"/>
              </a:rPr>
              <a:t>Selected by Christ to:</a:t>
            </a:r>
          </a:p>
          <a:p>
            <a:pPr marL="914400" lvl="1" indent="-457200">
              <a:buFont typeface="+mj-lt"/>
              <a:buAutoNum type="arabicPeriod"/>
            </a:pPr>
            <a:r>
              <a:rPr lang="en-US" sz="2200" i="1" dirty="0">
                <a:solidFill>
                  <a:srgbClr val="003399"/>
                </a:solidFill>
                <a:latin typeface="+mn-lt"/>
              </a:rPr>
              <a:t>lay the foundation of the church (including doctrine)</a:t>
            </a:r>
          </a:p>
          <a:p>
            <a:pPr marL="914400" lvl="1" indent="-457200">
              <a:buFont typeface="+mj-lt"/>
              <a:buAutoNum type="arabicPeriod"/>
            </a:pPr>
            <a:r>
              <a:rPr lang="en-US" sz="2200" i="1" dirty="0">
                <a:solidFill>
                  <a:srgbClr val="003399"/>
                </a:solidFill>
                <a:latin typeface="+mn-lt"/>
              </a:rPr>
              <a:t>receive, declare and write God's Word</a:t>
            </a:r>
          </a:p>
          <a:p>
            <a:pPr marL="914400" lvl="1" indent="-457200">
              <a:buFont typeface="+mj-lt"/>
              <a:buAutoNum type="arabicPeriod"/>
            </a:pPr>
            <a:r>
              <a:rPr lang="en-US" sz="2200" i="1" dirty="0">
                <a:solidFill>
                  <a:srgbClr val="003399"/>
                </a:solidFill>
                <a:latin typeface="+mn-lt"/>
              </a:rPr>
              <a:t>confirm the Word through miracles</a:t>
            </a:r>
          </a:p>
          <a:p>
            <a:r>
              <a:rPr lang="en-US" sz="2200" u="sng" dirty="0">
                <a:latin typeface="+mn-lt"/>
              </a:rPr>
              <a:t>Great commission</a:t>
            </a:r>
          </a:p>
          <a:p>
            <a:r>
              <a:rPr lang="en-US" sz="2200" b="1" dirty="0">
                <a:latin typeface="+mn-lt"/>
              </a:rPr>
              <a:t>Matt 28:20</a:t>
            </a:r>
            <a:r>
              <a:rPr lang="en-US" sz="2200" dirty="0">
                <a:latin typeface="+mn-lt"/>
              </a:rPr>
              <a:t>  teaching them to observe all things that I have commanded you; and lo, I am with you always, </a:t>
            </a:r>
            <a:r>
              <a:rPr lang="en-US" sz="2200" i="1" dirty="0">
                <a:latin typeface="+mn-lt"/>
              </a:rPr>
              <a:t>even</a:t>
            </a:r>
            <a:r>
              <a:rPr lang="en-US" sz="2200" dirty="0">
                <a:latin typeface="+mn-lt"/>
              </a:rPr>
              <a:t> to the end of the age."</a:t>
            </a:r>
            <a:endParaRPr lang="en-US" sz="2200" b="1" dirty="0">
              <a:latin typeface="+mn-lt"/>
            </a:endParaRPr>
          </a:p>
          <a:p>
            <a:r>
              <a:rPr lang="en-US" sz="2200" b="1" dirty="0" err="1">
                <a:latin typeface="+mn-lt"/>
              </a:rPr>
              <a:t>Eph</a:t>
            </a:r>
            <a:r>
              <a:rPr lang="en-US" sz="2200" b="1" dirty="0">
                <a:latin typeface="+mn-lt"/>
              </a:rPr>
              <a:t> 2:20</a:t>
            </a:r>
            <a:r>
              <a:rPr lang="en-US" sz="2200" dirty="0">
                <a:latin typeface="+mn-lt"/>
              </a:rPr>
              <a:t>  having been built on the foundation of the apostles and prophets, Jesus Christ Himself being the chief corner</a:t>
            </a:r>
            <a:r>
              <a:rPr lang="en-US" sz="2200" i="1" dirty="0">
                <a:latin typeface="+mn-lt"/>
              </a:rPr>
              <a:t>stone,</a:t>
            </a:r>
            <a:endParaRPr lang="en-US" sz="2200" b="1" dirty="0">
              <a:latin typeface="+mn-lt"/>
            </a:endParaRPr>
          </a:p>
          <a:p>
            <a:pPr marL="342900" indent="-342900">
              <a:buFont typeface="Arial" panose="020B0604020202020204" pitchFamily="34" charset="0"/>
              <a:buChar char="•"/>
            </a:pPr>
            <a:r>
              <a:rPr lang="en-US" sz="2200" dirty="0">
                <a:solidFill>
                  <a:srgbClr val="003399"/>
                </a:solidFill>
                <a:latin typeface="+mn-lt"/>
              </a:rPr>
              <a:t>Apostles ended with the 13 men due to requirements</a:t>
            </a:r>
            <a:endParaRPr lang="en-US" altLang="zh-CN" sz="2200" dirty="0">
              <a:solidFill>
                <a:srgbClr val="003399"/>
              </a:solidFill>
              <a:latin typeface="+mn-lt"/>
            </a:endParaRPr>
          </a:p>
          <a:p>
            <a:r>
              <a:rPr lang="en-US" sz="2200" b="1" dirty="0">
                <a:latin typeface="+mn-lt"/>
              </a:rPr>
              <a:t>Acts 1:21 </a:t>
            </a:r>
            <a:r>
              <a:rPr lang="en-US" sz="2200" dirty="0">
                <a:latin typeface="+mn-lt"/>
              </a:rPr>
              <a:t> "Therefore, of these men who have </a:t>
            </a:r>
            <a:r>
              <a:rPr lang="en-US" sz="2200" u="sng" dirty="0">
                <a:latin typeface="+mn-lt"/>
              </a:rPr>
              <a:t>accompanied us </a:t>
            </a:r>
            <a:r>
              <a:rPr lang="en-US" sz="2200" dirty="0">
                <a:latin typeface="+mn-lt"/>
              </a:rPr>
              <a:t>all the time that the Lord Jesus went in and out among us,  22  beginning from the baptism of John to that day when He was taken up from us, one of these must </a:t>
            </a:r>
            <a:r>
              <a:rPr lang="en-US" sz="2200" u="sng" dirty="0">
                <a:latin typeface="+mn-lt"/>
              </a:rPr>
              <a:t>become a witness with us of His resurrection</a:t>
            </a:r>
            <a:r>
              <a:rPr lang="en-US" sz="2200" dirty="0">
                <a:latin typeface="+mn-lt"/>
              </a:rPr>
              <a:t>.“</a:t>
            </a:r>
          </a:p>
        </p:txBody>
      </p:sp>
      <p:sp>
        <p:nvSpPr>
          <p:cNvPr id="17410" name="TextBox 11"/>
          <p:cNvSpPr txBox="1">
            <a:spLocks noChangeArrowheads="1"/>
          </p:cNvSpPr>
          <p:nvPr/>
        </p:nvSpPr>
        <p:spPr bwMode="auto">
          <a:xfrm>
            <a:off x="1143000" y="381000"/>
            <a:ext cx="6858000" cy="519113"/>
          </a:xfrm>
          <a:prstGeom prst="rect">
            <a:avLst/>
          </a:prstGeom>
          <a:noFill/>
          <a:ln w="9525">
            <a:noFill/>
            <a:miter lim="800000"/>
            <a:headEnd/>
            <a:tailEnd/>
          </a:ln>
        </p:spPr>
        <p:txBody>
          <a:bodyPr>
            <a:spAutoFit/>
          </a:bodyPr>
          <a:lstStyle/>
          <a:p>
            <a:r>
              <a:rPr lang="en-US" altLang="zh-CN" sz="2800" b="1" dirty="0">
                <a:latin typeface="Calibri" pitchFamily="34" charset="0"/>
              </a:rPr>
              <a:t>Apostles</a:t>
            </a:r>
          </a:p>
        </p:txBody>
      </p:sp>
    </p:spTree>
    <p:extLst>
      <p:ext uri="{BB962C8B-B14F-4D97-AF65-F5344CB8AC3E}">
        <p14:creationId xmlns:p14="http://schemas.microsoft.com/office/powerpoint/2010/main" val="145022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0"/>
          <p:cNvSpPr txBox="1">
            <a:spLocks noChangeArrowheads="1"/>
          </p:cNvSpPr>
          <p:nvPr/>
        </p:nvSpPr>
        <p:spPr bwMode="auto">
          <a:xfrm>
            <a:off x="609600" y="1066800"/>
            <a:ext cx="8077200" cy="5509200"/>
          </a:xfrm>
          <a:prstGeom prst="rect">
            <a:avLst/>
          </a:prstGeom>
          <a:noFill/>
          <a:ln w="9525">
            <a:noFill/>
            <a:miter lim="800000"/>
            <a:headEnd/>
            <a:tailEnd/>
          </a:ln>
        </p:spPr>
        <p:txBody>
          <a:bodyPr wrap="square">
            <a:spAutoFit/>
          </a:bodyPr>
          <a:lstStyle/>
          <a:p>
            <a:r>
              <a:rPr lang="en-US" altLang="zh-CN" sz="2200" i="1" dirty="0">
                <a:solidFill>
                  <a:srgbClr val="003399"/>
                </a:solidFill>
                <a:latin typeface="+mn-lt"/>
              </a:rPr>
              <a:t>New Testament Prophets</a:t>
            </a:r>
          </a:p>
          <a:p>
            <a:r>
              <a:rPr lang="en-US" sz="2200" b="1" i="1" dirty="0">
                <a:latin typeface="+mn-lt"/>
              </a:rPr>
              <a:t>Acts 11:27</a:t>
            </a:r>
            <a:r>
              <a:rPr lang="en-US" sz="2200" i="1" dirty="0">
                <a:latin typeface="+mn-lt"/>
              </a:rPr>
              <a:t>  And in these days </a:t>
            </a:r>
            <a:r>
              <a:rPr lang="en-US" sz="2200" i="1" u="sng" dirty="0">
                <a:latin typeface="+mn-lt"/>
              </a:rPr>
              <a:t>prophets</a:t>
            </a:r>
            <a:r>
              <a:rPr lang="en-US" sz="2200" i="1" dirty="0">
                <a:latin typeface="+mn-lt"/>
              </a:rPr>
              <a:t> came from Jerusalem to Antioch. 28 Then one of them, named </a:t>
            </a:r>
            <a:r>
              <a:rPr lang="en-US" sz="2200" i="1" dirty="0" err="1">
                <a:latin typeface="+mn-lt"/>
              </a:rPr>
              <a:t>Agabus</a:t>
            </a:r>
            <a:r>
              <a:rPr lang="en-US" sz="2200" i="1" dirty="0">
                <a:latin typeface="+mn-lt"/>
              </a:rPr>
              <a:t>, stood up and showed by the Spirit that there was going to be a great famine throughout all the world, which also happened in the days of Claudius Caesar.</a:t>
            </a:r>
          </a:p>
          <a:p>
            <a:endParaRPr lang="en-US" sz="2200" b="1" dirty="0">
              <a:latin typeface="+mn-lt"/>
            </a:endParaRPr>
          </a:p>
          <a:p>
            <a:r>
              <a:rPr lang="en-US" sz="2200" b="1" dirty="0">
                <a:latin typeface="+mn-lt"/>
              </a:rPr>
              <a:t>Act 15:32</a:t>
            </a:r>
            <a:r>
              <a:rPr lang="en-US" sz="2200" dirty="0">
                <a:latin typeface="+mn-lt"/>
              </a:rPr>
              <a:t>  Now Judas and Silas, themselves </a:t>
            </a:r>
            <a:r>
              <a:rPr lang="en-US" sz="2200" u="sng" dirty="0">
                <a:latin typeface="+mn-lt"/>
              </a:rPr>
              <a:t>being prophets </a:t>
            </a:r>
            <a:r>
              <a:rPr lang="en-US" sz="2200" dirty="0">
                <a:latin typeface="+mn-lt"/>
              </a:rPr>
              <a:t>also, exhorted and strengthened the brethren with many words.</a:t>
            </a:r>
            <a:r>
              <a:rPr lang="en-US" sz="2200" i="1" dirty="0">
                <a:latin typeface="+mn-lt"/>
              </a:rPr>
              <a:t> </a:t>
            </a:r>
          </a:p>
          <a:p>
            <a:endParaRPr lang="en-US" sz="2200" b="1" i="1" dirty="0">
              <a:latin typeface="+mn-lt"/>
            </a:endParaRPr>
          </a:p>
          <a:p>
            <a:r>
              <a:rPr lang="en-US" sz="2200" b="1" i="1" dirty="0">
                <a:latin typeface="+mn-lt"/>
              </a:rPr>
              <a:t>1Cor 14:29</a:t>
            </a:r>
            <a:r>
              <a:rPr lang="en-US" sz="2200" i="1" dirty="0">
                <a:latin typeface="+mn-lt"/>
              </a:rPr>
              <a:t>  Let two or three </a:t>
            </a:r>
            <a:r>
              <a:rPr lang="en-US" sz="2200" i="1" u="sng" dirty="0">
                <a:latin typeface="+mn-lt"/>
              </a:rPr>
              <a:t>prophets</a:t>
            </a:r>
            <a:r>
              <a:rPr lang="en-US" sz="2200" i="1" dirty="0">
                <a:latin typeface="+mn-lt"/>
              </a:rPr>
              <a:t> speak, and let the others judge.</a:t>
            </a:r>
          </a:p>
          <a:p>
            <a:pPr marL="342900" indent="-342900">
              <a:buFont typeface="Arial" panose="020B0604020202020204" pitchFamily="34" charset="0"/>
              <a:buChar char="•"/>
            </a:pPr>
            <a:r>
              <a:rPr lang="en-US" sz="2200" i="1" dirty="0">
                <a:solidFill>
                  <a:srgbClr val="003399"/>
                </a:solidFill>
                <a:latin typeface="+mn-lt"/>
              </a:rPr>
              <a:t>Able to foretell future events</a:t>
            </a:r>
          </a:p>
          <a:p>
            <a:pPr marL="342900" indent="-342900">
              <a:buFont typeface="Arial" panose="020B0604020202020204" pitchFamily="34" charset="0"/>
              <a:buChar char="•"/>
            </a:pPr>
            <a:r>
              <a:rPr lang="en-US" sz="2200" i="1" dirty="0">
                <a:solidFill>
                  <a:srgbClr val="003399"/>
                </a:solidFill>
                <a:latin typeface="+mn-lt"/>
              </a:rPr>
              <a:t>Made God’s revelation known to people</a:t>
            </a:r>
          </a:p>
          <a:p>
            <a:pPr marL="342900" indent="-342900">
              <a:buFont typeface="Arial" panose="020B0604020202020204" pitchFamily="34" charset="0"/>
              <a:buChar char="•"/>
            </a:pPr>
            <a:r>
              <a:rPr lang="en-US" sz="2200" i="1" dirty="0">
                <a:solidFill>
                  <a:srgbClr val="003399"/>
                </a:solidFill>
                <a:latin typeface="+mn-lt"/>
              </a:rPr>
              <a:t>Office of NT prophet partially or completely ended</a:t>
            </a:r>
          </a:p>
          <a:p>
            <a:pPr marL="342900" indent="-342900">
              <a:buFont typeface="Arial" panose="020B0604020202020204" pitchFamily="34" charset="0"/>
              <a:buChar char="•"/>
            </a:pPr>
            <a:r>
              <a:rPr lang="en-US" sz="2200" i="1" dirty="0">
                <a:solidFill>
                  <a:srgbClr val="003399"/>
                </a:solidFill>
                <a:latin typeface="+mn-lt"/>
              </a:rPr>
              <a:t>Holy Spirit still reveals truths to His people. </a:t>
            </a:r>
          </a:p>
          <a:p>
            <a:pPr marL="800100" lvl="1" indent="-342900">
              <a:buFont typeface="Arial" panose="020B0604020202020204" pitchFamily="34" charset="0"/>
              <a:buChar char="•"/>
            </a:pPr>
            <a:r>
              <a:rPr lang="en-US" sz="2200" i="1" dirty="0">
                <a:solidFill>
                  <a:srgbClr val="003399"/>
                </a:solidFill>
                <a:latin typeface="+mn-lt"/>
              </a:rPr>
              <a:t>Prophets or Teachers?</a:t>
            </a:r>
          </a:p>
          <a:p>
            <a:pPr marL="342900" indent="-342900">
              <a:buFont typeface="Arial" panose="020B0604020202020204" pitchFamily="34" charset="0"/>
              <a:buChar char="•"/>
            </a:pPr>
            <a:endParaRPr lang="en-US" sz="2200" i="1" dirty="0">
              <a:solidFill>
                <a:srgbClr val="003399"/>
              </a:solidFill>
              <a:latin typeface="+mn-lt"/>
            </a:endParaRPr>
          </a:p>
        </p:txBody>
      </p:sp>
      <p:sp>
        <p:nvSpPr>
          <p:cNvPr id="17410" name="TextBox 11"/>
          <p:cNvSpPr txBox="1">
            <a:spLocks noChangeArrowheads="1"/>
          </p:cNvSpPr>
          <p:nvPr/>
        </p:nvSpPr>
        <p:spPr bwMode="auto">
          <a:xfrm>
            <a:off x="1143000" y="381000"/>
            <a:ext cx="6858000" cy="523220"/>
          </a:xfrm>
          <a:prstGeom prst="rect">
            <a:avLst/>
          </a:prstGeom>
          <a:noFill/>
          <a:ln w="9525">
            <a:noFill/>
            <a:miter lim="800000"/>
            <a:headEnd/>
            <a:tailEnd/>
          </a:ln>
        </p:spPr>
        <p:txBody>
          <a:bodyPr>
            <a:spAutoFit/>
          </a:bodyPr>
          <a:lstStyle/>
          <a:p>
            <a:r>
              <a:rPr lang="en-US" altLang="zh-CN" sz="2800" b="1" dirty="0">
                <a:latin typeface="+mn-lt"/>
              </a:rPr>
              <a:t>Prophets</a:t>
            </a:r>
          </a:p>
        </p:txBody>
      </p:sp>
    </p:spTree>
    <p:extLst>
      <p:ext uri="{BB962C8B-B14F-4D97-AF65-F5344CB8AC3E}">
        <p14:creationId xmlns:p14="http://schemas.microsoft.com/office/powerpoint/2010/main" val="389872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0"/>
          <p:cNvSpPr txBox="1">
            <a:spLocks noChangeArrowheads="1"/>
          </p:cNvSpPr>
          <p:nvPr/>
        </p:nvSpPr>
        <p:spPr bwMode="auto">
          <a:xfrm>
            <a:off x="612648" y="1069848"/>
            <a:ext cx="8001000" cy="3477875"/>
          </a:xfrm>
          <a:prstGeom prst="rect">
            <a:avLst/>
          </a:prstGeom>
          <a:noFill/>
          <a:ln w="9525">
            <a:noFill/>
            <a:miter lim="800000"/>
            <a:headEnd/>
            <a:tailEnd/>
          </a:ln>
        </p:spPr>
        <p:txBody>
          <a:bodyPr>
            <a:spAutoFit/>
          </a:bodyPr>
          <a:lstStyle/>
          <a:p>
            <a:r>
              <a:rPr lang="en-US" altLang="zh-CN" sz="2200" i="1" dirty="0">
                <a:solidFill>
                  <a:srgbClr val="003399"/>
                </a:solidFill>
                <a:latin typeface="+mn-lt"/>
              </a:rPr>
              <a:t>Evangelist – one who declares the good news</a:t>
            </a:r>
          </a:p>
          <a:p>
            <a:r>
              <a:rPr lang="en-US" sz="2200" b="1" dirty="0">
                <a:latin typeface="+mn-lt"/>
              </a:rPr>
              <a:t>Acts 21:8</a:t>
            </a:r>
            <a:r>
              <a:rPr lang="en-US" sz="2200" dirty="0">
                <a:latin typeface="+mn-lt"/>
              </a:rPr>
              <a:t>  On the next </a:t>
            </a:r>
            <a:r>
              <a:rPr lang="en-US" sz="2200" i="1" dirty="0">
                <a:latin typeface="+mn-lt"/>
              </a:rPr>
              <a:t>day</a:t>
            </a:r>
            <a:r>
              <a:rPr lang="en-US" sz="2200" dirty="0">
                <a:latin typeface="+mn-lt"/>
              </a:rPr>
              <a:t> we who were Paul's companions departed and came to Caesarea, and entered the house of </a:t>
            </a:r>
            <a:r>
              <a:rPr lang="en-US" sz="2200" u="sng" dirty="0">
                <a:latin typeface="+mn-lt"/>
              </a:rPr>
              <a:t>Philip the evangelist</a:t>
            </a:r>
            <a:r>
              <a:rPr lang="en-US" sz="2200" dirty="0">
                <a:latin typeface="+mn-lt"/>
              </a:rPr>
              <a:t>, who was </a:t>
            </a:r>
            <a:r>
              <a:rPr lang="en-US" sz="2200" i="1" dirty="0">
                <a:latin typeface="+mn-lt"/>
              </a:rPr>
              <a:t>one</a:t>
            </a:r>
            <a:r>
              <a:rPr lang="en-US" sz="2200" dirty="0">
                <a:latin typeface="+mn-lt"/>
              </a:rPr>
              <a:t> of the seven, and stayed with him.</a:t>
            </a:r>
            <a:endParaRPr lang="en-US" sz="2200" b="1" dirty="0">
              <a:latin typeface="+mn-lt"/>
            </a:endParaRPr>
          </a:p>
          <a:p>
            <a:endParaRPr lang="en-US" sz="2200" b="1" dirty="0">
              <a:latin typeface="+mn-lt"/>
            </a:endParaRPr>
          </a:p>
          <a:p>
            <a:r>
              <a:rPr lang="en-US" sz="2200" b="1" dirty="0">
                <a:latin typeface="+mn-lt"/>
              </a:rPr>
              <a:t>2 Tim 4:5</a:t>
            </a:r>
            <a:r>
              <a:rPr lang="en-US" sz="2200" dirty="0">
                <a:latin typeface="+mn-lt"/>
              </a:rPr>
              <a:t>  But you be watchful in all things, endure afflictions, </a:t>
            </a:r>
            <a:r>
              <a:rPr lang="en-US" sz="2200" u="sng" dirty="0">
                <a:latin typeface="+mn-lt"/>
              </a:rPr>
              <a:t>do the work of an evangelist</a:t>
            </a:r>
            <a:r>
              <a:rPr lang="en-US" sz="2200" dirty="0">
                <a:latin typeface="+mn-lt"/>
              </a:rPr>
              <a:t>, fulfill your </a:t>
            </a:r>
            <a:r>
              <a:rPr lang="en-US" sz="2200" dirty="0">
                <a:latin typeface="+mn-lt"/>
              </a:rPr>
              <a:t>ministry.</a:t>
            </a:r>
          </a:p>
          <a:p>
            <a:pPr marL="342900" indent="-342900">
              <a:buFont typeface="Arial" panose="020B0604020202020204" pitchFamily="34" charset="0"/>
              <a:buChar char="•"/>
            </a:pPr>
            <a:endParaRPr lang="en-US" sz="2200" dirty="0">
              <a:solidFill>
                <a:srgbClr val="003399"/>
              </a:solidFill>
              <a:latin typeface="+mn-lt"/>
            </a:endParaRPr>
          </a:p>
          <a:p>
            <a:pPr marL="342900" indent="-342900">
              <a:buFont typeface="Arial" panose="020B0604020202020204" pitchFamily="34" charset="0"/>
              <a:buChar char="•"/>
            </a:pPr>
            <a:r>
              <a:rPr lang="en-US" sz="2200" dirty="0">
                <a:solidFill>
                  <a:srgbClr val="003399"/>
                </a:solidFill>
                <a:latin typeface="+mn-lt"/>
              </a:rPr>
              <a:t>This was an appointment of the NT church</a:t>
            </a:r>
          </a:p>
          <a:p>
            <a:pPr marL="342900" indent="-342900">
              <a:buFontTx/>
              <a:buChar char="-"/>
            </a:pPr>
            <a:endParaRPr lang="en-US" sz="2200" dirty="0">
              <a:latin typeface="+mn-lt"/>
            </a:endParaRPr>
          </a:p>
        </p:txBody>
      </p:sp>
      <p:sp>
        <p:nvSpPr>
          <p:cNvPr id="24578"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dirty="0">
                <a:latin typeface="Calibri" pitchFamily="34" charset="0"/>
              </a:rPr>
              <a:t>Evangelists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0"/>
          <p:cNvSpPr txBox="1">
            <a:spLocks noChangeArrowheads="1"/>
          </p:cNvSpPr>
          <p:nvPr/>
        </p:nvSpPr>
        <p:spPr bwMode="auto">
          <a:xfrm>
            <a:off x="612648" y="1069848"/>
            <a:ext cx="8226552" cy="5847755"/>
          </a:xfrm>
          <a:prstGeom prst="rect">
            <a:avLst/>
          </a:prstGeom>
          <a:noFill/>
          <a:ln w="9525">
            <a:noFill/>
            <a:miter lim="800000"/>
            <a:headEnd/>
            <a:tailEnd/>
          </a:ln>
        </p:spPr>
        <p:txBody>
          <a:bodyPr wrap="square">
            <a:spAutoFit/>
          </a:bodyPr>
          <a:lstStyle/>
          <a:p>
            <a:r>
              <a:rPr lang="en-US" altLang="zh-CN" sz="2200" i="1" dirty="0">
                <a:solidFill>
                  <a:srgbClr val="003399"/>
                </a:solidFill>
                <a:latin typeface="+mn-lt"/>
              </a:rPr>
              <a:t>Pastor – Shepherd</a:t>
            </a:r>
          </a:p>
          <a:p>
            <a:r>
              <a:rPr lang="en-US" sz="2200" b="1" dirty="0">
                <a:latin typeface="+mn-lt"/>
              </a:rPr>
              <a:t>1 Pet 5:1</a:t>
            </a:r>
            <a:r>
              <a:rPr lang="en-US" sz="2200" dirty="0">
                <a:latin typeface="+mn-lt"/>
              </a:rPr>
              <a:t>  The elders who are among you I exhort, I who am a fellow elder and a witness of the sufferings of Christ, and also a partaker of the glory that will be revealed:  2  </a:t>
            </a:r>
            <a:r>
              <a:rPr lang="en-US" sz="2200" u="sng" dirty="0">
                <a:latin typeface="+mn-lt"/>
              </a:rPr>
              <a:t>Shepherd the flock of God </a:t>
            </a:r>
            <a:r>
              <a:rPr lang="en-US" sz="2200" dirty="0">
                <a:latin typeface="+mn-lt"/>
              </a:rPr>
              <a:t>which is among you, serving as overseers, not by compulsion but willingly, not for dishonest gain but eagerly;  3  nor as being lords over those entrusted to you, but being examples to the flock;  4  and when the Chief Shepherd appears, you will receive the crown of glory that does not fade away.  5  Likewise you younger people, submit yourselves to </a:t>
            </a:r>
            <a:r>
              <a:rPr lang="en-US" sz="2200" i="1" dirty="0">
                <a:latin typeface="+mn-lt"/>
              </a:rPr>
              <a:t>your</a:t>
            </a:r>
            <a:r>
              <a:rPr lang="en-US" sz="2200" dirty="0">
                <a:latin typeface="+mn-lt"/>
              </a:rPr>
              <a:t> elders. Yes, all of </a:t>
            </a:r>
            <a:r>
              <a:rPr lang="en-US" sz="2200" i="1" dirty="0">
                <a:latin typeface="+mn-lt"/>
              </a:rPr>
              <a:t>you</a:t>
            </a:r>
            <a:r>
              <a:rPr lang="en-US" sz="2200" dirty="0">
                <a:latin typeface="+mn-lt"/>
              </a:rPr>
              <a:t> be submissive to one another, and be clothed with humility, for "GOD RESISTS THE PROUD, BUT GIVES GRACE TO THE HUMBLE.“</a:t>
            </a:r>
          </a:p>
          <a:p>
            <a:pPr marL="285750" indent="-285750">
              <a:buFont typeface="Arial" panose="020B0604020202020204" pitchFamily="34" charset="0"/>
              <a:buChar char="•"/>
            </a:pPr>
            <a:r>
              <a:rPr lang="en-US" sz="2200" dirty="0">
                <a:solidFill>
                  <a:srgbClr val="003399"/>
                </a:solidFill>
                <a:latin typeface="+mn-lt"/>
              </a:rPr>
              <a:t>Elders are shepherds, thus pastors</a:t>
            </a:r>
          </a:p>
          <a:p>
            <a:r>
              <a:rPr lang="en-US" sz="2200" b="1" dirty="0" err="1">
                <a:latin typeface="+mn-lt"/>
              </a:rPr>
              <a:t>Heb</a:t>
            </a:r>
            <a:r>
              <a:rPr lang="en-US" sz="2200" b="1" dirty="0">
                <a:latin typeface="+mn-lt"/>
              </a:rPr>
              <a:t> 13:17</a:t>
            </a:r>
            <a:r>
              <a:rPr lang="en-US" sz="2200" dirty="0">
                <a:latin typeface="+mn-lt"/>
              </a:rPr>
              <a:t>  Obey those who rule over you, and be submissive, for they watch out for your souls, as those who must give account. </a:t>
            </a:r>
            <a:r>
              <a:rPr lang="en-US" sz="2200" u="sng" dirty="0">
                <a:latin typeface="+mn-lt"/>
              </a:rPr>
              <a:t>Let them do so with joy and not with grief</a:t>
            </a:r>
            <a:r>
              <a:rPr lang="en-US" sz="2200" dirty="0">
                <a:latin typeface="+mn-lt"/>
              </a:rPr>
              <a:t>, for that would be unprofitable for you.</a:t>
            </a:r>
          </a:p>
          <a:p>
            <a:pPr marL="342900" indent="-342900">
              <a:buFont typeface="Arial" panose="020B0604020202020204" pitchFamily="34" charset="0"/>
              <a:buChar char="•"/>
            </a:pPr>
            <a:r>
              <a:rPr lang="en-US" sz="2200" dirty="0">
                <a:solidFill>
                  <a:srgbClr val="003399"/>
                </a:solidFill>
                <a:latin typeface="+mn-lt"/>
              </a:rPr>
              <a:t>Response to elders – obedience, not with grief</a:t>
            </a:r>
          </a:p>
        </p:txBody>
      </p:sp>
      <p:sp>
        <p:nvSpPr>
          <p:cNvPr id="24578"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dirty="0">
                <a:latin typeface="Calibri" pitchFamily="34" charset="0"/>
              </a:rPr>
              <a:t>Pastors</a:t>
            </a:r>
          </a:p>
        </p:txBody>
      </p:sp>
    </p:spTree>
    <p:extLst>
      <p:ext uri="{BB962C8B-B14F-4D97-AF65-F5344CB8AC3E}">
        <p14:creationId xmlns:p14="http://schemas.microsoft.com/office/powerpoint/2010/main" val="2459575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0"/>
          <p:cNvSpPr txBox="1">
            <a:spLocks noChangeArrowheads="1"/>
          </p:cNvSpPr>
          <p:nvPr/>
        </p:nvSpPr>
        <p:spPr bwMode="auto">
          <a:xfrm>
            <a:off x="612648" y="1069848"/>
            <a:ext cx="8001000" cy="5170646"/>
          </a:xfrm>
          <a:prstGeom prst="rect">
            <a:avLst/>
          </a:prstGeom>
          <a:noFill/>
          <a:ln w="9525">
            <a:noFill/>
            <a:miter lim="800000"/>
            <a:headEnd/>
            <a:tailEnd/>
          </a:ln>
        </p:spPr>
        <p:txBody>
          <a:bodyPr>
            <a:spAutoFit/>
          </a:bodyPr>
          <a:lstStyle/>
          <a:p>
            <a:r>
              <a:rPr lang="en-US" altLang="zh-CN" sz="2200" i="1" dirty="0">
                <a:solidFill>
                  <a:srgbClr val="003399"/>
                </a:solidFill>
                <a:latin typeface="+mn-lt"/>
              </a:rPr>
              <a:t>Teacher – Instructor</a:t>
            </a:r>
          </a:p>
          <a:p>
            <a:r>
              <a:rPr lang="en-US" sz="2200" b="1" dirty="0">
                <a:latin typeface="+mn-lt"/>
              </a:rPr>
              <a:t>Acts 13:1</a:t>
            </a:r>
            <a:r>
              <a:rPr lang="en-US" sz="2200" dirty="0">
                <a:latin typeface="+mn-lt"/>
              </a:rPr>
              <a:t>  Now in the church that was at Antioch there were certain </a:t>
            </a:r>
            <a:r>
              <a:rPr lang="en-US" sz="2200" u="sng" dirty="0">
                <a:latin typeface="+mn-lt"/>
              </a:rPr>
              <a:t>prophets and teachers</a:t>
            </a:r>
            <a:r>
              <a:rPr lang="en-US" sz="2200" dirty="0">
                <a:latin typeface="+mn-lt"/>
              </a:rPr>
              <a:t>: Barnabas, Simeon who was called Niger, Lucius of Cyrene, Manaen who had been brought up with Herod the tetrarch, and Saul.</a:t>
            </a:r>
          </a:p>
          <a:p>
            <a:endParaRPr lang="en-US" sz="2200" b="1" dirty="0">
              <a:latin typeface="+mn-lt"/>
            </a:endParaRPr>
          </a:p>
          <a:p>
            <a:r>
              <a:rPr lang="en-US" sz="2200" b="1" dirty="0">
                <a:latin typeface="+mn-lt"/>
              </a:rPr>
              <a:t>2 Tim 1:11</a:t>
            </a:r>
            <a:r>
              <a:rPr lang="en-US" sz="2200" dirty="0">
                <a:latin typeface="+mn-lt"/>
              </a:rPr>
              <a:t>  to which I was appointed a </a:t>
            </a:r>
            <a:r>
              <a:rPr lang="en-US" sz="2200" u="sng" dirty="0">
                <a:latin typeface="+mn-lt"/>
              </a:rPr>
              <a:t>preacher</a:t>
            </a:r>
            <a:r>
              <a:rPr lang="en-US" sz="2200" dirty="0">
                <a:latin typeface="+mn-lt"/>
              </a:rPr>
              <a:t>, an </a:t>
            </a:r>
            <a:r>
              <a:rPr lang="en-US" sz="2200" u="sng" dirty="0">
                <a:latin typeface="+mn-lt"/>
              </a:rPr>
              <a:t>apostle</a:t>
            </a:r>
            <a:r>
              <a:rPr lang="en-US" sz="2200" dirty="0">
                <a:latin typeface="+mn-lt"/>
              </a:rPr>
              <a:t>, and a </a:t>
            </a:r>
            <a:r>
              <a:rPr lang="en-US" sz="2200" u="sng" dirty="0">
                <a:latin typeface="+mn-lt"/>
              </a:rPr>
              <a:t>teacher</a:t>
            </a:r>
            <a:r>
              <a:rPr lang="en-US" sz="2200" dirty="0">
                <a:latin typeface="+mn-lt"/>
              </a:rPr>
              <a:t> of the Gentiles.</a:t>
            </a:r>
          </a:p>
          <a:p>
            <a:pPr marL="285750" indent="-285750">
              <a:buFont typeface="Arial" panose="020B0604020202020204" pitchFamily="34" charset="0"/>
              <a:buChar char="•"/>
            </a:pPr>
            <a:r>
              <a:rPr lang="en-US" sz="2200" dirty="0">
                <a:solidFill>
                  <a:srgbClr val="003399"/>
                </a:solidFill>
                <a:latin typeface="+mn-lt"/>
              </a:rPr>
              <a:t>Not uncommon to have multiple titles</a:t>
            </a:r>
          </a:p>
          <a:p>
            <a:pPr marL="285750" indent="-285750">
              <a:buFont typeface="Arial" panose="020B0604020202020204" pitchFamily="34" charset="0"/>
              <a:buChar char="•"/>
            </a:pPr>
            <a:r>
              <a:rPr lang="en-US" sz="2200" dirty="0">
                <a:solidFill>
                  <a:srgbClr val="003399"/>
                </a:solidFill>
                <a:latin typeface="+mn-lt"/>
              </a:rPr>
              <a:t>Preacher – herald of divine truth</a:t>
            </a:r>
          </a:p>
          <a:p>
            <a:endParaRPr lang="en-US" sz="2200" dirty="0">
              <a:latin typeface="+mn-lt"/>
            </a:endParaRPr>
          </a:p>
          <a:p>
            <a:r>
              <a:rPr lang="en-US" sz="2200" b="1" dirty="0">
                <a:latin typeface="+mn-lt"/>
              </a:rPr>
              <a:t>Titus 2:3</a:t>
            </a:r>
            <a:r>
              <a:rPr lang="en-US" sz="2200" dirty="0">
                <a:latin typeface="+mn-lt"/>
              </a:rPr>
              <a:t>  the older women likewise, that they be reverent in behavior, not slanderers, not given to much wine, </a:t>
            </a:r>
            <a:r>
              <a:rPr lang="en-US" sz="2200" u="sng" dirty="0">
                <a:latin typeface="+mn-lt"/>
              </a:rPr>
              <a:t>teachers</a:t>
            </a:r>
            <a:r>
              <a:rPr lang="en-US" sz="2200" dirty="0">
                <a:latin typeface="+mn-lt"/>
              </a:rPr>
              <a:t> of good things</a:t>
            </a:r>
          </a:p>
          <a:p>
            <a:pPr marL="342900" indent="-342900">
              <a:buFont typeface="Arial" panose="020B0604020202020204" pitchFamily="34" charset="0"/>
              <a:buChar char="•"/>
            </a:pPr>
            <a:r>
              <a:rPr lang="en-US" sz="2200" dirty="0">
                <a:solidFill>
                  <a:srgbClr val="003399"/>
                </a:solidFill>
                <a:latin typeface="+mn-lt"/>
              </a:rPr>
              <a:t>Every church needs to have faithful teachers</a:t>
            </a:r>
          </a:p>
        </p:txBody>
      </p:sp>
      <p:sp>
        <p:nvSpPr>
          <p:cNvPr id="24578"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dirty="0">
                <a:latin typeface="Calibri" pitchFamily="34" charset="0"/>
              </a:rPr>
              <a:t>Teachers</a:t>
            </a:r>
          </a:p>
        </p:txBody>
      </p:sp>
    </p:spTree>
    <p:extLst>
      <p:ext uri="{BB962C8B-B14F-4D97-AF65-F5344CB8AC3E}">
        <p14:creationId xmlns:p14="http://schemas.microsoft.com/office/powerpoint/2010/main" val="397935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0"/>
          <p:cNvSpPr txBox="1">
            <a:spLocks noChangeArrowheads="1"/>
          </p:cNvSpPr>
          <p:nvPr/>
        </p:nvSpPr>
        <p:spPr bwMode="auto">
          <a:xfrm>
            <a:off x="914400" y="5418138"/>
            <a:ext cx="7162800" cy="1287462"/>
          </a:xfrm>
          <a:prstGeom prst="rect">
            <a:avLst/>
          </a:prstGeom>
          <a:solidFill>
            <a:schemeClr val="bg1"/>
          </a:solidFill>
          <a:ln w="38100" cmpd="dbl">
            <a:solidFill>
              <a:srgbClr val="000000"/>
            </a:solidFill>
            <a:miter lim="800000"/>
            <a:headEnd/>
            <a:tailEnd/>
          </a:ln>
        </p:spPr>
        <p:txBody>
          <a:bodyPr>
            <a:spAutoFit/>
          </a:bodyPr>
          <a:lstStyle/>
          <a:p>
            <a:pPr algn="ctr"/>
            <a:r>
              <a:rPr lang="en-US" altLang="zh-CN" sz="2800" b="1" dirty="0">
                <a:latin typeface="Calibri" pitchFamily="34" charset="0"/>
              </a:rPr>
              <a:t>Ephesians 4:1 </a:t>
            </a:r>
          </a:p>
          <a:p>
            <a:pPr algn="ctr"/>
            <a:r>
              <a:rPr lang="en-US" altLang="zh-CN" sz="2400" i="1" dirty="0">
                <a:latin typeface="Calibri" pitchFamily="34" charset="0"/>
              </a:rPr>
              <a:t>I, </a:t>
            </a:r>
            <a:r>
              <a:rPr lang="en-US" altLang="zh-CN" sz="2400" i="1" u="sng" dirty="0">
                <a:latin typeface="Calibri" pitchFamily="34" charset="0"/>
              </a:rPr>
              <a:t>therefore</a:t>
            </a:r>
            <a:r>
              <a:rPr lang="en-US" altLang="zh-CN" sz="2400" i="1" dirty="0">
                <a:latin typeface="Calibri" pitchFamily="34" charset="0"/>
              </a:rPr>
              <a:t>, the prisoner of the Lord, beseech you to </a:t>
            </a:r>
            <a:r>
              <a:rPr lang="en-US" altLang="zh-CN" sz="2400" i="1" u="sng" dirty="0">
                <a:latin typeface="Calibri" pitchFamily="34" charset="0"/>
              </a:rPr>
              <a:t>walk</a:t>
            </a:r>
            <a:r>
              <a:rPr lang="en-US" altLang="zh-CN" sz="2400" i="1" dirty="0">
                <a:latin typeface="Calibri" pitchFamily="34" charset="0"/>
              </a:rPr>
              <a:t> worthy of the calling with which you were called…</a:t>
            </a:r>
            <a:endParaRPr lang="en-US" altLang="zh-CN" sz="2400" dirty="0">
              <a:latin typeface="Calibri" pitchFamily="34" charset="0"/>
              <a:cs typeface="Aparajita"/>
            </a:endParaRPr>
          </a:p>
        </p:txBody>
      </p:sp>
      <p:sp>
        <p:nvSpPr>
          <p:cNvPr id="15362" name="TextBox 11"/>
          <p:cNvSpPr txBox="1">
            <a:spLocks noChangeArrowheads="1"/>
          </p:cNvSpPr>
          <p:nvPr/>
        </p:nvSpPr>
        <p:spPr bwMode="auto">
          <a:xfrm>
            <a:off x="1143000" y="152400"/>
            <a:ext cx="6400800" cy="519113"/>
          </a:xfrm>
          <a:prstGeom prst="rect">
            <a:avLst/>
          </a:prstGeom>
          <a:noFill/>
          <a:ln w="9525">
            <a:noFill/>
            <a:miter lim="800000"/>
            <a:headEnd/>
            <a:tailEnd/>
          </a:ln>
        </p:spPr>
        <p:txBody>
          <a:bodyPr>
            <a:spAutoFit/>
          </a:bodyPr>
          <a:lstStyle/>
          <a:p>
            <a:r>
              <a:rPr lang="en-US" altLang="zh-CN" sz="2800" b="1" i="1">
                <a:latin typeface="Calibri" pitchFamily="34" charset="0"/>
              </a:rPr>
              <a:t>Flow of Ephesians</a:t>
            </a:r>
          </a:p>
        </p:txBody>
      </p:sp>
      <p:sp>
        <p:nvSpPr>
          <p:cNvPr id="15363" name="Text Box 4"/>
          <p:cNvSpPr txBox="1">
            <a:spLocks noChangeArrowheads="1"/>
          </p:cNvSpPr>
          <p:nvPr/>
        </p:nvSpPr>
        <p:spPr bwMode="auto">
          <a:xfrm>
            <a:off x="609600" y="762000"/>
            <a:ext cx="2819400" cy="4154984"/>
          </a:xfrm>
          <a:prstGeom prst="rect">
            <a:avLst/>
          </a:prstGeom>
          <a:solidFill>
            <a:srgbClr val="66FF66"/>
          </a:solidFill>
          <a:ln w="38100" cmpd="dbl">
            <a:solidFill>
              <a:schemeClr val="tx1"/>
            </a:solidFill>
            <a:miter lim="800000"/>
            <a:headEnd/>
            <a:tailEnd/>
          </a:ln>
        </p:spPr>
        <p:txBody>
          <a:bodyPr>
            <a:spAutoFit/>
          </a:bodyPr>
          <a:lstStyle/>
          <a:p>
            <a:pPr algn="ctr"/>
            <a:r>
              <a:rPr lang="en-US" altLang="zh-CN" sz="3200" u="sng" dirty="0"/>
              <a:t>Ch 1-3</a:t>
            </a:r>
          </a:p>
          <a:p>
            <a:pPr algn="ctr"/>
            <a:r>
              <a:rPr lang="en-US" altLang="zh-CN" sz="3200" dirty="0"/>
              <a:t>Blessings</a:t>
            </a:r>
          </a:p>
          <a:p>
            <a:pPr>
              <a:buFontTx/>
              <a:buChar char="•"/>
            </a:pPr>
            <a:r>
              <a:rPr lang="en-US" altLang="zh-CN" sz="2000" dirty="0"/>
              <a:t>Chosen/predestined</a:t>
            </a:r>
          </a:p>
          <a:p>
            <a:pPr>
              <a:buFontTx/>
              <a:buChar char="•"/>
            </a:pPr>
            <a:r>
              <a:rPr lang="en-US" altLang="zh-CN" sz="2000" dirty="0"/>
              <a:t>Redeemed</a:t>
            </a:r>
          </a:p>
          <a:p>
            <a:pPr>
              <a:buFontTx/>
              <a:buChar char="•"/>
            </a:pPr>
            <a:r>
              <a:rPr lang="en-US" altLang="zh-CN" sz="2000" dirty="0"/>
              <a:t>Sealed w/H.S.</a:t>
            </a:r>
          </a:p>
          <a:p>
            <a:pPr>
              <a:buFontTx/>
              <a:buChar char="•"/>
            </a:pPr>
            <a:r>
              <a:rPr lang="en-US" altLang="zh-CN" sz="2000" dirty="0"/>
              <a:t>Made alive</a:t>
            </a:r>
          </a:p>
          <a:p>
            <a:pPr>
              <a:buFontTx/>
              <a:buChar char="•"/>
            </a:pPr>
            <a:r>
              <a:rPr lang="en-US" altLang="zh-CN" sz="2000" dirty="0"/>
              <a:t>Gift of grace</a:t>
            </a:r>
          </a:p>
          <a:p>
            <a:pPr>
              <a:buFontTx/>
              <a:buChar char="•"/>
            </a:pPr>
            <a:r>
              <a:rPr lang="en-US" altLang="zh-CN" sz="2000" dirty="0"/>
              <a:t>Salvation for Gentiles</a:t>
            </a:r>
          </a:p>
          <a:p>
            <a:pPr>
              <a:buFontTx/>
              <a:buChar char="•"/>
            </a:pPr>
            <a:r>
              <a:rPr lang="en-US" altLang="zh-CN" sz="2000" dirty="0"/>
              <a:t>Understand Mystery</a:t>
            </a:r>
          </a:p>
          <a:p>
            <a:pPr>
              <a:buFontTx/>
              <a:buChar char="•"/>
            </a:pPr>
            <a:r>
              <a:rPr lang="en-US" altLang="zh-CN" sz="2000" dirty="0"/>
              <a:t>Fellowship</a:t>
            </a:r>
          </a:p>
          <a:p>
            <a:pPr>
              <a:buFontTx/>
              <a:buChar char="•"/>
            </a:pPr>
            <a:r>
              <a:rPr lang="en-US" altLang="zh-CN" sz="2000" dirty="0"/>
              <a:t>Grounded in love</a:t>
            </a:r>
          </a:p>
          <a:p>
            <a:pPr>
              <a:buFontTx/>
              <a:buChar char="•"/>
            </a:pPr>
            <a:r>
              <a:rPr lang="en-US" altLang="zh-CN" sz="2000" dirty="0"/>
              <a:t>Power!</a:t>
            </a:r>
          </a:p>
        </p:txBody>
      </p:sp>
      <p:sp>
        <p:nvSpPr>
          <p:cNvPr id="15364" name="Rectangle 5"/>
          <p:cNvSpPr>
            <a:spLocks noChangeArrowheads="1"/>
          </p:cNvSpPr>
          <p:nvPr/>
        </p:nvSpPr>
        <p:spPr bwMode="auto">
          <a:xfrm>
            <a:off x="5562600" y="762000"/>
            <a:ext cx="2819400" cy="1692771"/>
          </a:xfrm>
          <a:prstGeom prst="rect">
            <a:avLst/>
          </a:prstGeom>
          <a:solidFill>
            <a:schemeClr val="hlink"/>
          </a:solidFill>
          <a:ln w="38100" cmpd="dbl">
            <a:solidFill>
              <a:schemeClr val="tx1"/>
            </a:solidFill>
            <a:miter lim="800000"/>
            <a:headEnd/>
            <a:tailEnd/>
          </a:ln>
        </p:spPr>
        <p:txBody>
          <a:bodyPr>
            <a:spAutoFit/>
          </a:bodyPr>
          <a:lstStyle/>
          <a:p>
            <a:pPr algn="ctr"/>
            <a:r>
              <a:rPr lang="en-US" altLang="zh-CN" sz="3200" u="sng" dirty="0"/>
              <a:t>Ch 4-6 </a:t>
            </a:r>
          </a:p>
          <a:p>
            <a:pPr algn="ctr"/>
            <a:r>
              <a:rPr lang="en-US" altLang="zh-CN" sz="3200" dirty="0"/>
              <a:t>Walk Worthy</a:t>
            </a:r>
          </a:p>
          <a:p>
            <a:pPr>
              <a:buFont typeface="Arial" panose="020B0604020202020204" pitchFamily="34" charset="0"/>
              <a:buChar char="•"/>
            </a:pPr>
            <a:r>
              <a:rPr lang="en-US" altLang="zh-CN" sz="2000" dirty="0"/>
              <a:t>Unity through humility</a:t>
            </a:r>
          </a:p>
          <a:p>
            <a:pPr>
              <a:buFont typeface="Arial" panose="020B0604020202020204" pitchFamily="34" charset="0"/>
              <a:buChar char="•"/>
            </a:pPr>
            <a:r>
              <a:rPr lang="en-US" altLang="zh-CN" sz="2000" dirty="0"/>
              <a:t>Equipped</a:t>
            </a:r>
          </a:p>
        </p:txBody>
      </p:sp>
      <p:sp>
        <p:nvSpPr>
          <p:cNvPr id="15365" name="AutoShape 6"/>
          <p:cNvSpPr>
            <a:spLocks noChangeArrowheads="1"/>
          </p:cNvSpPr>
          <p:nvPr/>
        </p:nvSpPr>
        <p:spPr bwMode="auto">
          <a:xfrm>
            <a:off x="3733800" y="1600200"/>
            <a:ext cx="1447800" cy="609600"/>
          </a:xfrm>
          <a:prstGeom prst="rightArrow">
            <a:avLst>
              <a:gd name="adj1" fmla="val 50000"/>
              <a:gd name="adj2" fmla="val 59375"/>
            </a:avLst>
          </a:prstGeom>
          <a:solidFill>
            <a:srgbClr val="C0C0C0"/>
          </a:solidFill>
          <a:ln w="9525">
            <a:solidFill>
              <a:schemeClr val="tx1"/>
            </a:solidFill>
            <a:miter lim="800000"/>
            <a:headEnd/>
            <a:tailEnd/>
          </a:ln>
        </p:spPr>
        <p:txBody>
          <a:bodyPr wrap="none" anchor="ctr"/>
          <a:lstStyle/>
          <a:p>
            <a:r>
              <a:rPr lang="en-US" altLang="zh-CN" dirty="0"/>
              <a:t>Therefore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0"/>
          <p:cNvSpPr txBox="1">
            <a:spLocks noChangeArrowheads="1"/>
          </p:cNvSpPr>
          <p:nvPr/>
        </p:nvSpPr>
        <p:spPr bwMode="auto">
          <a:xfrm>
            <a:off x="612648" y="1069848"/>
            <a:ext cx="8001000" cy="4832092"/>
          </a:xfrm>
          <a:prstGeom prst="rect">
            <a:avLst/>
          </a:prstGeom>
          <a:noFill/>
          <a:ln w="9525">
            <a:noFill/>
            <a:miter lim="800000"/>
            <a:headEnd/>
            <a:tailEnd/>
          </a:ln>
        </p:spPr>
        <p:txBody>
          <a:bodyPr>
            <a:spAutoFit/>
          </a:bodyPr>
          <a:lstStyle/>
          <a:p>
            <a:r>
              <a:rPr lang="en-US" sz="2200" b="1" dirty="0" err="1">
                <a:latin typeface="+mn-lt"/>
              </a:rPr>
              <a:t>Eph</a:t>
            </a:r>
            <a:r>
              <a:rPr lang="en-US" sz="2200" b="1" dirty="0">
                <a:latin typeface="+mn-lt"/>
              </a:rPr>
              <a:t> 4:11</a:t>
            </a:r>
            <a:r>
              <a:rPr lang="en-US" sz="2200" dirty="0">
                <a:latin typeface="+mn-lt"/>
              </a:rPr>
              <a:t>  And He Himself gave some to be apostles, some prophets, some evangelists, and some pastors and teachers,  12  for the equipping of </a:t>
            </a:r>
            <a:r>
              <a:rPr lang="en-US" sz="2200" u="sng" dirty="0">
                <a:latin typeface="+mn-lt"/>
              </a:rPr>
              <a:t>the saints </a:t>
            </a:r>
            <a:r>
              <a:rPr lang="en-US" sz="2200" dirty="0">
                <a:latin typeface="+mn-lt"/>
              </a:rPr>
              <a:t>for the work of ministry, for the edifying of the body of Christ</a:t>
            </a:r>
          </a:p>
          <a:p>
            <a:pPr marL="342900" indent="-342900">
              <a:buFont typeface="Arial" panose="020B0604020202020204" pitchFamily="34" charset="0"/>
              <a:buChar char="•"/>
            </a:pPr>
            <a:r>
              <a:rPr lang="en-US" sz="2200" dirty="0">
                <a:solidFill>
                  <a:srgbClr val="003399"/>
                </a:solidFill>
                <a:latin typeface="+mn-lt"/>
              </a:rPr>
              <a:t>Equip the saints…edify the body!  </a:t>
            </a:r>
          </a:p>
          <a:p>
            <a:pPr marL="342900" indent="-342900">
              <a:buFont typeface="Arial" panose="020B0604020202020204" pitchFamily="34" charset="0"/>
              <a:buChar char="•"/>
            </a:pPr>
            <a:r>
              <a:rPr lang="en-US" sz="2200" dirty="0">
                <a:solidFill>
                  <a:srgbClr val="003399"/>
                </a:solidFill>
                <a:latin typeface="+mn-lt"/>
              </a:rPr>
              <a:t>Saints…are we gearing up?</a:t>
            </a:r>
          </a:p>
          <a:p>
            <a:endParaRPr lang="en-US" sz="2200" b="1" dirty="0">
              <a:latin typeface="+mn-lt"/>
            </a:endParaRPr>
          </a:p>
          <a:p>
            <a:r>
              <a:rPr lang="en-US" sz="2200" b="1" dirty="0">
                <a:latin typeface="+mn-lt"/>
              </a:rPr>
              <a:t>2 Tim 3:16</a:t>
            </a:r>
            <a:r>
              <a:rPr lang="en-US" sz="2200" dirty="0">
                <a:latin typeface="+mn-lt"/>
              </a:rPr>
              <a:t>  All Scripture </a:t>
            </a:r>
            <a:r>
              <a:rPr lang="en-US" sz="2200" i="1" dirty="0">
                <a:latin typeface="+mn-lt"/>
              </a:rPr>
              <a:t>is</a:t>
            </a:r>
            <a:r>
              <a:rPr lang="en-US" sz="2200" dirty="0">
                <a:latin typeface="+mn-lt"/>
              </a:rPr>
              <a:t> given by inspiration of God, and </a:t>
            </a:r>
            <a:r>
              <a:rPr lang="en-US" sz="2200" i="1" dirty="0">
                <a:latin typeface="+mn-lt"/>
              </a:rPr>
              <a:t>is</a:t>
            </a:r>
            <a:r>
              <a:rPr lang="en-US" sz="2200" dirty="0">
                <a:latin typeface="+mn-lt"/>
              </a:rPr>
              <a:t> profitable for doctrine, for reproof, for correction, for instruction in righteousness,  17  that the man of God may be complete, </a:t>
            </a:r>
            <a:r>
              <a:rPr lang="en-US" sz="2200" u="sng" dirty="0">
                <a:latin typeface="+mn-lt"/>
              </a:rPr>
              <a:t>thoroughly equipped for every good work</a:t>
            </a:r>
            <a:r>
              <a:rPr lang="en-US" sz="2200" dirty="0">
                <a:latin typeface="+mn-lt"/>
              </a:rPr>
              <a:t>.</a:t>
            </a:r>
          </a:p>
          <a:p>
            <a:pPr marL="342900" indent="-342900">
              <a:buFont typeface="Arial" panose="020B0604020202020204" pitchFamily="34" charset="0"/>
              <a:buChar char="•"/>
            </a:pPr>
            <a:r>
              <a:rPr lang="en-US" sz="2200" dirty="0">
                <a:solidFill>
                  <a:srgbClr val="003399"/>
                </a:solidFill>
                <a:latin typeface="+mn-lt"/>
              </a:rPr>
              <a:t>Thoroughly? That’s a high standard</a:t>
            </a:r>
          </a:p>
          <a:p>
            <a:pPr marL="342900" indent="-342900">
              <a:buFont typeface="Arial" panose="020B0604020202020204" pitchFamily="34" charset="0"/>
              <a:buChar char="•"/>
            </a:pPr>
            <a:r>
              <a:rPr lang="en-US" sz="2200" dirty="0">
                <a:solidFill>
                  <a:srgbClr val="003399"/>
                </a:solidFill>
                <a:latin typeface="+mn-lt"/>
              </a:rPr>
              <a:t>Turn to the scriptures, Identify deficiencies, Grow, Get equipped</a:t>
            </a:r>
          </a:p>
          <a:p>
            <a:pPr marL="342900" indent="-342900">
              <a:buFont typeface="Arial" panose="020B0604020202020204" pitchFamily="34" charset="0"/>
              <a:buChar char="•"/>
            </a:pPr>
            <a:r>
              <a:rPr lang="en-US" sz="2200" dirty="0">
                <a:solidFill>
                  <a:srgbClr val="003399"/>
                </a:solidFill>
                <a:latin typeface="+mn-lt"/>
              </a:rPr>
              <a:t>Areas of growth needed? </a:t>
            </a:r>
          </a:p>
        </p:txBody>
      </p:sp>
      <p:sp>
        <p:nvSpPr>
          <p:cNvPr id="24578"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dirty="0">
                <a:latin typeface="Calibri" pitchFamily="34" charset="0"/>
              </a:rPr>
              <a:t>Saints (almost missed this one)</a:t>
            </a:r>
          </a:p>
        </p:txBody>
      </p:sp>
    </p:spTree>
    <p:extLst>
      <p:ext uri="{BB962C8B-B14F-4D97-AF65-F5344CB8AC3E}">
        <p14:creationId xmlns:p14="http://schemas.microsoft.com/office/powerpoint/2010/main" val="1996030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0"/>
          <p:cNvSpPr txBox="1">
            <a:spLocks noChangeArrowheads="1"/>
          </p:cNvSpPr>
          <p:nvPr/>
        </p:nvSpPr>
        <p:spPr bwMode="auto">
          <a:xfrm>
            <a:off x="304799" y="914400"/>
            <a:ext cx="5028869" cy="5324535"/>
          </a:xfrm>
          <a:prstGeom prst="rect">
            <a:avLst/>
          </a:prstGeom>
          <a:noFill/>
          <a:ln w="9525">
            <a:noFill/>
            <a:miter lim="800000"/>
            <a:headEnd/>
            <a:tailEnd/>
          </a:ln>
        </p:spPr>
        <p:txBody>
          <a:bodyPr wrap="square">
            <a:spAutoFit/>
          </a:bodyPr>
          <a:lstStyle/>
          <a:p>
            <a:r>
              <a:rPr lang="en-US" sz="2000" b="1" dirty="0">
                <a:latin typeface="+mn-lt"/>
              </a:rPr>
              <a:t>Rom 1:15</a:t>
            </a:r>
            <a:r>
              <a:rPr lang="en-US" sz="2000" dirty="0">
                <a:latin typeface="+mn-lt"/>
              </a:rPr>
              <a:t>  So, as much as is in me, </a:t>
            </a:r>
            <a:r>
              <a:rPr lang="en-US" sz="2000" i="1" u="sng" dirty="0">
                <a:latin typeface="+mn-lt"/>
              </a:rPr>
              <a:t>I am</a:t>
            </a:r>
            <a:r>
              <a:rPr lang="en-US" sz="2000" u="sng" dirty="0">
                <a:latin typeface="+mn-lt"/>
              </a:rPr>
              <a:t> ready </a:t>
            </a:r>
            <a:r>
              <a:rPr lang="en-US" sz="2000" dirty="0">
                <a:latin typeface="+mn-lt"/>
              </a:rPr>
              <a:t>to preach the gospel to you who are in Rome also.</a:t>
            </a:r>
          </a:p>
          <a:p>
            <a:r>
              <a:rPr lang="en-US" sz="2000" b="1" dirty="0">
                <a:latin typeface="+mn-lt"/>
              </a:rPr>
              <a:t>1 Tim 6:18</a:t>
            </a:r>
            <a:r>
              <a:rPr lang="en-US" sz="2000" dirty="0">
                <a:latin typeface="+mn-lt"/>
              </a:rPr>
              <a:t>  Let them do good, that they be rich in good works, </a:t>
            </a:r>
            <a:r>
              <a:rPr lang="en-US" sz="2000" u="sng" dirty="0">
                <a:latin typeface="+mn-lt"/>
              </a:rPr>
              <a:t>ready to give</a:t>
            </a:r>
            <a:r>
              <a:rPr lang="en-US" sz="2000" dirty="0">
                <a:latin typeface="+mn-lt"/>
              </a:rPr>
              <a:t>, willing to share,</a:t>
            </a:r>
          </a:p>
          <a:p>
            <a:r>
              <a:rPr lang="en-US" sz="2000" b="1" dirty="0">
                <a:latin typeface="+mn-lt"/>
              </a:rPr>
              <a:t>2 Tim 4:2</a:t>
            </a:r>
            <a:r>
              <a:rPr lang="en-US" sz="2000" dirty="0">
                <a:latin typeface="+mn-lt"/>
              </a:rPr>
              <a:t>  Preach the word! </a:t>
            </a:r>
            <a:r>
              <a:rPr lang="en-US" sz="2000" u="sng" dirty="0">
                <a:latin typeface="+mn-lt"/>
              </a:rPr>
              <a:t>Be ready</a:t>
            </a:r>
            <a:r>
              <a:rPr lang="en-US" sz="2000" dirty="0">
                <a:latin typeface="+mn-lt"/>
              </a:rPr>
              <a:t> in season </a:t>
            </a:r>
            <a:r>
              <a:rPr lang="en-US" sz="2000" i="1" dirty="0">
                <a:latin typeface="+mn-lt"/>
              </a:rPr>
              <a:t>and</a:t>
            </a:r>
            <a:r>
              <a:rPr lang="en-US" sz="2000" dirty="0">
                <a:latin typeface="+mn-lt"/>
              </a:rPr>
              <a:t> out of season. Convince, rebuke, exhort, with all longsuffering and teaching.</a:t>
            </a:r>
            <a:endParaRPr lang="en-US" sz="2000" dirty="0">
              <a:latin typeface="+mn-lt"/>
            </a:endParaRPr>
          </a:p>
          <a:p>
            <a:r>
              <a:rPr lang="en-US" sz="2000" b="1" dirty="0">
                <a:latin typeface="+mn-lt"/>
              </a:rPr>
              <a:t>Tit 3:1</a:t>
            </a:r>
            <a:r>
              <a:rPr lang="en-US" sz="2000" dirty="0">
                <a:latin typeface="+mn-lt"/>
              </a:rPr>
              <a:t>  Remind them to be subject to rulers and authorities, to obey, </a:t>
            </a:r>
            <a:r>
              <a:rPr lang="en-US" sz="2000" u="sng" dirty="0">
                <a:latin typeface="+mn-lt"/>
              </a:rPr>
              <a:t>to be ready </a:t>
            </a:r>
            <a:r>
              <a:rPr lang="en-US" sz="2000" dirty="0">
                <a:latin typeface="+mn-lt"/>
              </a:rPr>
              <a:t>for every good work,</a:t>
            </a:r>
          </a:p>
          <a:p>
            <a:r>
              <a:rPr lang="en-US" sz="2000" b="1" dirty="0">
                <a:latin typeface="+mn-lt"/>
              </a:rPr>
              <a:t>1 Pet 3:15</a:t>
            </a:r>
            <a:r>
              <a:rPr lang="en-US" sz="2000" dirty="0">
                <a:latin typeface="+mn-lt"/>
              </a:rPr>
              <a:t>  But sanctify the Lord God in your hearts, and </a:t>
            </a:r>
            <a:r>
              <a:rPr lang="en-US" sz="2000" u="sng" dirty="0">
                <a:latin typeface="+mn-lt"/>
              </a:rPr>
              <a:t>always </a:t>
            </a:r>
            <a:r>
              <a:rPr lang="en-US" sz="2000" i="1" u="sng" dirty="0">
                <a:latin typeface="+mn-lt"/>
              </a:rPr>
              <a:t>be</a:t>
            </a:r>
            <a:r>
              <a:rPr lang="en-US" sz="2000" u="sng" dirty="0">
                <a:latin typeface="+mn-lt"/>
              </a:rPr>
              <a:t> ready </a:t>
            </a:r>
            <a:r>
              <a:rPr lang="en-US" sz="2000" dirty="0">
                <a:latin typeface="+mn-lt"/>
              </a:rPr>
              <a:t>to </a:t>
            </a:r>
            <a:r>
              <a:rPr lang="en-US" sz="2000" i="1" dirty="0">
                <a:latin typeface="+mn-lt"/>
              </a:rPr>
              <a:t>give</a:t>
            </a:r>
            <a:r>
              <a:rPr lang="en-US" sz="2000" dirty="0">
                <a:latin typeface="+mn-lt"/>
              </a:rPr>
              <a:t> a defense to everyone who asks you a reason for the hope that is in you, with meekness and fear;</a:t>
            </a:r>
          </a:p>
          <a:p>
            <a:pPr marL="342900" indent="-342900">
              <a:buFont typeface="Arial" panose="020B0604020202020204" pitchFamily="34" charset="0"/>
              <a:buChar char="•"/>
            </a:pPr>
            <a:r>
              <a:rPr lang="en-US" sz="2000" dirty="0">
                <a:solidFill>
                  <a:srgbClr val="003399"/>
                </a:solidFill>
                <a:latin typeface="+mn-lt"/>
              </a:rPr>
              <a:t>Are you ready for ministry?</a:t>
            </a:r>
          </a:p>
        </p:txBody>
      </p:sp>
      <p:sp>
        <p:nvSpPr>
          <p:cNvPr id="24578"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dirty="0">
                <a:latin typeface="Calibri" pitchFamily="34" charset="0"/>
              </a:rPr>
              <a:t>Equipped and Ready?</a:t>
            </a:r>
          </a:p>
        </p:txBody>
      </p:sp>
      <p:pic>
        <p:nvPicPr>
          <p:cNvPr id="2" name="Picture 1"/>
          <p:cNvPicPr>
            <a:picLocks noChangeAspect="1"/>
          </p:cNvPicPr>
          <p:nvPr/>
        </p:nvPicPr>
        <p:blipFill>
          <a:blip r:embed="rId2"/>
          <a:stretch>
            <a:fillRect/>
          </a:stretch>
        </p:blipFill>
        <p:spPr>
          <a:xfrm rot="16200000">
            <a:off x="4334986" y="1560659"/>
            <a:ext cx="5712447" cy="3810330"/>
          </a:xfrm>
          <a:prstGeom prst="rect">
            <a:avLst/>
          </a:prstGeom>
          <a:ln>
            <a:solidFill>
              <a:srgbClr val="003399"/>
            </a:solidFill>
          </a:ln>
        </p:spPr>
      </p:pic>
    </p:spTree>
    <p:extLst>
      <p:ext uri="{BB962C8B-B14F-4D97-AF65-F5344CB8AC3E}">
        <p14:creationId xmlns:p14="http://schemas.microsoft.com/office/powerpoint/2010/main" val="3197062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0"/>
          <p:cNvSpPr txBox="1">
            <a:spLocks noChangeArrowheads="1"/>
          </p:cNvSpPr>
          <p:nvPr/>
        </p:nvSpPr>
        <p:spPr bwMode="auto">
          <a:xfrm>
            <a:off x="609600" y="1066800"/>
            <a:ext cx="8001000" cy="5847755"/>
          </a:xfrm>
          <a:prstGeom prst="rect">
            <a:avLst/>
          </a:prstGeom>
          <a:noFill/>
          <a:ln w="9525">
            <a:noFill/>
            <a:miter lim="800000"/>
            <a:headEnd/>
            <a:tailEnd/>
          </a:ln>
        </p:spPr>
        <p:txBody>
          <a:bodyPr>
            <a:spAutoFit/>
          </a:bodyPr>
          <a:lstStyle/>
          <a:p>
            <a:r>
              <a:rPr lang="en-US" sz="2200" b="1" dirty="0" err="1">
                <a:latin typeface="+mn-lt"/>
              </a:rPr>
              <a:t>Eph</a:t>
            </a:r>
            <a:r>
              <a:rPr lang="en-US" sz="2200" b="1" dirty="0">
                <a:latin typeface="+mn-lt"/>
              </a:rPr>
              <a:t> 4:13</a:t>
            </a:r>
            <a:r>
              <a:rPr lang="en-US" sz="2200" dirty="0">
                <a:latin typeface="+mn-lt"/>
              </a:rPr>
              <a:t>  till we all come to the unity of the faith and of the knowledge of the Son of God, to a perfect man, to the measure of the stature of the fullness of Christ;  14  that we should no longer be children, tossed to and </a:t>
            </a:r>
            <a:r>
              <a:rPr lang="en-US" sz="2200" dirty="0" err="1">
                <a:latin typeface="+mn-lt"/>
              </a:rPr>
              <a:t>fro</a:t>
            </a:r>
            <a:r>
              <a:rPr lang="en-US" sz="2200" dirty="0">
                <a:latin typeface="+mn-lt"/>
              </a:rPr>
              <a:t> and carried about with every wind of doctrine, by the trickery of men, in the cunning craftiness of deceitful plotting,  15  but, speaking the truth in love, may grow up in all things into Him who is the head—Christ—  16  from whom the whole body, joined and knit together by what every joint supplies, according to the effective working by which every part does its share, causes growth of the body for the edifying of itself in love.</a:t>
            </a:r>
          </a:p>
          <a:p>
            <a:r>
              <a:rPr lang="en-US" sz="2200" dirty="0">
                <a:solidFill>
                  <a:srgbClr val="003399"/>
                </a:solidFill>
                <a:latin typeface="+mn-lt"/>
              </a:rPr>
              <a:t>Purpose of the local church appointments</a:t>
            </a:r>
          </a:p>
          <a:p>
            <a:pPr marL="342900" indent="-342900">
              <a:buFont typeface="Arial" panose="020B0604020202020204" pitchFamily="34" charset="0"/>
              <a:buChar char="•"/>
            </a:pPr>
            <a:r>
              <a:rPr lang="en-US" sz="2200" dirty="0">
                <a:solidFill>
                  <a:srgbClr val="003399"/>
                </a:solidFill>
                <a:latin typeface="+mn-lt"/>
              </a:rPr>
              <a:t>Vs 13 Unity, knowledge and fullness of Christ</a:t>
            </a:r>
          </a:p>
          <a:p>
            <a:pPr marL="342900" indent="-342900">
              <a:buFont typeface="Arial" panose="020B0604020202020204" pitchFamily="34" charset="0"/>
              <a:buChar char="•"/>
            </a:pPr>
            <a:r>
              <a:rPr lang="en-US" sz="2200" dirty="0">
                <a:solidFill>
                  <a:srgbClr val="003399"/>
                </a:solidFill>
                <a:latin typeface="+mn-lt"/>
              </a:rPr>
              <a:t>Vs. 14 Spiritually mature and grounded; on guard against darts</a:t>
            </a:r>
          </a:p>
          <a:p>
            <a:pPr marL="342900" indent="-342900">
              <a:buFont typeface="Arial" panose="020B0604020202020204" pitchFamily="34" charset="0"/>
              <a:buChar char="•"/>
            </a:pPr>
            <a:r>
              <a:rPr lang="en-US" sz="2200" dirty="0">
                <a:solidFill>
                  <a:srgbClr val="003399"/>
                </a:solidFill>
                <a:latin typeface="+mn-lt"/>
              </a:rPr>
              <a:t>Vs. 15 Grow up into Christ</a:t>
            </a:r>
          </a:p>
          <a:p>
            <a:pPr marL="342900" indent="-342900">
              <a:buFont typeface="Arial" panose="020B0604020202020204" pitchFamily="34" charset="0"/>
              <a:buChar char="•"/>
            </a:pPr>
            <a:r>
              <a:rPr lang="en-US" sz="2200" dirty="0">
                <a:solidFill>
                  <a:srgbClr val="003399"/>
                </a:solidFill>
                <a:latin typeface="+mn-lt"/>
              </a:rPr>
              <a:t>Vs. 16 Mutually working our share</a:t>
            </a:r>
          </a:p>
          <a:p>
            <a:pPr marL="342900" indent="-342900">
              <a:buFont typeface="Arial" panose="020B0604020202020204" pitchFamily="34" charset="0"/>
              <a:buChar char="•"/>
            </a:pPr>
            <a:r>
              <a:rPr lang="en-US" sz="2200" dirty="0">
                <a:solidFill>
                  <a:srgbClr val="003399"/>
                </a:solidFill>
                <a:latin typeface="+mn-lt"/>
              </a:rPr>
              <a:t>Vs. 16 Edification in love</a:t>
            </a:r>
          </a:p>
          <a:p>
            <a:pPr marL="342900" indent="-342900">
              <a:buFont typeface="Arial" panose="020B0604020202020204" pitchFamily="34" charset="0"/>
              <a:buChar char="•"/>
            </a:pPr>
            <a:r>
              <a:rPr lang="en-US" sz="2200" dirty="0">
                <a:solidFill>
                  <a:srgbClr val="003399"/>
                </a:solidFill>
                <a:latin typeface="+mn-lt"/>
              </a:rPr>
              <a:t>Summarized by Equipping the Saints vs. 12</a:t>
            </a:r>
          </a:p>
        </p:txBody>
      </p:sp>
      <p:sp>
        <p:nvSpPr>
          <p:cNvPr id="17410" name="TextBox 11"/>
          <p:cNvSpPr txBox="1">
            <a:spLocks noChangeArrowheads="1"/>
          </p:cNvSpPr>
          <p:nvPr/>
        </p:nvSpPr>
        <p:spPr bwMode="auto">
          <a:xfrm>
            <a:off x="1143000" y="381000"/>
            <a:ext cx="6858000" cy="519113"/>
          </a:xfrm>
          <a:prstGeom prst="rect">
            <a:avLst/>
          </a:prstGeom>
          <a:noFill/>
          <a:ln w="9525">
            <a:noFill/>
            <a:miter lim="800000"/>
            <a:headEnd/>
            <a:tailEnd/>
          </a:ln>
        </p:spPr>
        <p:txBody>
          <a:bodyPr>
            <a:spAutoFit/>
          </a:bodyPr>
          <a:lstStyle/>
          <a:p>
            <a:r>
              <a:rPr lang="en-US" altLang="zh-CN" sz="2800" b="1" i="1" dirty="0">
                <a:latin typeface="Calibri" pitchFamily="34" charset="0"/>
              </a:rPr>
              <a:t>Purpose of NT Appointments – Equip Saints</a:t>
            </a:r>
          </a:p>
        </p:txBody>
      </p:sp>
    </p:spTree>
    <p:extLst>
      <p:ext uri="{BB962C8B-B14F-4D97-AF65-F5344CB8AC3E}">
        <p14:creationId xmlns:p14="http://schemas.microsoft.com/office/powerpoint/2010/main" val="37784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0"/>
          <p:cNvSpPr txBox="1">
            <a:spLocks noChangeArrowheads="1"/>
          </p:cNvSpPr>
          <p:nvPr/>
        </p:nvSpPr>
        <p:spPr bwMode="auto">
          <a:xfrm>
            <a:off x="609600" y="1069975"/>
            <a:ext cx="8001000" cy="3477875"/>
          </a:xfrm>
          <a:prstGeom prst="rect">
            <a:avLst/>
          </a:prstGeom>
          <a:noFill/>
          <a:ln w="9525">
            <a:noFill/>
            <a:miter lim="800000"/>
            <a:headEnd/>
            <a:tailEnd/>
          </a:ln>
        </p:spPr>
        <p:txBody>
          <a:bodyPr>
            <a:spAutoFit/>
          </a:bodyPr>
          <a:lstStyle/>
          <a:p>
            <a:r>
              <a:rPr lang="en-US" sz="2200" b="1" dirty="0"/>
              <a:t>Ephesians 4:1</a:t>
            </a:r>
            <a:r>
              <a:rPr lang="en-US" sz="2200" dirty="0"/>
              <a:t>  I, therefore, the prisoner of the Lord, beseech you to walk worthy of the calling with which you were called, 2  with all lowliness and gentleness, with longsuffering, bearing with one another in love,  3  endeavoring to keep the unity of the Spirit in the bond of peace.</a:t>
            </a:r>
          </a:p>
          <a:p>
            <a:pPr marL="342900" indent="-342900">
              <a:buFontTx/>
              <a:buChar char="•"/>
            </a:pPr>
            <a:r>
              <a:rPr lang="en-US" sz="2200" i="1" dirty="0">
                <a:solidFill>
                  <a:srgbClr val="003399"/>
                </a:solidFill>
                <a:latin typeface="Calibri" pitchFamily="34" charset="0"/>
              </a:rPr>
              <a:t>Since God has given such spiritual riches, walk worthy (or in accordance) with Him</a:t>
            </a:r>
          </a:p>
          <a:p>
            <a:pPr marL="342900" indent="-342900">
              <a:buFontTx/>
              <a:buChar char="•"/>
            </a:pPr>
            <a:r>
              <a:rPr lang="en-US" sz="2200" i="1" dirty="0">
                <a:solidFill>
                  <a:srgbClr val="003399"/>
                </a:solidFill>
                <a:latin typeface="Calibri" pitchFamily="34" charset="0"/>
              </a:rPr>
              <a:t>“calling”: referring to salvation</a:t>
            </a:r>
          </a:p>
          <a:p>
            <a:pPr marL="342900" indent="-342900">
              <a:buFontTx/>
              <a:buChar char="•"/>
            </a:pPr>
            <a:r>
              <a:rPr lang="en-US" sz="2200" i="1" dirty="0">
                <a:solidFill>
                  <a:srgbClr val="003399"/>
                </a:solidFill>
                <a:latin typeface="Calibri" pitchFamily="34" charset="0"/>
              </a:rPr>
              <a:t>Vs 2 Humility a fundamental Christian virtue and a prerequisite to unity</a:t>
            </a:r>
          </a:p>
        </p:txBody>
      </p:sp>
      <p:sp>
        <p:nvSpPr>
          <p:cNvPr id="30722"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dirty="0">
                <a:latin typeface="Calibri" pitchFamily="34" charset="0"/>
              </a:rPr>
              <a:t>Therefore…Walk!</a:t>
            </a:r>
          </a:p>
        </p:txBody>
      </p:sp>
    </p:spTree>
    <p:extLst>
      <p:ext uri="{BB962C8B-B14F-4D97-AF65-F5344CB8AC3E}">
        <p14:creationId xmlns:p14="http://schemas.microsoft.com/office/powerpoint/2010/main" val="354290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0"/>
          <p:cNvSpPr txBox="1">
            <a:spLocks noChangeArrowheads="1"/>
          </p:cNvSpPr>
          <p:nvPr/>
        </p:nvSpPr>
        <p:spPr bwMode="auto">
          <a:xfrm>
            <a:off x="609600" y="1152465"/>
            <a:ext cx="8153400" cy="5324535"/>
          </a:xfrm>
          <a:prstGeom prst="rect">
            <a:avLst/>
          </a:prstGeom>
          <a:noFill/>
          <a:ln w="9525">
            <a:noFill/>
            <a:miter lim="800000"/>
            <a:headEnd/>
            <a:tailEnd/>
          </a:ln>
        </p:spPr>
        <p:txBody>
          <a:bodyPr wrap="square">
            <a:spAutoFit/>
          </a:bodyPr>
          <a:lstStyle/>
          <a:p>
            <a:r>
              <a:rPr lang="en-US" sz="2000" b="1" dirty="0"/>
              <a:t>Phil 1:27</a:t>
            </a:r>
            <a:r>
              <a:rPr lang="en-US" sz="2000" dirty="0"/>
              <a:t>  Only let your </a:t>
            </a:r>
            <a:r>
              <a:rPr lang="en-US" sz="2000" u="sng" dirty="0"/>
              <a:t>conduct be worthy of the gospel of Christ</a:t>
            </a:r>
            <a:r>
              <a:rPr lang="en-US" sz="2000" dirty="0"/>
              <a:t>, so that whether I come and see you or am absent, I may hear of your affairs, that you stand fast in one spirit, with one mind striving together for the faith of the gospel,</a:t>
            </a:r>
          </a:p>
          <a:p>
            <a:r>
              <a:rPr lang="en-US" sz="2000" b="1" dirty="0"/>
              <a:t>Col 1:10</a:t>
            </a:r>
            <a:r>
              <a:rPr lang="en-US" sz="2000" dirty="0"/>
              <a:t>  that you may </a:t>
            </a:r>
            <a:r>
              <a:rPr lang="en-US" sz="2000" u="sng" dirty="0"/>
              <a:t>walk worthy of the Lord</a:t>
            </a:r>
            <a:r>
              <a:rPr lang="en-US" sz="2000" dirty="0"/>
              <a:t>, fully pleasing </a:t>
            </a:r>
            <a:r>
              <a:rPr lang="en-US" sz="2000" i="1" dirty="0"/>
              <a:t>Him,</a:t>
            </a:r>
            <a:r>
              <a:rPr lang="en-US" sz="2000" dirty="0"/>
              <a:t> being fruitful in every good work and increasing in the knowledge of God;</a:t>
            </a:r>
          </a:p>
          <a:p>
            <a:r>
              <a:rPr lang="en-US" sz="2000" b="1" dirty="0"/>
              <a:t>1Thess 2:12</a:t>
            </a:r>
            <a:r>
              <a:rPr lang="en-US" sz="2000" dirty="0"/>
              <a:t>  that you would </a:t>
            </a:r>
            <a:r>
              <a:rPr lang="en-US" sz="2000" u="sng" dirty="0"/>
              <a:t>walk worthy of God </a:t>
            </a:r>
            <a:r>
              <a:rPr lang="en-US" sz="2000" dirty="0"/>
              <a:t>who calls you into His own kingdom and glory.</a:t>
            </a:r>
            <a:endParaRPr lang="en-US" sz="2000" b="1" dirty="0"/>
          </a:p>
          <a:p>
            <a:r>
              <a:rPr lang="en-US" sz="2000" b="1" dirty="0"/>
              <a:t>2Thess 1:5 </a:t>
            </a:r>
            <a:r>
              <a:rPr lang="en-US" sz="2000" dirty="0"/>
              <a:t> which is manifest evidence of the righteous judgment of God, that you may be </a:t>
            </a:r>
            <a:r>
              <a:rPr lang="en-US" sz="2000" u="sng" dirty="0"/>
              <a:t>counted worthy of the kingdom of God</a:t>
            </a:r>
            <a:r>
              <a:rPr lang="en-US" sz="2000" dirty="0"/>
              <a:t>, for which you also suffer;</a:t>
            </a:r>
            <a:endParaRPr lang="en-US" sz="2000" b="1" dirty="0"/>
          </a:p>
          <a:p>
            <a:r>
              <a:rPr lang="en-US" sz="2000" b="1" dirty="0"/>
              <a:t>2 </a:t>
            </a:r>
            <a:r>
              <a:rPr lang="en-US" sz="2000" b="1" dirty="0" err="1"/>
              <a:t>Thess</a:t>
            </a:r>
            <a:r>
              <a:rPr lang="en-US" sz="2000" b="1" dirty="0"/>
              <a:t> 1:11</a:t>
            </a:r>
            <a:r>
              <a:rPr lang="en-US" sz="2000" dirty="0"/>
              <a:t>  Therefore we also pray always for you that our God would </a:t>
            </a:r>
            <a:r>
              <a:rPr lang="en-US" sz="2000" u="sng" dirty="0"/>
              <a:t>count you worthy of </a:t>
            </a:r>
            <a:r>
              <a:rPr lang="en-US" sz="2000" i="1" u="sng" dirty="0"/>
              <a:t>this</a:t>
            </a:r>
            <a:r>
              <a:rPr lang="en-US" sz="2000" u="sng" dirty="0"/>
              <a:t> calling</a:t>
            </a:r>
            <a:r>
              <a:rPr lang="en-US" sz="2000" dirty="0"/>
              <a:t>, and fulfill all the good pleasure of </a:t>
            </a:r>
            <a:r>
              <a:rPr lang="en-US" sz="2000" i="1" dirty="0"/>
              <a:t>His</a:t>
            </a:r>
            <a:r>
              <a:rPr lang="en-US" sz="2000" dirty="0"/>
              <a:t> goodness and the work of faith with power,</a:t>
            </a:r>
          </a:p>
          <a:p>
            <a:endParaRPr lang="en-US" sz="2000" dirty="0"/>
          </a:p>
          <a:p>
            <a:r>
              <a:rPr lang="en-US" sz="2000" i="1" dirty="0">
                <a:solidFill>
                  <a:srgbClr val="003399"/>
                </a:solidFill>
                <a:latin typeface="+mn-lt"/>
              </a:rPr>
              <a:t>Worthy – G516. adverb; appropriately, suitably, properly, worthily</a:t>
            </a:r>
          </a:p>
        </p:txBody>
      </p:sp>
      <p:sp>
        <p:nvSpPr>
          <p:cNvPr id="16386" name="TextBox 11"/>
          <p:cNvSpPr txBox="1">
            <a:spLocks noChangeArrowheads="1"/>
          </p:cNvSpPr>
          <p:nvPr/>
        </p:nvSpPr>
        <p:spPr bwMode="auto">
          <a:xfrm>
            <a:off x="1143000" y="407830"/>
            <a:ext cx="6400800" cy="523220"/>
          </a:xfrm>
          <a:prstGeom prst="rect">
            <a:avLst/>
          </a:prstGeom>
          <a:noFill/>
          <a:ln w="9525">
            <a:noFill/>
            <a:miter lim="800000"/>
            <a:headEnd/>
            <a:tailEnd/>
          </a:ln>
        </p:spPr>
        <p:txBody>
          <a:bodyPr>
            <a:spAutoFit/>
          </a:bodyPr>
          <a:lstStyle/>
          <a:p>
            <a:r>
              <a:rPr lang="en-US" altLang="zh-CN" sz="2800" b="1" dirty="0">
                <a:latin typeface="Calibri" pitchFamily="34" charset="0"/>
              </a:rPr>
              <a:t>Worthy of the Calling – </a:t>
            </a:r>
            <a:r>
              <a:rPr lang="en-US" altLang="zh-CN" sz="2800" dirty="0">
                <a:latin typeface="Calibri" pitchFamily="34" charset="0"/>
              </a:rPr>
              <a:t>Similar Usage</a:t>
            </a:r>
          </a:p>
        </p:txBody>
      </p:sp>
    </p:spTree>
    <p:extLst>
      <p:ext uri="{BB962C8B-B14F-4D97-AF65-F5344CB8AC3E}">
        <p14:creationId xmlns:p14="http://schemas.microsoft.com/office/powerpoint/2010/main" val="274110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0"/>
          <p:cNvSpPr txBox="1">
            <a:spLocks noChangeArrowheads="1"/>
          </p:cNvSpPr>
          <p:nvPr/>
        </p:nvSpPr>
        <p:spPr bwMode="auto">
          <a:xfrm>
            <a:off x="609600" y="1069975"/>
            <a:ext cx="8001000" cy="2462213"/>
          </a:xfrm>
          <a:prstGeom prst="rect">
            <a:avLst/>
          </a:prstGeom>
          <a:noFill/>
          <a:ln w="9525">
            <a:noFill/>
            <a:miter lim="800000"/>
            <a:headEnd/>
            <a:tailEnd/>
          </a:ln>
        </p:spPr>
        <p:txBody>
          <a:bodyPr>
            <a:spAutoFit/>
          </a:bodyPr>
          <a:lstStyle/>
          <a:p>
            <a:r>
              <a:rPr lang="en-US" sz="2200" b="1" dirty="0"/>
              <a:t>Ephesians 4:4</a:t>
            </a:r>
            <a:r>
              <a:rPr lang="en-US" sz="2200" dirty="0"/>
              <a:t> </a:t>
            </a:r>
            <a:r>
              <a:rPr lang="en-US" sz="2200" i="1" dirty="0"/>
              <a:t>There is</a:t>
            </a:r>
            <a:r>
              <a:rPr lang="en-US" sz="2200" dirty="0"/>
              <a:t> one body and one Spirit, just as you were called in one hope of your calling; 5  one Lord, one faith, one baptism;  6  one God and Father of all, who </a:t>
            </a:r>
            <a:r>
              <a:rPr lang="en-US" sz="2200" i="1" dirty="0"/>
              <a:t>is</a:t>
            </a:r>
            <a:r>
              <a:rPr lang="en-US" sz="2200" dirty="0"/>
              <a:t> above all, and through all, and in you all.</a:t>
            </a:r>
          </a:p>
          <a:p>
            <a:pPr marL="342900" indent="-342900">
              <a:buFontTx/>
              <a:buChar char="•"/>
            </a:pPr>
            <a:r>
              <a:rPr lang="en-US" sz="2200" i="1" dirty="0">
                <a:solidFill>
                  <a:srgbClr val="003399"/>
                </a:solidFill>
                <a:latin typeface="Calibri" pitchFamily="34" charset="0"/>
              </a:rPr>
              <a:t>Vs 4-6 - ONE.</a:t>
            </a:r>
          </a:p>
          <a:p>
            <a:pPr marL="800100" lvl="1" indent="-342900">
              <a:buFontTx/>
              <a:buChar char="•"/>
            </a:pPr>
            <a:r>
              <a:rPr lang="en-US" sz="2200" i="1" dirty="0">
                <a:solidFill>
                  <a:srgbClr val="003399"/>
                </a:solidFill>
                <a:latin typeface="Calibri" pitchFamily="34" charset="0"/>
              </a:rPr>
              <a:t>These are things they all held common.  Unity is the theme.</a:t>
            </a:r>
          </a:p>
          <a:p>
            <a:pPr marL="800100" lvl="1" indent="-342900">
              <a:buFontTx/>
              <a:buChar char="•"/>
            </a:pPr>
            <a:r>
              <a:rPr lang="en-US" sz="2200" i="1" dirty="0">
                <a:solidFill>
                  <a:srgbClr val="003399"/>
                </a:solidFill>
                <a:latin typeface="Calibri" pitchFamily="34" charset="0"/>
              </a:rPr>
              <a:t>These also are singular in truth (e.g. not multiple true Gods)</a:t>
            </a:r>
            <a:endParaRPr lang="en-US" sz="2200" dirty="0"/>
          </a:p>
        </p:txBody>
      </p:sp>
      <p:sp>
        <p:nvSpPr>
          <p:cNvPr id="30722"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dirty="0">
                <a:latin typeface="Calibri" pitchFamily="34" charset="0"/>
              </a:rPr>
              <a:t>ONE! A call to Unity</a:t>
            </a:r>
          </a:p>
        </p:txBody>
      </p:sp>
    </p:spTree>
    <p:extLst>
      <p:ext uri="{BB962C8B-B14F-4D97-AF65-F5344CB8AC3E}">
        <p14:creationId xmlns:p14="http://schemas.microsoft.com/office/powerpoint/2010/main" val="2035671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0"/>
          <p:cNvSpPr txBox="1">
            <a:spLocks noChangeArrowheads="1"/>
          </p:cNvSpPr>
          <p:nvPr/>
        </p:nvSpPr>
        <p:spPr bwMode="auto">
          <a:xfrm>
            <a:off x="609600" y="1069975"/>
            <a:ext cx="8153400" cy="5847755"/>
          </a:xfrm>
          <a:prstGeom prst="rect">
            <a:avLst/>
          </a:prstGeom>
          <a:noFill/>
          <a:ln w="9525">
            <a:noFill/>
            <a:miter lim="800000"/>
            <a:headEnd/>
            <a:tailEnd/>
          </a:ln>
        </p:spPr>
        <p:txBody>
          <a:bodyPr wrap="square">
            <a:spAutoFit/>
          </a:bodyPr>
          <a:lstStyle/>
          <a:p>
            <a:r>
              <a:rPr lang="en-US" sz="2200" b="1" dirty="0">
                <a:latin typeface="+mn-lt"/>
              </a:rPr>
              <a:t>1 Cor 12:12</a:t>
            </a:r>
            <a:r>
              <a:rPr lang="en-US" sz="2200" dirty="0">
                <a:latin typeface="+mn-lt"/>
              </a:rPr>
              <a:t>  For as the body is one and has many members, but all the members of that one body, being many, are one body, so also </a:t>
            </a:r>
            <a:r>
              <a:rPr lang="en-US" sz="2200" i="1" dirty="0">
                <a:latin typeface="+mn-lt"/>
              </a:rPr>
              <a:t>is</a:t>
            </a:r>
            <a:r>
              <a:rPr lang="en-US" sz="2200" dirty="0">
                <a:latin typeface="+mn-lt"/>
              </a:rPr>
              <a:t> Christ. 13  For by </a:t>
            </a:r>
            <a:r>
              <a:rPr lang="en-US" sz="2200" u="sng" dirty="0">
                <a:latin typeface="+mn-lt"/>
              </a:rPr>
              <a:t>one Spirit </a:t>
            </a:r>
            <a:r>
              <a:rPr lang="en-US" sz="2200" dirty="0">
                <a:latin typeface="+mn-lt"/>
              </a:rPr>
              <a:t>we were all baptized into </a:t>
            </a:r>
            <a:r>
              <a:rPr lang="en-US" sz="2200" u="sng" dirty="0">
                <a:latin typeface="+mn-lt"/>
              </a:rPr>
              <a:t>one body</a:t>
            </a:r>
            <a:r>
              <a:rPr lang="en-US" sz="2200" dirty="0">
                <a:latin typeface="+mn-lt"/>
              </a:rPr>
              <a:t>—whether Jews or Greeks, whether slaves or free—and have all been made to drink into </a:t>
            </a:r>
            <a:r>
              <a:rPr lang="en-US" sz="2200" u="sng" dirty="0">
                <a:latin typeface="+mn-lt"/>
              </a:rPr>
              <a:t>one Spirit</a:t>
            </a:r>
            <a:r>
              <a:rPr lang="en-US" sz="2200" dirty="0">
                <a:latin typeface="+mn-lt"/>
              </a:rPr>
              <a:t>.  14  For in fact the body is not one member but many.  15  If the foot should say, "Because I am not a hand, I am not of the body," is it therefore not of the body?  16  And if the ear should say, "Because I am not an eye, I am not of the body," is it therefore not of the body?  17  If the whole body </a:t>
            </a:r>
            <a:r>
              <a:rPr lang="en-US" sz="2200" i="1" dirty="0">
                <a:latin typeface="+mn-lt"/>
              </a:rPr>
              <a:t>were</a:t>
            </a:r>
            <a:r>
              <a:rPr lang="en-US" sz="2200" dirty="0">
                <a:latin typeface="+mn-lt"/>
              </a:rPr>
              <a:t> an eye, where </a:t>
            </a:r>
            <a:r>
              <a:rPr lang="en-US" sz="2200" i="1" dirty="0">
                <a:latin typeface="+mn-lt"/>
              </a:rPr>
              <a:t>would be</a:t>
            </a:r>
            <a:r>
              <a:rPr lang="en-US" sz="2200" dirty="0">
                <a:latin typeface="+mn-lt"/>
              </a:rPr>
              <a:t> the hearing? If the whole </a:t>
            </a:r>
            <a:r>
              <a:rPr lang="en-US" sz="2200" i="1" dirty="0">
                <a:latin typeface="+mn-lt"/>
              </a:rPr>
              <a:t>were</a:t>
            </a:r>
            <a:r>
              <a:rPr lang="en-US" sz="2200" dirty="0">
                <a:latin typeface="+mn-lt"/>
              </a:rPr>
              <a:t> hearing, where </a:t>
            </a:r>
            <a:r>
              <a:rPr lang="en-US" sz="2200" i="1" dirty="0">
                <a:latin typeface="+mn-lt"/>
              </a:rPr>
              <a:t>would be</a:t>
            </a:r>
            <a:r>
              <a:rPr lang="en-US" sz="2200" dirty="0">
                <a:latin typeface="+mn-lt"/>
              </a:rPr>
              <a:t> the smelling?  18  But now God has set the members, each one of them, in the body just as He pleased.  19  And if they </a:t>
            </a:r>
            <a:r>
              <a:rPr lang="en-US" sz="2200" i="1" dirty="0">
                <a:latin typeface="+mn-lt"/>
              </a:rPr>
              <a:t>were</a:t>
            </a:r>
            <a:r>
              <a:rPr lang="en-US" sz="2200" dirty="0">
                <a:latin typeface="+mn-lt"/>
              </a:rPr>
              <a:t> all one member, where </a:t>
            </a:r>
            <a:r>
              <a:rPr lang="en-US" sz="2200" i="1" dirty="0">
                <a:latin typeface="+mn-lt"/>
              </a:rPr>
              <a:t>would</a:t>
            </a:r>
            <a:r>
              <a:rPr lang="en-US" sz="2200" dirty="0">
                <a:latin typeface="+mn-lt"/>
              </a:rPr>
              <a:t> the body </a:t>
            </a:r>
            <a:r>
              <a:rPr lang="en-US" sz="2200" i="1" dirty="0">
                <a:latin typeface="+mn-lt"/>
              </a:rPr>
              <a:t>be?</a:t>
            </a:r>
            <a:r>
              <a:rPr lang="en-US" sz="2200" dirty="0">
                <a:latin typeface="+mn-lt"/>
              </a:rPr>
              <a:t>  20  But now indeed </a:t>
            </a:r>
            <a:r>
              <a:rPr lang="en-US" sz="2200" i="1" dirty="0">
                <a:latin typeface="+mn-lt"/>
              </a:rPr>
              <a:t>there are</a:t>
            </a:r>
            <a:r>
              <a:rPr lang="en-US" sz="2200" dirty="0">
                <a:latin typeface="+mn-lt"/>
              </a:rPr>
              <a:t> many members, yet </a:t>
            </a:r>
            <a:r>
              <a:rPr lang="en-US" sz="2200" u="sng" dirty="0">
                <a:latin typeface="+mn-lt"/>
              </a:rPr>
              <a:t>one body</a:t>
            </a:r>
            <a:r>
              <a:rPr lang="en-US" sz="2200" dirty="0">
                <a:latin typeface="+mn-lt"/>
              </a:rPr>
              <a:t>.  </a:t>
            </a:r>
            <a:r>
              <a:rPr lang="en-US" sz="2200" dirty="0">
                <a:latin typeface="+mn-lt"/>
              </a:rPr>
              <a:t>21</a:t>
            </a:r>
            <a:r>
              <a:rPr lang="en-US" sz="2200" dirty="0">
                <a:latin typeface="+mn-lt"/>
              </a:rPr>
              <a:t>  And the eye cannot say to the hand, "I have no need of you"; nor again the head to the feet, "I have no need of you."  22  No, much rather, those members of the body which seem to be weaker are necessary. 23  And those </a:t>
            </a:r>
            <a:r>
              <a:rPr lang="en-US" sz="2200" i="1" dirty="0">
                <a:latin typeface="+mn-lt"/>
              </a:rPr>
              <a:t>members</a:t>
            </a:r>
            <a:r>
              <a:rPr lang="en-US" sz="2200" dirty="0">
                <a:latin typeface="+mn-lt"/>
              </a:rPr>
              <a:t> of </a:t>
            </a:r>
          </a:p>
        </p:txBody>
      </p:sp>
      <p:sp>
        <p:nvSpPr>
          <p:cNvPr id="16386" name="TextBox 11"/>
          <p:cNvSpPr txBox="1">
            <a:spLocks noChangeArrowheads="1"/>
          </p:cNvSpPr>
          <p:nvPr/>
        </p:nvSpPr>
        <p:spPr bwMode="auto">
          <a:xfrm>
            <a:off x="1143000" y="381000"/>
            <a:ext cx="6400800" cy="523220"/>
          </a:xfrm>
          <a:prstGeom prst="rect">
            <a:avLst/>
          </a:prstGeom>
          <a:noFill/>
          <a:ln w="9525">
            <a:noFill/>
            <a:miter lim="800000"/>
            <a:headEnd/>
            <a:tailEnd/>
          </a:ln>
        </p:spPr>
        <p:txBody>
          <a:bodyPr>
            <a:spAutoFit/>
          </a:bodyPr>
          <a:lstStyle/>
          <a:p>
            <a:r>
              <a:rPr lang="en-US" sz="2800" b="1" dirty="0">
                <a:latin typeface="+mj-lt"/>
              </a:rPr>
              <a:t>One Body: Lesson on Unity</a:t>
            </a:r>
          </a:p>
        </p:txBody>
      </p:sp>
    </p:spTree>
    <p:extLst>
      <p:ext uri="{BB962C8B-B14F-4D97-AF65-F5344CB8AC3E}">
        <p14:creationId xmlns:p14="http://schemas.microsoft.com/office/powerpoint/2010/main" val="385774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0"/>
          <p:cNvSpPr txBox="1">
            <a:spLocks noChangeArrowheads="1"/>
          </p:cNvSpPr>
          <p:nvPr/>
        </p:nvSpPr>
        <p:spPr bwMode="auto">
          <a:xfrm>
            <a:off x="609600" y="1069975"/>
            <a:ext cx="8001000" cy="5509200"/>
          </a:xfrm>
          <a:prstGeom prst="rect">
            <a:avLst/>
          </a:prstGeom>
          <a:noFill/>
          <a:ln w="9525">
            <a:noFill/>
            <a:miter lim="800000"/>
            <a:headEnd/>
            <a:tailEnd/>
          </a:ln>
        </p:spPr>
        <p:txBody>
          <a:bodyPr>
            <a:spAutoFit/>
          </a:bodyPr>
          <a:lstStyle/>
          <a:p>
            <a:r>
              <a:rPr lang="en-US" sz="2200" dirty="0">
                <a:latin typeface="+mn-lt"/>
              </a:rPr>
              <a:t>the body which we think to be less honorable, on these we bestow greater honor; and our unpresentable </a:t>
            </a:r>
            <a:r>
              <a:rPr lang="en-US" sz="2200" i="1" dirty="0">
                <a:latin typeface="+mn-lt"/>
              </a:rPr>
              <a:t>parts</a:t>
            </a:r>
            <a:r>
              <a:rPr lang="en-US" sz="2200" dirty="0">
                <a:latin typeface="+mn-lt"/>
              </a:rPr>
              <a:t> have greater modesty, 24  but our presentable </a:t>
            </a:r>
            <a:r>
              <a:rPr lang="en-US" sz="2200" i="1" dirty="0">
                <a:latin typeface="+mn-lt"/>
              </a:rPr>
              <a:t>parts</a:t>
            </a:r>
            <a:r>
              <a:rPr lang="en-US" sz="2200" dirty="0">
                <a:latin typeface="+mn-lt"/>
              </a:rPr>
              <a:t> have no need. But God composed the body, having given greater honor to that </a:t>
            </a:r>
            <a:r>
              <a:rPr lang="en-US" sz="2200" i="1" dirty="0">
                <a:latin typeface="+mn-lt"/>
              </a:rPr>
              <a:t>part</a:t>
            </a:r>
            <a:r>
              <a:rPr lang="en-US" sz="2200" dirty="0">
                <a:latin typeface="+mn-lt"/>
              </a:rPr>
              <a:t> which lacks it,  25  that there should be </a:t>
            </a:r>
            <a:r>
              <a:rPr lang="en-US" sz="2200" u="sng" dirty="0">
                <a:latin typeface="+mn-lt"/>
              </a:rPr>
              <a:t>no schism in the body</a:t>
            </a:r>
            <a:r>
              <a:rPr lang="en-US" sz="2200" dirty="0">
                <a:latin typeface="+mn-lt"/>
              </a:rPr>
              <a:t>, but </a:t>
            </a:r>
            <a:r>
              <a:rPr lang="en-US" sz="2200" i="1" dirty="0">
                <a:latin typeface="+mn-lt"/>
              </a:rPr>
              <a:t>that</a:t>
            </a:r>
            <a:r>
              <a:rPr lang="en-US" sz="2200" dirty="0">
                <a:latin typeface="+mn-lt"/>
              </a:rPr>
              <a:t> the members should have the same care for one another. 26  And if one member suffers, all the members suffer with it; or if one member is honored, all the members rejoice with it.  27  Now </a:t>
            </a:r>
            <a:r>
              <a:rPr lang="en-US" sz="2200" u="sng" dirty="0">
                <a:latin typeface="+mn-lt"/>
              </a:rPr>
              <a:t>you are the body of Christ, </a:t>
            </a:r>
            <a:r>
              <a:rPr lang="en-US" sz="2200" dirty="0">
                <a:latin typeface="+mn-lt"/>
              </a:rPr>
              <a:t>and members individually.</a:t>
            </a:r>
            <a:endParaRPr lang="en-US" sz="2200" b="1" dirty="0">
              <a:latin typeface="+mn-lt"/>
            </a:endParaRPr>
          </a:p>
          <a:p>
            <a:pPr marL="342900" indent="-342900">
              <a:buFont typeface="Arial" panose="020B0604020202020204" pitchFamily="34" charset="0"/>
              <a:buChar char="•"/>
            </a:pPr>
            <a:r>
              <a:rPr lang="en-US" sz="2200" i="1" dirty="0">
                <a:solidFill>
                  <a:srgbClr val="003399"/>
                </a:solidFill>
                <a:latin typeface="+mn-lt"/>
              </a:rPr>
              <a:t>Emphasis on unity in the church; no schisms</a:t>
            </a:r>
          </a:p>
          <a:p>
            <a:pPr marL="342900" indent="-342900">
              <a:buFont typeface="Arial" panose="020B0604020202020204" pitchFamily="34" charset="0"/>
              <a:buChar char="•"/>
            </a:pPr>
            <a:r>
              <a:rPr lang="en-US" sz="2200" i="1" dirty="0">
                <a:solidFill>
                  <a:srgbClr val="003399"/>
                </a:solidFill>
                <a:latin typeface="+mn-lt"/>
              </a:rPr>
              <a:t>Each member necessary and has unique function</a:t>
            </a:r>
          </a:p>
          <a:p>
            <a:pPr marL="342900" indent="-342900">
              <a:buFont typeface="Arial" panose="020B0604020202020204" pitchFamily="34" charset="0"/>
              <a:buChar char="•"/>
            </a:pPr>
            <a:r>
              <a:rPr lang="en-US" sz="2200" i="1" dirty="0">
                <a:solidFill>
                  <a:srgbClr val="003399"/>
                </a:solidFill>
                <a:latin typeface="+mn-lt"/>
              </a:rPr>
              <a:t>Collectively, members form the body of Christ</a:t>
            </a:r>
          </a:p>
          <a:p>
            <a:pPr marL="342900" indent="-342900">
              <a:buFont typeface="Arial" panose="020B0604020202020204" pitchFamily="34" charset="0"/>
              <a:buChar char="•"/>
            </a:pPr>
            <a:r>
              <a:rPr lang="en-US" sz="2200" i="1" dirty="0">
                <a:solidFill>
                  <a:srgbClr val="003399"/>
                </a:solidFill>
                <a:latin typeface="+mn-lt"/>
              </a:rPr>
              <a:t>Not referring to “one true congregation” or pure church doctrine</a:t>
            </a:r>
          </a:p>
          <a:p>
            <a:pPr marL="342900" indent="-342900">
              <a:buFont typeface="Arial" panose="020B0604020202020204" pitchFamily="34" charset="0"/>
              <a:buChar char="•"/>
            </a:pPr>
            <a:endParaRPr lang="en-US" sz="2200" b="1" dirty="0">
              <a:latin typeface="+mn-lt"/>
            </a:endParaRPr>
          </a:p>
          <a:p>
            <a:r>
              <a:rPr lang="en-US" sz="2200" b="1" dirty="0">
                <a:latin typeface="+mn-lt"/>
              </a:rPr>
              <a:t>Rom 12:5</a:t>
            </a:r>
            <a:r>
              <a:rPr lang="en-US" sz="2200" dirty="0">
                <a:latin typeface="+mn-lt"/>
              </a:rPr>
              <a:t>  so we, being many, are </a:t>
            </a:r>
            <a:r>
              <a:rPr lang="en-US" sz="2200" u="sng" dirty="0">
                <a:latin typeface="+mn-lt"/>
              </a:rPr>
              <a:t>one body in Christ</a:t>
            </a:r>
            <a:r>
              <a:rPr lang="en-US" sz="2200" dirty="0">
                <a:latin typeface="+mn-lt"/>
              </a:rPr>
              <a:t>, and individually members of one another.</a:t>
            </a:r>
          </a:p>
        </p:txBody>
      </p:sp>
      <p:sp>
        <p:nvSpPr>
          <p:cNvPr id="16386" name="TextBox 11"/>
          <p:cNvSpPr txBox="1">
            <a:spLocks noChangeArrowheads="1"/>
          </p:cNvSpPr>
          <p:nvPr/>
        </p:nvSpPr>
        <p:spPr bwMode="auto">
          <a:xfrm>
            <a:off x="1143000" y="381000"/>
            <a:ext cx="6400800" cy="523220"/>
          </a:xfrm>
          <a:prstGeom prst="rect">
            <a:avLst/>
          </a:prstGeom>
          <a:noFill/>
          <a:ln w="9525">
            <a:noFill/>
            <a:miter lim="800000"/>
            <a:headEnd/>
            <a:tailEnd/>
          </a:ln>
        </p:spPr>
        <p:txBody>
          <a:bodyPr>
            <a:spAutoFit/>
          </a:bodyPr>
          <a:lstStyle/>
          <a:p>
            <a:r>
              <a:rPr lang="en-US" sz="2800" b="1" dirty="0">
                <a:latin typeface="+mj-lt"/>
              </a:rPr>
              <a:t>One Body: Lesson on Unity cont.</a:t>
            </a:r>
          </a:p>
        </p:txBody>
      </p:sp>
    </p:spTree>
    <p:extLst>
      <p:ext uri="{BB962C8B-B14F-4D97-AF65-F5344CB8AC3E}">
        <p14:creationId xmlns:p14="http://schemas.microsoft.com/office/powerpoint/2010/main" val="377677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0"/>
          <p:cNvSpPr txBox="1">
            <a:spLocks noChangeArrowheads="1"/>
          </p:cNvSpPr>
          <p:nvPr/>
        </p:nvSpPr>
        <p:spPr bwMode="auto">
          <a:xfrm>
            <a:off x="609600" y="1069975"/>
            <a:ext cx="8001000" cy="3477875"/>
          </a:xfrm>
          <a:prstGeom prst="rect">
            <a:avLst/>
          </a:prstGeom>
          <a:noFill/>
          <a:ln w="9525">
            <a:noFill/>
            <a:miter lim="800000"/>
            <a:headEnd/>
            <a:tailEnd/>
          </a:ln>
        </p:spPr>
        <p:txBody>
          <a:bodyPr>
            <a:spAutoFit/>
          </a:bodyPr>
          <a:lstStyle/>
          <a:p>
            <a:r>
              <a:rPr lang="en-US" sz="2200" b="1" dirty="0">
                <a:latin typeface="+mn-lt"/>
              </a:rPr>
              <a:t>Matt 6:24</a:t>
            </a:r>
            <a:r>
              <a:rPr lang="en-US" sz="2200" dirty="0">
                <a:latin typeface="+mn-lt"/>
              </a:rPr>
              <a:t>  "No one can serve two masters; for either he will hate the one and love the other, or else he will be loyal to the one and despise the other. You cannot serve God and mammon.</a:t>
            </a:r>
            <a:r>
              <a:rPr lang="en-US" sz="2200" b="1" dirty="0">
                <a:latin typeface="+mn-lt"/>
              </a:rPr>
              <a:t> </a:t>
            </a:r>
          </a:p>
          <a:p>
            <a:pPr marL="342900" indent="-342900">
              <a:buFont typeface="Arial" panose="020B0604020202020204" pitchFamily="34" charset="0"/>
              <a:buChar char="•"/>
            </a:pPr>
            <a:r>
              <a:rPr lang="en-US" sz="2200" i="1" dirty="0">
                <a:solidFill>
                  <a:srgbClr val="003399"/>
                </a:solidFill>
                <a:latin typeface="+mn-lt"/>
              </a:rPr>
              <a:t>Only one master</a:t>
            </a:r>
          </a:p>
          <a:p>
            <a:endParaRPr lang="en-US" sz="2200" b="1" dirty="0">
              <a:latin typeface="+mn-lt"/>
            </a:endParaRPr>
          </a:p>
          <a:p>
            <a:r>
              <a:rPr lang="en-US" sz="2200" b="1" dirty="0">
                <a:latin typeface="+mn-lt"/>
              </a:rPr>
              <a:t>Acts 4:11</a:t>
            </a:r>
            <a:r>
              <a:rPr lang="en-US" sz="2200" dirty="0">
                <a:latin typeface="+mn-lt"/>
              </a:rPr>
              <a:t>  This is the 'STONE WHICH WAS REJECTED BY YOU BUILDERS, WHICH HAS BECOME THE CHIEF CORNERSTONE.'  12  Nor is there salvation in any other, for there is no other name under heaven given among men by which we must be saved.“</a:t>
            </a:r>
            <a:endParaRPr lang="en-US" sz="2200" dirty="0">
              <a:latin typeface="+mn-lt"/>
            </a:endParaRPr>
          </a:p>
          <a:p>
            <a:pPr marL="342900" indent="-342900">
              <a:buFont typeface="Arial" panose="020B0604020202020204" pitchFamily="34" charset="0"/>
              <a:buChar char="•"/>
            </a:pPr>
            <a:r>
              <a:rPr lang="en-US" sz="2200" i="1" dirty="0">
                <a:solidFill>
                  <a:srgbClr val="003399"/>
                </a:solidFill>
                <a:latin typeface="+mn-lt"/>
              </a:rPr>
              <a:t>Only one way to eternal life</a:t>
            </a:r>
          </a:p>
        </p:txBody>
      </p:sp>
      <p:sp>
        <p:nvSpPr>
          <p:cNvPr id="16386"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dirty="0">
                <a:latin typeface="Calibri" pitchFamily="34" charset="0"/>
              </a:rPr>
              <a:t>One Lord, One God, One Faith, One Hope</a:t>
            </a:r>
          </a:p>
        </p:txBody>
      </p:sp>
    </p:spTree>
    <p:extLst>
      <p:ext uri="{BB962C8B-B14F-4D97-AF65-F5344CB8AC3E}">
        <p14:creationId xmlns:p14="http://schemas.microsoft.com/office/powerpoint/2010/main" val="375390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0"/>
          <p:cNvSpPr txBox="1">
            <a:spLocks noChangeArrowheads="1"/>
          </p:cNvSpPr>
          <p:nvPr/>
        </p:nvSpPr>
        <p:spPr bwMode="auto">
          <a:xfrm>
            <a:off x="457200" y="1069975"/>
            <a:ext cx="8305800" cy="5632311"/>
          </a:xfrm>
          <a:prstGeom prst="rect">
            <a:avLst/>
          </a:prstGeom>
          <a:noFill/>
          <a:ln w="9525">
            <a:noFill/>
            <a:miter lim="800000"/>
            <a:headEnd/>
            <a:tailEnd/>
          </a:ln>
        </p:spPr>
        <p:txBody>
          <a:bodyPr wrap="square">
            <a:spAutoFit/>
          </a:bodyPr>
          <a:lstStyle/>
          <a:p>
            <a:r>
              <a:rPr lang="en-US" sz="2000" b="1" dirty="0">
                <a:latin typeface="+mn-lt"/>
              </a:rPr>
              <a:t>John’s vs Christian baptism</a:t>
            </a:r>
          </a:p>
          <a:p>
            <a:r>
              <a:rPr lang="en-US" sz="2000" b="1" dirty="0">
                <a:latin typeface="+mn-lt"/>
              </a:rPr>
              <a:t>Act 19:2</a:t>
            </a:r>
            <a:r>
              <a:rPr lang="en-US" sz="2000" dirty="0">
                <a:latin typeface="+mn-lt"/>
              </a:rPr>
              <a:t> he said to them, "Did you receive the Holy Spirit when you believed?“ So they said to him, "We have not so much as heard whether there is a Holy Spirit."  3  And he said to them, "Into what then were you baptized?" So they said, "Into John's baptism."  4  Then Paul said, "John indeed baptized with a baptism of repentance, saying to the people that they should believe on Him who would come after him, that is, on Christ Jesus."  5  When they heard </a:t>
            </a:r>
            <a:r>
              <a:rPr lang="en-US" sz="2000" i="1" dirty="0">
                <a:latin typeface="+mn-lt"/>
              </a:rPr>
              <a:t>this,</a:t>
            </a:r>
            <a:r>
              <a:rPr lang="en-US" sz="2000" dirty="0">
                <a:latin typeface="+mn-lt"/>
              </a:rPr>
              <a:t> they were baptized in the name of the Lord Jesus.</a:t>
            </a:r>
            <a:endParaRPr lang="en-US" sz="2000" b="1" dirty="0">
              <a:latin typeface="+mn-lt"/>
            </a:endParaRPr>
          </a:p>
          <a:p>
            <a:pPr marL="285750" indent="-285750">
              <a:buFont typeface="Arial" panose="020B0604020202020204" pitchFamily="34" charset="0"/>
              <a:buChar char="•"/>
            </a:pPr>
            <a:r>
              <a:rPr lang="en-US" sz="2000" dirty="0">
                <a:solidFill>
                  <a:srgbClr val="003399"/>
                </a:solidFill>
                <a:latin typeface="+mn-lt"/>
              </a:rPr>
              <a:t>John’s = Repentance for remission of sins</a:t>
            </a:r>
          </a:p>
          <a:p>
            <a:pPr marL="285750" indent="-285750">
              <a:buFont typeface="Arial" panose="020B0604020202020204" pitchFamily="34" charset="0"/>
              <a:buChar char="•"/>
            </a:pPr>
            <a:r>
              <a:rPr lang="en-US" sz="2000" dirty="0">
                <a:solidFill>
                  <a:srgbClr val="003399"/>
                </a:solidFill>
                <a:latin typeface="+mn-lt"/>
              </a:rPr>
              <a:t>Christ’s = Holy Spirit</a:t>
            </a:r>
            <a:endParaRPr lang="en-US" sz="2000" b="1" dirty="0">
              <a:latin typeface="+mn-lt"/>
            </a:endParaRPr>
          </a:p>
          <a:p>
            <a:endParaRPr lang="en-US" sz="2000" b="1" dirty="0">
              <a:latin typeface="+mn-lt"/>
            </a:endParaRPr>
          </a:p>
          <a:p>
            <a:r>
              <a:rPr lang="en-US" sz="2000" b="1" dirty="0">
                <a:latin typeface="+mn-lt"/>
              </a:rPr>
              <a:t>Mat 3:11</a:t>
            </a:r>
            <a:r>
              <a:rPr lang="en-US" sz="2000" dirty="0">
                <a:latin typeface="+mn-lt"/>
              </a:rPr>
              <a:t>  I indeed baptize you with water </a:t>
            </a:r>
            <a:r>
              <a:rPr lang="en-US" sz="2000" u="sng" dirty="0">
                <a:latin typeface="+mn-lt"/>
              </a:rPr>
              <a:t>unto repentance</a:t>
            </a:r>
            <a:r>
              <a:rPr lang="en-US" sz="2000" dirty="0">
                <a:latin typeface="+mn-lt"/>
              </a:rPr>
              <a:t>, but He who is coming after me is mightier than I, whose sandals I am not worthy to carry. He will </a:t>
            </a:r>
            <a:r>
              <a:rPr lang="en-US" sz="2000" u="sng" dirty="0">
                <a:latin typeface="+mn-lt"/>
              </a:rPr>
              <a:t>baptize you with the Holy Spirit and fire</a:t>
            </a:r>
            <a:r>
              <a:rPr lang="en-US" sz="2000" dirty="0">
                <a:latin typeface="+mn-lt"/>
              </a:rPr>
              <a:t>.</a:t>
            </a:r>
            <a:endParaRPr lang="en-US" sz="2000" b="1" dirty="0">
              <a:latin typeface="+mn-lt"/>
            </a:endParaRPr>
          </a:p>
          <a:p>
            <a:r>
              <a:rPr lang="en-US" sz="2000" b="1" dirty="0">
                <a:latin typeface="+mn-lt"/>
              </a:rPr>
              <a:t>Col 2:12</a:t>
            </a:r>
            <a:r>
              <a:rPr lang="en-US" sz="2000" dirty="0">
                <a:latin typeface="+mn-lt"/>
              </a:rPr>
              <a:t> </a:t>
            </a:r>
            <a:r>
              <a:rPr lang="en-US" sz="2000" u="sng" dirty="0">
                <a:latin typeface="+mn-lt"/>
              </a:rPr>
              <a:t> buried </a:t>
            </a:r>
            <a:r>
              <a:rPr lang="en-US" sz="2000" dirty="0">
                <a:latin typeface="+mn-lt"/>
              </a:rPr>
              <a:t>with Him in baptism, in which you also were </a:t>
            </a:r>
            <a:r>
              <a:rPr lang="en-US" sz="2000" u="sng" dirty="0">
                <a:latin typeface="+mn-lt"/>
              </a:rPr>
              <a:t>raised</a:t>
            </a:r>
            <a:r>
              <a:rPr lang="en-US" sz="2000" dirty="0">
                <a:latin typeface="+mn-lt"/>
              </a:rPr>
              <a:t> with </a:t>
            </a:r>
            <a:r>
              <a:rPr lang="en-US" sz="2000" i="1" dirty="0">
                <a:latin typeface="+mn-lt"/>
              </a:rPr>
              <a:t>Him</a:t>
            </a:r>
            <a:r>
              <a:rPr lang="en-US" sz="2000" dirty="0">
                <a:latin typeface="+mn-lt"/>
              </a:rPr>
              <a:t> through faith in the working of God, who raised Him from the dead.</a:t>
            </a:r>
          </a:p>
          <a:p>
            <a:pPr marL="285750" indent="-285750">
              <a:buFont typeface="Arial" panose="020B0604020202020204" pitchFamily="34" charset="0"/>
              <a:buChar char="•"/>
            </a:pPr>
            <a:r>
              <a:rPr lang="en-US" sz="2000" i="1" dirty="0">
                <a:solidFill>
                  <a:srgbClr val="003399"/>
                </a:solidFill>
                <a:latin typeface="+mn-lt"/>
              </a:rPr>
              <a:t>Christian baptism -  Death, burial, resurrection (Rom 6:3-5)</a:t>
            </a:r>
          </a:p>
          <a:p>
            <a:pPr marL="285750" indent="-285750">
              <a:buFont typeface="Arial" panose="020B0604020202020204" pitchFamily="34" charset="0"/>
              <a:buChar char="•"/>
            </a:pPr>
            <a:r>
              <a:rPr lang="en-US" sz="2000" i="1" dirty="0">
                <a:solidFill>
                  <a:srgbClr val="003399"/>
                </a:solidFill>
                <a:latin typeface="+mn-lt"/>
              </a:rPr>
              <a:t>Not multiple baptisms, only Christian baptism (and into Christ!)</a:t>
            </a:r>
            <a:endParaRPr lang="en-US" altLang="zh-CN" sz="2000" i="1" dirty="0">
              <a:solidFill>
                <a:srgbClr val="003399"/>
              </a:solidFill>
              <a:latin typeface="+mn-lt"/>
            </a:endParaRPr>
          </a:p>
        </p:txBody>
      </p:sp>
      <p:sp>
        <p:nvSpPr>
          <p:cNvPr id="16386" name="TextBox 11"/>
          <p:cNvSpPr txBox="1">
            <a:spLocks noChangeArrowheads="1"/>
          </p:cNvSpPr>
          <p:nvPr/>
        </p:nvSpPr>
        <p:spPr bwMode="auto">
          <a:xfrm>
            <a:off x="1143000" y="381000"/>
            <a:ext cx="6400800" cy="519113"/>
          </a:xfrm>
          <a:prstGeom prst="rect">
            <a:avLst/>
          </a:prstGeom>
          <a:noFill/>
          <a:ln w="9525">
            <a:noFill/>
            <a:miter lim="800000"/>
            <a:headEnd/>
            <a:tailEnd/>
          </a:ln>
        </p:spPr>
        <p:txBody>
          <a:bodyPr>
            <a:spAutoFit/>
          </a:bodyPr>
          <a:lstStyle/>
          <a:p>
            <a:r>
              <a:rPr lang="en-US" altLang="zh-CN" sz="2800" b="1" i="1" dirty="0">
                <a:latin typeface="+mj-lt"/>
              </a:rPr>
              <a:t>One </a:t>
            </a:r>
            <a:r>
              <a:rPr lang="en-US" sz="2800" b="1" dirty="0">
                <a:latin typeface="+mj-lt"/>
              </a:rPr>
              <a:t>Baptism</a:t>
            </a:r>
            <a:endParaRPr lang="en-US" altLang="zh-CN" sz="2800" b="1" i="1" dirty="0">
              <a:latin typeface="+mj-lt"/>
            </a:endParaRPr>
          </a:p>
        </p:txBody>
      </p:sp>
    </p:spTree>
    <p:extLst>
      <p:ext uri="{BB962C8B-B14F-4D97-AF65-F5344CB8AC3E}">
        <p14:creationId xmlns:p14="http://schemas.microsoft.com/office/powerpoint/2010/main" val="309111918"/>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8661</TotalTime>
  <Words>349</Words>
  <Application>Microsoft Office PowerPoint</Application>
  <PresentationFormat>On-screen Show (4:3)</PresentationFormat>
  <Paragraphs>179</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宋体</vt:lpstr>
      <vt:lpstr>Aparajita</vt:lpstr>
      <vt:lpstr>Arial</vt:lpstr>
      <vt:lpstr>Calibri</vt:lpstr>
      <vt:lpstr>Wingdings</vt:lpstr>
      <vt:lpstr>Composite</vt:lpstr>
      <vt:lpstr>Ephesians Part VI  Chapter 4:1-16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Ephesians Part I</dc:title>
  <dc:creator>Chad</dc:creator>
  <cp:lastModifiedBy>Chad Cogburn</cp:lastModifiedBy>
  <cp:revision>303</cp:revision>
  <dcterms:created xsi:type="dcterms:W3CDTF">2016-05-24T04:13:28Z</dcterms:created>
  <dcterms:modified xsi:type="dcterms:W3CDTF">2017-02-26T06:26:47Z</dcterms:modified>
</cp:coreProperties>
</file>