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62" r:id="rId3"/>
    <p:sldId id="265" r:id="rId4"/>
    <p:sldId id="264" r:id="rId5"/>
    <p:sldId id="267" r:id="rId6"/>
    <p:sldId id="268" r:id="rId7"/>
    <p:sldId id="257" r:id="rId8"/>
    <p:sldId id="261" r:id="rId9"/>
    <p:sldId id="283" r:id="rId10"/>
    <p:sldId id="286" r:id="rId11"/>
    <p:sldId id="269" r:id="rId12"/>
    <p:sldId id="284" r:id="rId13"/>
    <p:sldId id="270" r:id="rId14"/>
    <p:sldId id="278" r:id="rId15"/>
    <p:sldId id="276" r:id="rId16"/>
    <p:sldId id="277" r:id="rId17"/>
    <p:sldId id="291" r:id="rId18"/>
    <p:sldId id="287" r:id="rId19"/>
    <p:sldId id="285" r:id="rId20"/>
    <p:sldId id="281" r:id="rId21"/>
    <p:sldId id="288" r:id="rId22"/>
    <p:sldId id="279" r:id="rId23"/>
    <p:sldId id="282" r:id="rId24"/>
    <p:sldId id="293" r:id="rId25"/>
    <p:sldId id="294" r:id="rId26"/>
    <p:sldId id="289" r:id="rId27"/>
    <p:sldId id="290" r:id="rId28"/>
    <p:sldId id="292"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9" autoAdjust="0"/>
    <p:restoredTop sz="94660"/>
  </p:normalViewPr>
  <p:slideViewPr>
    <p:cSldViewPr>
      <p:cViewPr>
        <p:scale>
          <a:sx n="90" d="100"/>
          <a:sy n="90" d="100"/>
        </p:scale>
        <p:origin x="-78"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E5FA7-E7AF-4A82-B4C7-8E2D38FF9113}" type="datetimeFigureOut">
              <a:rPr lang="en-US" smtClean="0"/>
              <a:t>5/29/2016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C6061-3A3C-48DB-ACBE-ABBBA85459BA}" type="slidenum">
              <a:rPr lang="en-US" smtClean="0"/>
              <a:t>‹#›</a:t>
            </a:fld>
            <a:endParaRPr lang="en-US"/>
          </a:p>
        </p:txBody>
      </p:sp>
    </p:spTree>
    <p:extLst>
      <p:ext uri="{BB962C8B-B14F-4D97-AF65-F5344CB8AC3E}">
        <p14:creationId xmlns:p14="http://schemas.microsoft.com/office/powerpoint/2010/main" val="410951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C6061-3A3C-48DB-ACBE-ABBBA85459BA}" type="slidenum">
              <a:rPr lang="en-US" smtClean="0"/>
              <a:t>26</a:t>
            </a:fld>
            <a:endParaRPr lang="en-US"/>
          </a:p>
        </p:txBody>
      </p:sp>
    </p:spTree>
    <p:extLst>
      <p:ext uri="{BB962C8B-B14F-4D97-AF65-F5344CB8AC3E}">
        <p14:creationId xmlns:p14="http://schemas.microsoft.com/office/powerpoint/2010/main" val="119651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C6061-3A3C-48DB-ACBE-ABBBA85459BA}" type="slidenum">
              <a:rPr lang="en-US" smtClean="0"/>
              <a:t>27</a:t>
            </a:fld>
            <a:endParaRPr lang="en-US"/>
          </a:p>
        </p:txBody>
      </p:sp>
    </p:spTree>
    <p:extLst>
      <p:ext uri="{BB962C8B-B14F-4D97-AF65-F5344CB8AC3E}">
        <p14:creationId xmlns:p14="http://schemas.microsoft.com/office/powerpoint/2010/main" val="1196511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60FBDABD-BECA-4114-9160-F501F677F12D}" type="datetimeFigureOut">
              <a:rPr lang="en-US" smtClean="0"/>
              <a:t>5/29/2016</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59BA9858-BB70-41DA-9F18-9B9DD853AC2A}"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0FBDABD-BECA-4114-9160-F501F677F12D}" type="datetimeFigureOut">
              <a:rPr lang="en-US" smtClean="0"/>
              <a:t>5/29/2016</a:t>
            </a:fld>
            <a:endParaRPr lang="en-US"/>
          </a:p>
        </p:txBody>
      </p:sp>
      <p:sp>
        <p:nvSpPr>
          <p:cNvPr id="14" name="Slide Number Placeholder 13"/>
          <p:cNvSpPr>
            <a:spLocks noGrp="1"/>
          </p:cNvSpPr>
          <p:nvPr>
            <p:ph type="sldNum" sz="quarter" idx="11"/>
          </p:nvPr>
        </p:nvSpPr>
        <p:spPr/>
        <p:txBody>
          <a:bodyPr/>
          <a:lstStyle/>
          <a:p>
            <a:fld id="{59BA9858-BB70-41DA-9F18-9B9DD853AC2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0FBDABD-BECA-4114-9160-F501F677F12D}" type="datetimeFigureOut">
              <a:rPr lang="en-US" smtClean="0"/>
              <a:t>5/29/2016</a:t>
            </a:fld>
            <a:endParaRPr lang="en-US"/>
          </a:p>
        </p:txBody>
      </p:sp>
      <p:sp>
        <p:nvSpPr>
          <p:cNvPr id="14" name="Slide Number Placeholder 13"/>
          <p:cNvSpPr>
            <a:spLocks noGrp="1"/>
          </p:cNvSpPr>
          <p:nvPr>
            <p:ph type="sldNum" sz="quarter" idx="11"/>
          </p:nvPr>
        </p:nvSpPr>
        <p:spPr/>
        <p:txBody>
          <a:bodyPr/>
          <a:lstStyle/>
          <a:p>
            <a:fld id="{59BA9858-BB70-41DA-9F18-9B9DD853AC2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60FBDABD-BECA-4114-9160-F501F677F12D}" type="datetimeFigureOut">
              <a:rPr lang="en-US" smtClean="0"/>
              <a:t>5/29/2016</a:t>
            </a:fld>
            <a:endParaRPr lang="en-US"/>
          </a:p>
        </p:txBody>
      </p:sp>
      <p:sp>
        <p:nvSpPr>
          <p:cNvPr id="11" name="Slide Number Placeholder 10"/>
          <p:cNvSpPr>
            <a:spLocks noGrp="1"/>
          </p:cNvSpPr>
          <p:nvPr>
            <p:ph type="sldNum" sz="quarter" idx="11"/>
          </p:nvPr>
        </p:nvSpPr>
        <p:spPr/>
        <p:txBody>
          <a:bodyPr/>
          <a:lstStyle/>
          <a:p>
            <a:fld id="{59BA9858-BB70-41DA-9F18-9B9DD853AC2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60FBDABD-BECA-4114-9160-F501F677F12D}" type="datetimeFigureOut">
              <a:rPr lang="en-US" smtClean="0"/>
              <a:t>5/29/2016</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59BA9858-BB70-41DA-9F18-9B9DD853AC2A}"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60FBDABD-BECA-4114-9160-F501F677F12D}" type="datetimeFigureOut">
              <a:rPr lang="en-US" smtClean="0"/>
              <a:t>5/29/2016</a:t>
            </a:fld>
            <a:endParaRPr lang="en-US"/>
          </a:p>
        </p:txBody>
      </p:sp>
      <p:sp>
        <p:nvSpPr>
          <p:cNvPr id="13" name="Slide Number Placeholder 12"/>
          <p:cNvSpPr>
            <a:spLocks noGrp="1"/>
          </p:cNvSpPr>
          <p:nvPr>
            <p:ph type="sldNum" sz="quarter" idx="11"/>
          </p:nvPr>
        </p:nvSpPr>
        <p:spPr/>
        <p:txBody>
          <a:bodyPr/>
          <a:lstStyle/>
          <a:p>
            <a:fld id="{59BA9858-BB70-41DA-9F18-9B9DD853AC2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0FBDABD-BECA-4114-9160-F501F677F12D}" type="datetimeFigureOut">
              <a:rPr lang="en-US" smtClean="0"/>
              <a:t>5/29/2016</a:t>
            </a:fld>
            <a:endParaRPr lang="en-US"/>
          </a:p>
        </p:txBody>
      </p:sp>
      <p:sp>
        <p:nvSpPr>
          <p:cNvPr id="14" name="Slide Number Placeholder 13"/>
          <p:cNvSpPr>
            <a:spLocks noGrp="1"/>
          </p:cNvSpPr>
          <p:nvPr>
            <p:ph type="sldNum" sz="quarter" idx="11"/>
          </p:nvPr>
        </p:nvSpPr>
        <p:spPr/>
        <p:txBody>
          <a:bodyPr/>
          <a:lstStyle/>
          <a:p>
            <a:fld id="{59BA9858-BB70-41DA-9F18-9B9DD853AC2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0FBDABD-BECA-4114-9160-F501F677F12D}" type="datetimeFigureOut">
              <a:rPr lang="en-US" smtClean="0"/>
              <a:t>5/29/2016</a:t>
            </a:fld>
            <a:endParaRPr lang="en-US"/>
          </a:p>
        </p:txBody>
      </p:sp>
      <p:sp>
        <p:nvSpPr>
          <p:cNvPr id="10" name="Slide Number Placeholder 9"/>
          <p:cNvSpPr>
            <a:spLocks noGrp="1"/>
          </p:cNvSpPr>
          <p:nvPr>
            <p:ph type="sldNum" sz="quarter" idx="11"/>
          </p:nvPr>
        </p:nvSpPr>
        <p:spPr/>
        <p:txBody>
          <a:bodyPr/>
          <a:lstStyle/>
          <a:p>
            <a:fld id="{59BA9858-BB70-41DA-9F18-9B9DD853AC2A}"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0FBDABD-BECA-4114-9160-F501F677F12D}" type="datetimeFigureOut">
              <a:rPr lang="en-US" smtClean="0"/>
              <a:t>5/29/2016</a:t>
            </a:fld>
            <a:endParaRPr lang="en-US"/>
          </a:p>
        </p:txBody>
      </p:sp>
      <p:sp>
        <p:nvSpPr>
          <p:cNvPr id="9" name="Slide Number Placeholder 8"/>
          <p:cNvSpPr>
            <a:spLocks noGrp="1"/>
          </p:cNvSpPr>
          <p:nvPr>
            <p:ph type="sldNum" sz="quarter" idx="11"/>
          </p:nvPr>
        </p:nvSpPr>
        <p:spPr/>
        <p:txBody>
          <a:bodyPr/>
          <a:lstStyle/>
          <a:p>
            <a:fld id="{59BA9858-BB70-41DA-9F18-9B9DD853AC2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0FBDABD-BECA-4114-9160-F501F677F12D}" type="datetimeFigureOut">
              <a:rPr lang="en-US" smtClean="0"/>
              <a:t>5/29/2016</a:t>
            </a:fld>
            <a:endParaRPr lang="en-US"/>
          </a:p>
        </p:txBody>
      </p:sp>
      <p:sp>
        <p:nvSpPr>
          <p:cNvPr id="16" name="Slide Number Placeholder 15"/>
          <p:cNvSpPr>
            <a:spLocks noGrp="1"/>
          </p:cNvSpPr>
          <p:nvPr>
            <p:ph type="sldNum" sz="quarter" idx="11"/>
          </p:nvPr>
        </p:nvSpPr>
        <p:spPr/>
        <p:txBody>
          <a:bodyPr/>
          <a:lstStyle/>
          <a:p>
            <a:fld id="{59BA9858-BB70-41DA-9F18-9B9DD853AC2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60FBDABD-BECA-4114-9160-F501F677F12D}" type="datetimeFigureOut">
              <a:rPr lang="en-US" smtClean="0"/>
              <a:t>5/29/2016</a:t>
            </a:fld>
            <a:endParaRPr lang="en-US"/>
          </a:p>
        </p:txBody>
      </p:sp>
      <p:sp>
        <p:nvSpPr>
          <p:cNvPr id="17" name="Slide Number Placeholder 16"/>
          <p:cNvSpPr>
            <a:spLocks noGrp="1"/>
          </p:cNvSpPr>
          <p:nvPr>
            <p:ph type="sldNum" sz="quarter" idx="11"/>
          </p:nvPr>
        </p:nvSpPr>
        <p:spPr/>
        <p:txBody>
          <a:bodyPr/>
          <a:lstStyle/>
          <a:p>
            <a:fld id="{59BA9858-BB70-41DA-9F18-9B9DD853AC2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59BA9858-BB70-41DA-9F18-9B9DD853AC2A}"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60FBDABD-BECA-4114-9160-F501F677F12D}" type="datetimeFigureOut">
              <a:rPr lang="en-US" smtClean="0"/>
              <a:t>5/29/2016</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1600" dirty="0" smtClean="0"/>
          </a:p>
          <a:p>
            <a:pPr algn="r"/>
            <a:r>
              <a:rPr lang="en-US" sz="1600" dirty="0" smtClean="0"/>
              <a:t>30May 2016</a:t>
            </a:r>
          </a:p>
          <a:p>
            <a:pPr algn="r"/>
            <a:r>
              <a:rPr lang="en-US" sz="1600" dirty="0" smtClean="0"/>
              <a:t>Chad Cogburn</a:t>
            </a:r>
          </a:p>
          <a:p>
            <a:pPr algn="r"/>
            <a:r>
              <a:rPr lang="en-US" sz="1600" dirty="0" smtClean="0"/>
              <a:t>Albuquerque, NM</a:t>
            </a:r>
            <a:endParaRPr lang="en-US" sz="1600" dirty="0"/>
          </a:p>
        </p:txBody>
      </p:sp>
      <p:sp>
        <p:nvSpPr>
          <p:cNvPr id="2" name="Title 1"/>
          <p:cNvSpPr>
            <a:spLocks noGrp="1"/>
          </p:cNvSpPr>
          <p:nvPr>
            <p:ph type="title"/>
          </p:nvPr>
        </p:nvSpPr>
        <p:spPr/>
        <p:txBody>
          <a:bodyPr>
            <a:normAutofit/>
          </a:bodyPr>
          <a:lstStyle/>
          <a:p>
            <a:pPr algn="l"/>
            <a:r>
              <a:rPr lang="en-US" sz="3200" b="1" i="1" dirty="0">
                <a:solidFill>
                  <a:schemeClr val="tx1"/>
                </a:solidFill>
                <a:ea typeface="+mn-ea"/>
                <a:cs typeface="+mn-cs"/>
              </a:rPr>
              <a:t>Ephesians</a:t>
            </a:r>
            <a:br>
              <a:rPr lang="en-US" sz="3200" b="1" i="1" dirty="0">
                <a:solidFill>
                  <a:schemeClr val="tx1"/>
                </a:solidFill>
                <a:ea typeface="+mn-ea"/>
                <a:cs typeface="+mn-cs"/>
              </a:rPr>
            </a:br>
            <a:r>
              <a:rPr lang="en-US" sz="3200" b="1" i="1" dirty="0">
                <a:solidFill>
                  <a:schemeClr val="tx1"/>
                </a:solidFill>
                <a:ea typeface="+mn-ea"/>
                <a:cs typeface="+mn-cs"/>
              </a:rPr>
              <a:t>Part I</a:t>
            </a:r>
            <a:br>
              <a:rPr lang="en-US" sz="3200" b="1" i="1" dirty="0">
                <a:solidFill>
                  <a:schemeClr val="tx1"/>
                </a:solidFill>
                <a:ea typeface="+mn-ea"/>
                <a:cs typeface="+mn-cs"/>
              </a:rPr>
            </a:br>
            <a:endParaRPr lang="en-US" sz="3200" b="1" i="1" dirty="0">
              <a:solidFill>
                <a:schemeClr val="tx1"/>
              </a:solidFill>
              <a:ea typeface="+mn-ea"/>
              <a:cs typeface="+mn-cs"/>
            </a:endParaRPr>
          </a:p>
        </p:txBody>
      </p:sp>
    </p:spTree>
    <p:extLst>
      <p:ext uri="{BB962C8B-B14F-4D97-AF65-F5344CB8AC3E}">
        <p14:creationId xmlns:p14="http://schemas.microsoft.com/office/powerpoint/2010/main" val="152909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509200"/>
          </a:xfrm>
          <a:prstGeom prst="rect">
            <a:avLst/>
          </a:prstGeom>
          <a:noFill/>
        </p:spPr>
        <p:txBody>
          <a:bodyPr wrap="square" rtlCol="0">
            <a:spAutoFit/>
          </a:bodyPr>
          <a:lstStyle/>
          <a:p>
            <a:r>
              <a:rPr lang="en-US" sz="2200" b="1" i="1" dirty="0"/>
              <a:t>Acts 2:22 </a:t>
            </a:r>
            <a:r>
              <a:rPr lang="en-US" sz="2200" i="1" dirty="0"/>
              <a:t>“Men of Israel, hear these words: Jesus of Nazareth, a Man attested by God to you by miracles, wonders, and signs which God did through Him in your midst, as you yourselves also know— Him, being delivered by the </a:t>
            </a:r>
            <a:r>
              <a:rPr lang="en-US" sz="2200" i="1" u="sng" dirty="0"/>
              <a:t>determined purpose and foreknowledge of God</a:t>
            </a:r>
            <a:r>
              <a:rPr lang="en-US" sz="2200" i="1" dirty="0"/>
              <a:t>, you have taken by lawless hands, have crucified, and put to death;  </a:t>
            </a:r>
            <a:r>
              <a:rPr lang="en-US" sz="2200" i="1" baseline="30000" dirty="0"/>
              <a:t>24</a:t>
            </a:r>
            <a:r>
              <a:rPr lang="en-US" sz="2200" i="1" dirty="0"/>
              <a:t>whom God raised up, having loosed the pains of death, because it was not possible that He should be held by it.</a:t>
            </a:r>
            <a:endParaRPr lang="en-US" sz="2200" i="1" dirty="0">
              <a:solidFill>
                <a:schemeClr val="accent1">
                  <a:lumMod val="50000"/>
                </a:schemeClr>
              </a:solidFill>
              <a:cs typeface="Aparajita" panose="020B0604020202020204" pitchFamily="34" charset="0"/>
            </a:endParaRP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God’s pre-determined that Jesus would be crucified</a:t>
            </a:r>
          </a:p>
          <a:p>
            <a:r>
              <a:rPr lang="en-US" sz="2200" i="1" dirty="0" smtClean="0">
                <a:solidFill>
                  <a:schemeClr val="accent1">
                    <a:lumMod val="50000"/>
                  </a:schemeClr>
                </a:solidFill>
                <a:cs typeface="Aparajita" panose="020B0604020202020204" pitchFamily="34" charset="0"/>
              </a:rPr>
              <a:t> </a:t>
            </a:r>
            <a:endParaRPr lang="en-US" sz="2200" b="1" i="1" dirty="0" smtClean="0"/>
          </a:p>
          <a:p>
            <a:r>
              <a:rPr lang="en-US" sz="2200" b="1" i="1" dirty="0" smtClean="0"/>
              <a:t>Galatians </a:t>
            </a:r>
            <a:r>
              <a:rPr lang="en-US" sz="2200" b="1" i="1" dirty="0"/>
              <a:t>3:7 </a:t>
            </a:r>
            <a:r>
              <a:rPr lang="en-US" sz="2200" i="1" dirty="0" smtClean="0"/>
              <a:t>Therefore </a:t>
            </a:r>
            <a:r>
              <a:rPr lang="en-US" sz="2200" i="1" dirty="0"/>
              <a:t>know that only those who are of faith are sons of Abraham.  </a:t>
            </a:r>
            <a:r>
              <a:rPr lang="en-US" sz="2200" i="1" baseline="30000" dirty="0"/>
              <a:t>8</a:t>
            </a:r>
            <a:r>
              <a:rPr lang="en-US" sz="2200" i="1" dirty="0"/>
              <a:t>And the Scripture, </a:t>
            </a:r>
            <a:r>
              <a:rPr lang="en-US" sz="2200" i="1" u="sng" dirty="0"/>
              <a:t>foreseeing</a:t>
            </a:r>
            <a:r>
              <a:rPr lang="en-US" sz="2200" i="1" dirty="0"/>
              <a:t> that God would justify the Gentiles by faith, preached the gospel to Abraham </a:t>
            </a:r>
            <a:r>
              <a:rPr lang="en-US" sz="2200" i="1" u="sng" dirty="0"/>
              <a:t>beforehand</a:t>
            </a:r>
            <a:r>
              <a:rPr lang="en-US" sz="2200" i="1" dirty="0"/>
              <a:t>, saying, “In you all the nations shall be blessed</a:t>
            </a:r>
            <a:r>
              <a:rPr lang="en-US" sz="2200" i="1" dirty="0" smtClean="0"/>
              <a:t>.”</a:t>
            </a:r>
            <a:r>
              <a:rPr lang="en-US" sz="2200" i="1" dirty="0"/>
              <a:t>  </a:t>
            </a:r>
            <a:r>
              <a:rPr lang="en-US" sz="2200" i="1" baseline="30000" dirty="0"/>
              <a:t>9</a:t>
            </a:r>
            <a:r>
              <a:rPr lang="en-US" sz="2200" i="1" dirty="0"/>
              <a:t>So then those who are of faith are blessed with believing </a:t>
            </a:r>
            <a:r>
              <a:rPr lang="en-US" sz="2200" i="1" dirty="0" smtClean="0"/>
              <a:t>Abraham.</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God planned to save “all the nations” before making the covenant with Abraham</a:t>
            </a:r>
            <a:endParaRPr lang="en-US" sz="2200" i="1" dirty="0" smtClean="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Salvation of the Gentiles</a:t>
            </a:r>
            <a:endParaRPr lang="en-US" sz="2800" b="1" i="1" dirty="0">
              <a:latin typeface="+mj-lt"/>
            </a:endParaRPr>
          </a:p>
        </p:txBody>
      </p:sp>
    </p:spTree>
    <p:extLst>
      <p:ext uri="{BB962C8B-B14F-4D97-AF65-F5344CB8AC3E}">
        <p14:creationId xmlns:p14="http://schemas.microsoft.com/office/powerpoint/2010/main" val="1596669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509200"/>
          </a:xfrm>
          <a:prstGeom prst="rect">
            <a:avLst/>
          </a:prstGeom>
          <a:noFill/>
        </p:spPr>
        <p:txBody>
          <a:bodyPr wrap="square" rtlCol="0">
            <a:spAutoFit/>
          </a:bodyPr>
          <a:lstStyle/>
          <a:p>
            <a:r>
              <a:rPr lang="en-US" sz="2200" b="1" i="1" dirty="0" smtClean="0"/>
              <a:t>1 </a:t>
            </a:r>
            <a:r>
              <a:rPr lang="en-US" sz="2200" b="1" i="1" dirty="0"/>
              <a:t>Corinthians 2:6 - 9 </a:t>
            </a:r>
            <a:r>
              <a:rPr lang="en-US" sz="2200" i="1" dirty="0" smtClean="0"/>
              <a:t>However</a:t>
            </a:r>
            <a:r>
              <a:rPr lang="en-US" sz="2200" i="1" dirty="0"/>
              <a:t>, we speak wisdom among those who are mature, yet not the wisdom of this age, nor of the rulers of this age, who are coming to nothing.  </a:t>
            </a:r>
            <a:r>
              <a:rPr lang="en-US" sz="2200" i="1" baseline="30000" dirty="0"/>
              <a:t>7</a:t>
            </a:r>
            <a:r>
              <a:rPr lang="en-US" sz="2200" i="1" dirty="0"/>
              <a:t>But we speak the wisdom of God in a mystery, the hidden wisdom which </a:t>
            </a:r>
            <a:r>
              <a:rPr lang="en-US" sz="2200" i="1" u="sng" dirty="0"/>
              <a:t>God ordained before the ages for our glory</a:t>
            </a:r>
            <a:r>
              <a:rPr lang="en-US" sz="2200" i="1" dirty="0"/>
              <a:t>,  </a:t>
            </a:r>
            <a:r>
              <a:rPr lang="en-US" sz="2200" i="1" baseline="30000" dirty="0"/>
              <a:t>8</a:t>
            </a:r>
            <a:r>
              <a:rPr lang="en-US" sz="2200" i="1" dirty="0"/>
              <a:t>which none of the rulers of this age knew; for had they known, they would not have crucified the Lord of glory. </a:t>
            </a:r>
            <a:r>
              <a:rPr lang="en-US" sz="2200" i="1" baseline="30000" dirty="0"/>
              <a:t>9</a:t>
            </a:r>
            <a:r>
              <a:rPr lang="en-US" sz="2200" i="1" dirty="0"/>
              <a:t>But as it is written:     </a:t>
            </a:r>
            <a:endParaRPr lang="en-US" sz="2200" i="1" dirty="0" smtClean="0"/>
          </a:p>
          <a:p>
            <a:r>
              <a:rPr lang="en-US" sz="2200" i="1" dirty="0" smtClean="0"/>
              <a:t>“</a:t>
            </a:r>
            <a:r>
              <a:rPr lang="en-US" sz="2200" i="1" dirty="0"/>
              <a:t>Eye has not seen, nor ear heard,     </a:t>
            </a:r>
            <a:endParaRPr lang="en-US" sz="2200" i="1" dirty="0" smtClean="0"/>
          </a:p>
          <a:p>
            <a:r>
              <a:rPr lang="en-US" sz="2200" i="1" dirty="0" smtClean="0"/>
              <a:t>Nor </a:t>
            </a:r>
            <a:r>
              <a:rPr lang="en-US" sz="2200" i="1" dirty="0"/>
              <a:t>have entered into the heart of man     </a:t>
            </a:r>
            <a:endParaRPr lang="en-US" sz="2200" i="1" dirty="0" smtClean="0"/>
          </a:p>
          <a:p>
            <a:r>
              <a:rPr lang="en-US" sz="2200" i="1" dirty="0" smtClean="0"/>
              <a:t>The </a:t>
            </a:r>
            <a:r>
              <a:rPr lang="en-US" sz="2200" i="1" dirty="0"/>
              <a:t>things which God has prepared </a:t>
            </a:r>
            <a:r>
              <a:rPr lang="en-US" sz="2200" i="1" u="sng" dirty="0"/>
              <a:t>for those who love Him</a:t>
            </a:r>
            <a:r>
              <a:rPr lang="en-US" sz="2200" i="1" dirty="0" smtClean="0"/>
              <a:t>.”</a:t>
            </a:r>
          </a:p>
          <a:p>
            <a:r>
              <a:rPr lang="en-US" sz="2200" i="1" baseline="30000" dirty="0"/>
              <a:t>10</a:t>
            </a:r>
            <a:r>
              <a:rPr lang="en-US" sz="2200" i="1" dirty="0"/>
              <a:t>But God has revealed them to us through His Spirit.</a:t>
            </a:r>
            <a:endParaRPr lang="en-US" sz="2200" i="1" dirty="0" smtClean="0"/>
          </a:p>
          <a:p>
            <a:pPr marL="342900" indent="-342900">
              <a:buFontTx/>
              <a:buChar char="-"/>
            </a:pPr>
            <a:r>
              <a:rPr lang="en-US" sz="2200" i="1" dirty="0" smtClean="0">
                <a:solidFill>
                  <a:schemeClr val="accent1">
                    <a:lumMod val="50000"/>
                  </a:schemeClr>
                </a:solidFill>
                <a:cs typeface="Aparajita" panose="020B0604020202020204" pitchFamily="34" charset="0"/>
              </a:rPr>
              <a:t>The mystery was pre-ordained</a:t>
            </a:r>
            <a:endParaRPr lang="en-US" sz="2200" i="1" dirty="0">
              <a:solidFill>
                <a:schemeClr val="accent1">
                  <a:lumMod val="50000"/>
                </a:schemeClr>
              </a:solidFill>
              <a:cs typeface="Aparajita" panose="020B0604020202020204" pitchFamily="34" charset="0"/>
            </a:endParaRPr>
          </a:p>
          <a:p>
            <a:pPr marL="342900" indent="-342900">
              <a:buFontTx/>
              <a:buChar char="-"/>
            </a:pPr>
            <a:r>
              <a:rPr lang="en-US" sz="2200" i="1" dirty="0" smtClean="0">
                <a:solidFill>
                  <a:schemeClr val="accent1">
                    <a:lumMod val="50000"/>
                  </a:schemeClr>
                </a:solidFill>
                <a:cs typeface="Aparajita" panose="020B0604020202020204" pitchFamily="34" charset="0"/>
              </a:rPr>
              <a:t>And hidden from sinners and reveal through His Spirit</a:t>
            </a:r>
          </a:p>
          <a:p>
            <a:pPr marL="342900" indent="-342900">
              <a:buFontTx/>
              <a:buChar char="-"/>
            </a:pPr>
            <a:r>
              <a:rPr lang="en-US" sz="2200" i="1" dirty="0" smtClean="0">
                <a:solidFill>
                  <a:schemeClr val="accent1">
                    <a:lumMod val="50000"/>
                  </a:schemeClr>
                </a:solidFill>
                <a:cs typeface="Aparajita" panose="020B0604020202020204" pitchFamily="34" charset="0"/>
              </a:rPr>
              <a:t>Vs 9. For those who love Him</a:t>
            </a:r>
          </a:p>
          <a:p>
            <a:pPr marL="342900" indent="-342900">
              <a:buFontTx/>
              <a:buChar char="-"/>
            </a:pPr>
            <a:r>
              <a:rPr lang="en-US" sz="2200" i="1" dirty="0" smtClean="0">
                <a:solidFill>
                  <a:schemeClr val="accent1">
                    <a:lumMod val="50000"/>
                  </a:schemeClr>
                </a:solidFill>
                <a:cs typeface="Aparajita" panose="020B0604020202020204" pitchFamily="34" charset="0"/>
              </a:rPr>
              <a:t>What is the mystery?</a:t>
            </a:r>
          </a:p>
          <a:p>
            <a:pPr marL="342900" indent="-342900">
              <a:buFontTx/>
              <a:buChar char="-"/>
            </a:pPr>
            <a:endParaRPr lang="en-US" sz="2200" i="1" dirty="0" smtClean="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Hidden Wisdom from Old</a:t>
            </a:r>
            <a:endParaRPr lang="en-US" sz="2800" b="1" i="1" dirty="0">
              <a:latin typeface="+mj-lt"/>
            </a:endParaRPr>
          </a:p>
        </p:txBody>
      </p:sp>
    </p:spTree>
    <p:extLst>
      <p:ext uri="{BB962C8B-B14F-4D97-AF65-F5344CB8AC3E}">
        <p14:creationId xmlns:p14="http://schemas.microsoft.com/office/powerpoint/2010/main" val="318074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66800"/>
            <a:ext cx="8001000" cy="3477875"/>
          </a:xfrm>
          <a:prstGeom prst="rect">
            <a:avLst/>
          </a:prstGeom>
          <a:noFill/>
        </p:spPr>
        <p:txBody>
          <a:bodyPr wrap="square" rtlCol="0">
            <a:spAutoFit/>
          </a:bodyPr>
          <a:lstStyle/>
          <a:p>
            <a:r>
              <a:rPr lang="en-US" sz="2200" b="1" i="1" dirty="0" smtClean="0"/>
              <a:t>Romans </a:t>
            </a:r>
            <a:r>
              <a:rPr lang="en-US" sz="2200" b="1" i="1" dirty="0"/>
              <a:t>8:28 </a:t>
            </a:r>
            <a:r>
              <a:rPr lang="en-US" sz="2200" i="1" dirty="0" smtClean="0"/>
              <a:t>And </a:t>
            </a:r>
            <a:r>
              <a:rPr lang="en-US" sz="2200" i="1" dirty="0"/>
              <a:t>we know that all things work together for good to those who love God, to those who are the called according to His purpose.  </a:t>
            </a:r>
            <a:r>
              <a:rPr lang="en-US" sz="2200" i="1" baseline="30000" dirty="0"/>
              <a:t>29</a:t>
            </a:r>
            <a:r>
              <a:rPr lang="en-US" sz="2200" i="1" dirty="0"/>
              <a:t>For whom He </a:t>
            </a:r>
            <a:r>
              <a:rPr lang="en-US" sz="2200" i="1" u="sng" dirty="0"/>
              <a:t>foreknew</a:t>
            </a:r>
            <a:r>
              <a:rPr lang="en-US" sz="2200" i="1" dirty="0"/>
              <a:t>, He also predestined to be conformed to the image of His Son, that He might be the firstborn among many brethren.  </a:t>
            </a:r>
            <a:r>
              <a:rPr lang="en-US" sz="2200" i="1" baseline="30000" dirty="0"/>
              <a:t>30</a:t>
            </a:r>
            <a:r>
              <a:rPr lang="en-US" sz="2200" i="1" dirty="0"/>
              <a:t>Moreover whom He predestined, these He also called; whom He called, these He also justified; and whom He justified, these He also glorified. </a:t>
            </a:r>
            <a:endParaRPr lang="en-US" sz="2400" dirty="0" smtClean="0"/>
          </a:p>
          <a:p>
            <a:r>
              <a:rPr lang="en-US" sz="2200" i="1" dirty="0" smtClean="0">
                <a:solidFill>
                  <a:schemeClr val="accent1">
                    <a:lumMod val="50000"/>
                  </a:schemeClr>
                </a:solidFill>
                <a:cs typeface="Aparajita" panose="020B0604020202020204" pitchFamily="34" charset="0"/>
              </a:rPr>
              <a:t>God knows who will respond to the gospel.  These are predestined to be called, justified, glorified!</a:t>
            </a:r>
          </a:p>
          <a:p>
            <a:endParaRPr lang="en-US" sz="2200" i="1" dirty="0" smtClean="0">
              <a:cs typeface="Aparajita" panose="020B0604020202020204" pitchFamily="34" charset="0"/>
            </a:endParaRPr>
          </a:p>
        </p:txBody>
      </p:sp>
      <p:sp>
        <p:nvSpPr>
          <p:cNvPr id="4" name="TextBox 3"/>
          <p:cNvSpPr txBox="1"/>
          <p:nvPr/>
        </p:nvSpPr>
        <p:spPr>
          <a:xfrm>
            <a:off x="1143000" y="381000"/>
            <a:ext cx="6400800" cy="523220"/>
          </a:xfrm>
          <a:prstGeom prst="rect">
            <a:avLst/>
          </a:prstGeom>
          <a:noFill/>
        </p:spPr>
        <p:txBody>
          <a:bodyPr wrap="square" rtlCol="0">
            <a:spAutoFit/>
          </a:bodyPr>
          <a:lstStyle/>
          <a:p>
            <a:r>
              <a:rPr lang="en-US" sz="2800" b="1" i="1" dirty="0">
                <a:latin typeface="+mj-lt"/>
              </a:rPr>
              <a:t>Predestined to Glory</a:t>
            </a:r>
            <a:endParaRPr lang="en-US" sz="2800" b="1" i="1" dirty="0">
              <a:latin typeface="+mj-lt"/>
            </a:endParaRPr>
          </a:p>
        </p:txBody>
      </p:sp>
    </p:spTree>
    <p:extLst>
      <p:ext uri="{BB962C8B-B14F-4D97-AF65-F5344CB8AC3E}">
        <p14:creationId xmlns:p14="http://schemas.microsoft.com/office/powerpoint/2010/main" val="216008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3139321"/>
          </a:xfrm>
          <a:prstGeom prst="rect">
            <a:avLst/>
          </a:prstGeom>
          <a:noFill/>
        </p:spPr>
        <p:txBody>
          <a:bodyPr wrap="square" rtlCol="0">
            <a:spAutoFit/>
          </a:bodyPr>
          <a:lstStyle/>
          <a:p>
            <a:r>
              <a:rPr lang="en-US" sz="2200" b="1" i="1" dirty="0" smtClean="0"/>
              <a:t>1 </a:t>
            </a:r>
            <a:r>
              <a:rPr lang="en-US" sz="2200" b="1" i="1" dirty="0"/>
              <a:t>Thessalonians </a:t>
            </a:r>
            <a:r>
              <a:rPr lang="en-US" sz="2200" b="1" i="1" dirty="0" smtClean="0"/>
              <a:t>5:7 (</a:t>
            </a:r>
            <a:r>
              <a:rPr lang="en-US" sz="2200" b="1" i="1" dirty="0"/>
              <a:t>NASB) </a:t>
            </a:r>
            <a:r>
              <a:rPr lang="en-US" sz="2200" i="1" dirty="0" smtClean="0"/>
              <a:t>For </a:t>
            </a:r>
            <a:r>
              <a:rPr lang="en-US" sz="2200" i="1" dirty="0"/>
              <a:t>those who sleep do their sleeping at night, and those who get drunk get drunk at night.  </a:t>
            </a:r>
            <a:r>
              <a:rPr lang="en-US" sz="2200" i="1" baseline="30000" dirty="0"/>
              <a:t>8</a:t>
            </a:r>
            <a:r>
              <a:rPr lang="en-US" sz="2200" i="1" dirty="0"/>
              <a:t>But since we are of the day, let us be </a:t>
            </a:r>
            <a:r>
              <a:rPr lang="en-US" sz="2200" i="1" dirty="0" smtClean="0"/>
              <a:t>sober</a:t>
            </a:r>
            <a:r>
              <a:rPr lang="en-US" sz="2200" i="1" dirty="0"/>
              <a:t>, having put on the breastplate of faith and love, and as a helmet, the hope of salvation.  </a:t>
            </a:r>
            <a:r>
              <a:rPr lang="en-US" sz="2200" i="1" u="sng" baseline="30000" dirty="0"/>
              <a:t>9</a:t>
            </a:r>
            <a:r>
              <a:rPr lang="en-US" sz="2200" i="1" u="sng" dirty="0"/>
              <a:t>For God has not destined us for wrath, but for obtaining salvation through our Lord Jesus Christ</a:t>
            </a:r>
            <a:r>
              <a:rPr lang="en-US" sz="2200" i="1" dirty="0"/>
              <a:t>,  </a:t>
            </a:r>
            <a:r>
              <a:rPr lang="en-US" sz="2200" i="1" baseline="30000" dirty="0"/>
              <a:t>10</a:t>
            </a:r>
            <a:r>
              <a:rPr lang="en-US" sz="2200" i="1" dirty="0"/>
              <a:t>who died for us, so that whether we are awake or asleep, we will live together with Him. </a:t>
            </a:r>
            <a:r>
              <a:rPr lang="en-US" sz="2200" dirty="0"/>
              <a:t> </a:t>
            </a:r>
            <a:endParaRPr lang="en-US" sz="2200" dirty="0" smtClean="0"/>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Destined for salvation through Christ</a:t>
            </a:r>
            <a:endParaRPr lang="en-US" sz="2200" i="1" dirty="0">
              <a:solidFill>
                <a:schemeClr val="accent1">
                  <a:lumMod val="50000"/>
                </a:schemeClr>
              </a:solidFill>
              <a:cs typeface="Aparajita" panose="020B0604020202020204" pitchFamily="34" charset="0"/>
            </a:endParaRPr>
          </a:p>
          <a:p>
            <a:pPr marL="342900" indent="-342900">
              <a:buFontTx/>
              <a:buChar char="-"/>
            </a:pPr>
            <a:endParaRPr lang="en-US" sz="2200" i="1" dirty="0" smtClean="0">
              <a:cs typeface="Aparajita" panose="020B0604020202020204" pitchFamily="34" charset="0"/>
            </a:endParaRPr>
          </a:p>
        </p:txBody>
      </p:sp>
      <p:sp>
        <p:nvSpPr>
          <p:cNvPr id="12" name="TextBox 11"/>
          <p:cNvSpPr txBox="1"/>
          <p:nvPr/>
        </p:nvSpPr>
        <p:spPr>
          <a:xfrm>
            <a:off x="1143000" y="391180"/>
            <a:ext cx="6400800" cy="523220"/>
          </a:xfrm>
          <a:prstGeom prst="rect">
            <a:avLst/>
          </a:prstGeom>
          <a:noFill/>
        </p:spPr>
        <p:txBody>
          <a:bodyPr wrap="square" rtlCol="0">
            <a:spAutoFit/>
          </a:bodyPr>
          <a:lstStyle/>
          <a:p>
            <a:r>
              <a:rPr lang="en-US" sz="2800" b="1" i="1" dirty="0">
                <a:latin typeface="+mj-lt"/>
              </a:rPr>
              <a:t>Predestination</a:t>
            </a:r>
            <a:r>
              <a:rPr lang="en-US" sz="2800" b="1" i="1" dirty="0">
                <a:latin typeface="+mj-lt"/>
              </a:rPr>
              <a:t> to Salvation through Christ</a:t>
            </a:r>
            <a:endParaRPr lang="en-US" sz="2800" b="1" i="1" dirty="0">
              <a:latin typeface="+mj-lt"/>
            </a:endParaRPr>
          </a:p>
        </p:txBody>
      </p:sp>
    </p:spTree>
    <p:extLst>
      <p:ext uri="{BB962C8B-B14F-4D97-AF65-F5344CB8AC3E}">
        <p14:creationId xmlns:p14="http://schemas.microsoft.com/office/powerpoint/2010/main" val="82384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2800767"/>
          </a:xfrm>
          <a:prstGeom prst="rect">
            <a:avLst/>
          </a:prstGeom>
          <a:noFill/>
        </p:spPr>
        <p:txBody>
          <a:bodyPr wrap="square" rtlCol="0">
            <a:spAutoFit/>
          </a:bodyPr>
          <a:lstStyle/>
          <a:p>
            <a:r>
              <a:rPr lang="en-US" sz="2200" b="1" i="1" dirty="0"/>
              <a:t>1 Peter 1:1 </a:t>
            </a:r>
            <a:r>
              <a:rPr lang="en-US" sz="2200" i="1" dirty="0"/>
              <a:t>Peter, an apostle of Jesus Christ, To the pilgrims of the Dispersion in Pontus, Galatia, Cappadocia, Asia, and Bithynia,  </a:t>
            </a:r>
            <a:r>
              <a:rPr lang="en-US" sz="2200" i="1" baseline="30000" dirty="0"/>
              <a:t>2</a:t>
            </a:r>
            <a:r>
              <a:rPr lang="en-US" sz="2200" i="1" u="sng" dirty="0"/>
              <a:t>elect according to the foreknowledge of God the Father</a:t>
            </a:r>
            <a:r>
              <a:rPr lang="en-US" sz="2200" i="1" dirty="0"/>
              <a:t>, in sanctification of the Spirit, for obedience and sprinkling of the blood of Jesus Christ: Grace to you and peace be </a:t>
            </a:r>
            <a:r>
              <a:rPr lang="en-US" sz="2200" i="1" dirty="0" smtClean="0"/>
              <a:t>multiplied.</a:t>
            </a:r>
            <a:endParaRPr lang="en-US" sz="2200" dirty="0" smtClean="0"/>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God knew beforehand who the elect would be</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But each individual still chose to respond to the gospel and obey</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Men do not know who will respond</a:t>
            </a: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God Has Foreknowledge</a:t>
            </a:r>
            <a:endParaRPr lang="en-US" sz="2800" b="1" i="1" dirty="0">
              <a:latin typeface="+mj-lt"/>
            </a:endParaRPr>
          </a:p>
        </p:txBody>
      </p:sp>
    </p:spTree>
    <p:extLst>
      <p:ext uri="{BB962C8B-B14F-4D97-AF65-F5344CB8AC3E}">
        <p14:creationId xmlns:p14="http://schemas.microsoft.com/office/powerpoint/2010/main" val="428713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153400" cy="4154984"/>
          </a:xfrm>
          <a:prstGeom prst="rect">
            <a:avLst/>
          </a:prstGeom>
          <a:noFill/>
        </p:spPr>
        <p:txBody>
          <a:bodyPr wrap="square" rtlCol="0">
            <a:spAutoFit/>
          </a:bodyPr>
          <a:lstStyle/>
          <a:p>
            <a:r>
              <a:rPr lang="en-US" sz="2200" b="1" i="1" dirty="0" smtClean="0"/>
              <a:t>Acts 17:26 </a:t>
            </a:r>
            <a:r>
              <a:rPr lang="en-US" sz="2200" i="1" dirty="0" smtClean="0"/>
              <a:t>And </a:t>
            </a:r>
            <a:r>
              <a:rPr lang="en-US" sz="2200" i="1" dirty="0"/>
              <a:t>He has made from one </a:t>
            </a:r>
            <a:r>
              <a:rPr lang="en-US" sz="2200" i="1" dirty="0" smtClean="0"/>
              <a:t>blood </a:t>
            </a:r>
            <a:r>
              <a:rPr lang="en-US" sz="2200" i="1" dirty="0"/>
              <a:t>every nation of men to dwell on all the face of the earth, and has </a:t>
            </a:r>
            <a:r>
              <a:rPr lang="en-US" sz="2200" i="1" u="sng" dirty="0"/>
              <a:t>determined their </a:t>
            </a:r>
            <a:r>
              <a:rPr lang="en-US" sz="2200" i="1" u="sng" dirty="0" smtClean="0"/>
              <a:t>pre-appointed </a:t>
            </a:r>
            <a:r>
              <a:rPr lang="en-US" sz="2200" i="1" u="sng" dirty="0"/>
              <a:t>times and the boundaries of their dwellings</a:t>
            </a:r>
            <a:r>
              <a:rPr lang="en-US" sz="2200" i="1" dirty="0"/>
              <a:t>,  </a:t>
            </a:r>
            <a:r>
              <a:rPr lang="en-US" sz="2200" i="1" baseline="30000" dirty="0"/>
              <a:t>27</a:t>
            </a:r>
            <a:r>
              <a:rPr lang="en-US" sz="2200" i="1" dirty="0"/>
              <a:t>so that they should seek the Lord, </a:t>
            </a:r>
            <a:r>
              <a:rPr lang="en-US" sz="2200" i="1" u="sng" dirty="0"/>
              <a:t>in the hope that they might grope for Him and find Him</a:t>
            </a:r>
            <a:r>
              <a:rPr lang="en-US" sz="2200" i="1" dirty="0"/>
              <a:t>, though He is not far from each one of us;  </a:t>
            </a:r>
            <a:r>
              <a:rPr lang="en-US" sz="2200" i="1" baseline="30000" dirty="0"/>
              <a:t>28</a:t>
            </a:r>
            <a:r>
              <a:rPr lang="en-US" sz="2200" i="1" dirty="0"/>
              <a:t>for in Him we live and move and have our being, as also some of your own poets have said, ‘For we are also His offspring</a:t>
            </a:r>
            <a:r>
              <a:rPr lang="en-US" sz="2200" i="1" dirty="0" smtClean="0"/>
              <a:t>.’</a:t>
            </a:r>
            <a:r>
              <a:rPr lang="en-US" sz="2200" i="1" dirty="0"/>
              <a:t> </a:t>
            </a:r>
            <a:endParaRPr lang="en-US" sz="2200" i="1" dirty="0" smtClean="0"/>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Pre-appointed times and boundaries so that they seek the Lord</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“in the hope” shows their element of free will to accept or reject</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Men are created in the image of God with a portion of His Spirit; “free will” may not actually exist</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But God allows people to reject Him</a:t>
            </a: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Man’s Choice</a:t>
            </a:r>
            <a:endParaRPr lang="en-US" sz="2800" b="1" i="1" dirty="0">
              <a:latin typeface="+mj-lt"/>
            </a:endParaRPr>
          </a:p>
        </p:txBody>
      </p:sp>
    </p:spTree>
    <p:extLst>
      <p:ext uri="{BB962C8B-B14F-4D97-AF65-F5344CB8AC3E}">
        <p14:creationId xmlns:p14="http://schemas.microsoft.com/office/powerpoint/2010/main" val="184331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601533"/>
          </a:xfrm>
          <a:prstGeom prst="rect">
            <a:avLst/>
          </a:prstGeom>
          <a:noFill/>
        </p:spPr>
        <p:txBody>
          <a:bodyPr wrap="square" rtlCol="0">
            <a:spAutoFit/>
          </a:bodyPr>
          <a:lstStyle/>
          <a:p>
            <a:r>
              <a:rPr lang="en-US" sz="2200" b="1" i="1" dirty="0" smtClean="0"/>
              <a:t>Acts </a:t>
            </a:r>
            <a:r>
              <a:rPr lang="en-US" sz="2200" b="1" i="1" dirty="0"/>
              <a:t>2:21 </a:t>
            </a:r>
            <a:r>
              <a:rPr lang="en-US" sz="2200" i="1" dirty="0" smtClean="0"/>
              <a:t>And </a:t>
            </a:r>
            <a:r>
              <a:rPr lang="en-US" sz="2200" i="1" dirty="0"/>
              <a:t>it shall come to pass </a:t>
            </a:r>
            <a:r>
              <a:rPr lang="en-US" sz="2200" i="1" dirty="0" smtClean="0"/>
              <a:t>That</a:t>
            </a:r>
            <a:r>
              <a:rPr lang="en-US" sz="2200" i="1" dirty="0"/>
              <a:t> </a:t>
            </a:r>
            <a:r>
              <a:rPr lang="en-US" sz="2200" i="1" u="sng" dirty="0"/>
              <a:t>whoever</a:t>
            </a:r>
            <a:r>
              <a:rPr lang="en-US" sz="2200" i="1" dirty="0"/>
              <a:t> calls on the name of the </a:t>
            </a:r>
            <a:r>
              <a:rPr lang="en-US" sz="2200" i="1" cap="small" dirty="0" smtClean="0"/>
              <a:t>Lord</a:t>
            </a:r>
            <a:r>
              <a:rPr lang="en-US" sz="2200" i="1" dirty="0"/>
              <a:t> Shall be saved</a:t>
            </a:r>
            <a:r>
              <a:rPr lang="en-US" sz="2200" i="1" dirty="0" smtClean="0"/>
              <a:t>.’</a:t>
            </a:r>
          </a:p>
          <a:p>
            <a:endParaRPr lang="en-US" sz="2200" i="1" dirty="0"/>
          </a:p>
          <a:p>
            <a:r>
              <a:rPr lang="en-US" sz="2200" b="1" i="1" dirty="0"/>
              <a:t>Acts 10:34 </a:t>
            </a:r>
            <a:r>
              <a:rPr lang="en-US" sz="2200" i="1" dirty="0"/>
              <a:t>Then Peter opened his mouth and said: “In truth I perceive that God shows no partiality.  </a:t>
            </a:r>
            <a:r>
              <a:rPr lang="en-US" sz="2200" i="1" baseline="30000" dirty="0"/>
              <a:t>35</a:t>
            </a:r>
            <a:r>
              <a:rPr lang="en-US" sz="2200" i="1" dirty="0"/>
              <a:t>But in </a:t>
            </a:r>
            <a:r>
              <a:rPr lang="en-US" sz="2200" i="1" u="sng" dirty="0"/>
              <a:t>every </a:t>
            </a:r>
            <a:r>
              <a:rPr lang="en-US" sz="2200" i="1" dirty="0"/>
              <a:t>nation whoever fears Him and works righteousness is accepted by Him</a:t>
            </a:r>
            <a:r>
              <a:rPr lang="en-US" sz="2200" i="1" dirty="0" smtClean="0"/>
              <a:t>.</a:t>
            </a:r>
            <a:r>
              <a:rPr lang="en-US" sz="2400" dirty="0"/>
              <a:t/>
            </a:r>
            <a:br>
              <a:rPr lang="en-US" sz="2400" dirty="0"/>
            </a:br>
            <a:r>
              <a:rPr lang="en-US" sz="2400" dirty="0"/>
              <a:t/>
            </a:r>
            <a:br>
              <a:rPr lang="en-US" sz="2400" dirty="0"/>
            </a:br>
            <a:r>
              <a:rPr lang="en-US" sz="2200" b="1" i="1" dirty="0"/>
              <a:t>John 3:16 </a:t>
            </a:r>
            <a:r>
              <a:rPr lang="en-US" sz="2200" i="1" dirty="0" smtClean="0"/>
              <a:t>For </a:t>
            </a:r>
            <a:r>
              <a:rPr lang="en-US" sz="2200" i="1" dirty="0"/>
              <a:t>God so loved the world that He gave His only begotten Son, that </a:t>
            </a:r>
            <a:r>
              <a:rPr lang="en-US" sz="2200" i="1" u="sng" dirty="0"/>
              <a:t>whoever</a:t>
            </a:r>
            <a:r>
              <a:rPr lang="en-US" sz="2200" i="1" dirty="0"/>
              <a:t> believes in Him should not perish but have everlasting life. </a:t>
            </a:r>
            <a:r>
              <a:rPr lang="en-US" sz="2400" dirty="0"/>
              <a:t> </a:t>
            </a:r>
            <a:br>
              <a:rPr lang="en-US" sz="2400" dirty="0"/>
            </a:br>
            <a:endParaRPr lang="en-US" sz="2400" dirty="0" smtClean="0"/>
          </a:p>
          <a:p>
            <a:r>
              <a:rPr lang="en-US" sz="2200" b="1" i="1" dirty="0" smtClean="0"/>
              <a:t>1 </a:t>
            </a:r>
            <a:r>
              <a:rPr lang="en-US" sz="2200" b="1" i="1" dirty="0" err="1"/>
              <a:t>Cor</a:t>
            </a:r>
            <a:r>
              <a:rPr lang="en-US" sz="2200" b="1" i="1" dirty="0"/>
              <a:t> 1:21 </a:t>
            </a:r>
            <a:r>
              <a:rPr lang="en-US" sz="2200" i="1" dirty="0"/>
              <a:t>For since, in the wisdom of God, the world through wisdom did not know God, it pleased God through the foolishness of the message preached to save those </a:t>
            </a:r>
            <a:r>
              <a:rPr lang="en-US" sz="2200" i="1" u="sng" dirty="0"/>
              <a:t>who believe</a:t>
            </a:r>
            <a:r>
              <a:rPr lang="en-US" sz="2200" i="1" dirty="0"/>
              <a:t>.  </a:t>
            </a:r>
            <a:endParaRPr lang="en-US" sz="2400" dirty="0" smtClean="0"/>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Salvation is available to whoever responds to the gospel</a:t>
            </a:r>
            <a:endParaRPr lang="en-US" sz="2200" i="1" dirty="0">
              <a:cs typeface="Aparajita" panose="020B0604020202020204" pitchFamily="34" charset="0"/>
            </a:endParaRP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Salvation is open to all who are open to salvation</a:t>
            </a:r>
            <a:endParaRPr lang="en-US" sz="2200" b="1" i="1" dirty="0" smtClean="0"/>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Gospel is Open to All</a:t>
            </a:r>
            <a:endParaRPr lang="en-US" sz="2800" b="1" i="1" dirty="0">
              <a:latin typeface="+mj-lt"/>
            </a:endParaRPr>
          </a:p>
        </p:txBody>
      </p:sp>
    </p:spTree>
    <p:extLst>
      <p:ext uri="{BB962C8B-B14F-4D97-AF65-F5344CB8AC3E}">
        <p14:creationId xmlns:p14="http://schemas.microsoft.com/office/powerpoint/2010/main" val="1843312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2123658"/>
          </a:xfrm>
          <a:prstGeom prst="rect">
            <a:avLst/>
          </a:prstGeom>
          <a:noFill/>
        </p:spPr>
        <p:txBody>
          <a:bodyPr wrap="square" rtlCol="0">
            <a:spAutoFit/>
          </a:bodyPr>
          <a:lstStyle/>
          <a:p>
            <a:pPr marL="342900" indent="-342900">
              <a:buFont typeface="Arial" panose="020B0604020202020204" pitchFamily="34" charset="0"/>
              <a:buChar char="•"/>
            </a:pPr>
            <a:r>
              <a:rPr lang="en-US" sz="2200" b="1" i="1" dirty="0" smtClean="0"/>
              <a:t>2 </a:t>
            </a:r>
            <a:r>
              <a:rPr lang="en-US" sz="2200" b="1" i="1" dirty="0"/>
              <a:t>Peter 3:9 </a:t>
            </a:r>
            <a:r>
              <a:rPr lang="en-US" sz="2200" i="1" dirty="0"/>
              <a:t>The Lord is not slack concerning His promise, as some count slackness, but is longsuffering toward us, not willing that any should perish but </a:t>
            </a:r>
            <a:r>
              <a:rPr lang="en-US" sz="2200" i="1" u="sng" dirty="0"/>
              <a:t>that all should come to </a:t>
            </a:r>
            <a:r>
              <a:rPr lang="en-US" sz="2200" i="1" u="sng" dirty="0" smtClean="0"/>
              <a:t>repentance.</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God’s patience is extending opportunity of repentance</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God wants everyone to repent</a:t>
            </a:r>
            <a:endParaRPr lang="en-US" sz="2200" i="1" dirty="0"/>
          </a:p>
          <a:p>
            <a:endParaRPr lang="en-US" sz="2200" i="1" dirty="0">
              <a:solidFill>
                <a:schemeClr val="accent1">
                  <a:lumMod val="50000"/>
                </a:schemeClr>
              </a:solidFill>
              <a:cs typeface="Aparajita" panose="020B0604020202020204" pitchFamily="34" charset="0"/>
            </a:endParaRPr>
          </a:p>
        </p:txBody>
      </p:sp>
      <p:sp>
        <p:nvSpPr>
          <p:cNvPr id="12" name="TextBox 11"/>
          <p:cNvSpPr txBox="1"/>
          <p:nvPr/>
        </p:nvSpPr>
        <p:spPr>
          <a:xfrm>
            <a:off x="1143000" y="381000"/>
            <a:ext cx="6553200" cy="523220"/>
          </a:xfrm>
          <a:prstGeom prst="rect">
            <a:avLst/>
          </a:prstGeom>
          <a:noFill/>
        </p:spPr>
        <p:txBody>
          <a:bodyPr wrap="square" rtlCol="0">
            <a:spAutoFit/>
          </a:bodyPr>
          <a:lstStyle/>
          <a:p>
            <a:r>
              <a:rPr lang="en-US" sz="2800" b="1" i="1" dirty="0">
                <a:latin typeface="+mj-lt"/>
              </a:rPr>
              <a:t>Not Willing that any should perish</a:t>
            </a:r>
            <a:endParaRPr lang="en-US" sz="2800" b="1" i="1" dirty="0">
              <a:latin typeface="+mj-lt"/>
            </a:endParaRPr>
          </a:p>
        </p:txBody>
      </p:sp>
    </p:spTree>
    <p:extLst>
      <p:ext uri="{BB962C8B-B14F-4D97-AF65-F5344CB8AC3E}">
        <p14:creationId xmlns:p14="http://schemas.microsoft.com/office/powerpoint/2010/main" val="283130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2492990"/>
          </a:xfrm>
          <a:prstGeom prst="rect">
            <a:avLst/>
          </a:prstGeom>
          <a:noFill/>
        </p:spPr>
        <p:txBody>
          <a:bodyPr wrap="square" rtlCol="0">
            <a:spAutoFit/>
          </a:bodyPr>
          <a:lstStyle/>
          <a:p>
            <a:r>
              <a:rPr lang="en-US" sz="2200" b="1" i="1" dirty="0" smtClean="0"/>
              <a:t>2 </a:t>
            </a:r>
            <a:r>
              <a:rPr lang="en-US" sz="2200" b="1" i="1" dirty="0"/>
              <a:t>Timothy 2:24 </a:t>
            </a:r>
            <a:r>
              <a:rPr lang="en-US" sz="2200" i="1" dirty="0" smtClean="0"/>
              <a:t>And </a:t>
            </a:r>
            <a:r>
              <a:rPr lang="en-US" sz="2200" i="1" dirty="0"/>
              <a:t>a servant of the Lord must not quarrel but be gentle to all, able to teach, patient,  </a:t>
            </a:r>
            <a:r>
              <a:rPr lang="en-US" sz="2200" i="1" baseline="30000" dirty="0"/>
              <a:t>25</a:t>
            </a:r>
            <a:r>
              <a:rPr lang="en-US" sz="2200" i="1" dirty="0"/>
              <a:t>in humility correcting those who are in opposition, if </a:t>
            </a:r>
            <a:r>
              <a:rPr lang="en-US" sz="2200" i="1" u="sng" dirty="0"/>
              <a:t>God perhaps will grant them repentance</a:t>
            </a:r>
            <a:r>
              <a:rPr lang="en-US" sz="2200" i="1" dirty="0"/>
              <a:t>, so that they may know the truth,  </a:t>
            </a:r>
            <a:r>
              <a:rPr lang="en-US" sz="2200" i="1" baseline="30000" dirty="0"/>
              <a:t>26</a:t>
            </a:r>
            <a:r>
              <a:rPr lang="en-US" sz="2200" i="1" dirty="0"/>
              <a:t>and that they may come to their senses and escape the snare of the devil, having been taken captive by him to do his will</a:t>
            </a:r>
            <a:r>
              <a:rPr lang="en-US" sz="2200" i="1" dirty="0" smtClean="0"/>
              <a:t>.</a:t>
            </a:r>
          </a:p>
          <a:p>
            <a:pPr marL="342900" indent="-342900">
              <a:buFont typeface="Arial" panose="020B0604020202020204" pitchFamily="34" charset="0"/>
              <a:buChar char="•"/>
            </a:pPr>
            <a:r>
              <a:rPr lang="en-US" sz="2400" i="1" dirty="0" smtClean="0">
                <a:solidFill>
                  <a:schemeClr val="accent1">
                    <a:lumMod val="50000"/>
                  </a:schemeClr>
                </a:solidFill>
                <a:cs typeface="Aparajita" panose="020B0604020202020204" pitchFamily="34" charset="0"/>
              </a:rPr>
              <a:t>Opportunity for repentance is not guaranteed</a:t>
            </a: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God Grants Repentance</a:t>
            </a:r>
            <a:endParaRPr lang="en-US" sz="2800" b="1" i="1" dirty="0">
              <a:latin typeface="+mj-lt"/>
            </a:endParaRPr>
          </a:p>
        </p:txBody>
      </p:sp>
    </p:spTree>
    <p:extLst>
      <p:ext uri="{BB962C8B-B14F-4D97-AF65-F5344CB8AC3E}">
        <p14:creationId xmlns:p14="http://schemas.microsoft.com/office/powerpoint/2010/main" val="734118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3139321"/>
          </a:xfrm>
          <a:prstGeom prst="rect">
            <a:avLst/>
          </a:prstGeom>
          <a:noFill/>
        </p:spPr>
        <p:txBody>
          <a:bodyPr wrap="square" rtlCol="0">
            <a:spAutoFit/>
          </a:bodyPr>
          <a:lstStyle/>
          <a:p>
            <a:r>
              <a:rPr lang="en-US" sz="2200" dirty="0" smtClean="0"/>
              <a:t>Does the bible teach predestination or free will?  Yes!</a:t>
            </a:r>
          </a:p>
          <a:p>
            <a:r>
              <a:rPr lang="en-US" sz="2200" dirty="0" smtClean="0"/>
              <a:t>Bible authors state the reality of predestination/foreknowledge and free will/ability to reject God without any hint of contradiction.</a:t>
            </a:r>
          </a:p>
          <a:p>
            <a:pPr marL="342900" indent="-342900">
              <a:buFont typeface="Arial" panose="020B0604020202020204" pitchFamily="34" charset="0"/>
              <a:buChar char="•"/>
            </a:pPr>
            <a:r>
              <a:rPr lang="en-US" sz="2200" i="1" dirty="0">
                <a:solidFill>
                  <a:schemeClr val="accent1">
                    <a:lumMod val="50000"/>
                  </a:schemeClr>
                </a:solidFill>
                <a:cs typeface="Aparajita" panose="020B0604020202020204" pitchFamily="34" charset="0"/>
              </a:rPr>
              <a:t>God </a:t>
            </a:r>
            <a:r>
              <a:rPr lang="en-US" sz="2200" i="1" dirty="0" smtClean="0">
                <a:solidFill>
                  <a:schemeClr val="accent1">
                    <a:lumMod val="50000"/>
                  </a:schemeClr>
                </a:solidFill>
                <a:cs typeface="Aparajita" panose="020B0604020202020204" pitchFamily="34" charset="0"/>
              </a:rPr>
              <a:t>predestined Christ to be the savior of the world</a:t>
            </a:r>
            <a:endParaRPr lang="en-US" sz="2200" i="1" dirty="0">
              <a:solidFill>
                <a:schemeClr val="accent1">
                  <a:lumMod val="50000"/>
                </a:schemeClr>
              </a:solidFill>
              <a:cs typeface="Aparajita" panose="020B0604020202020204" pitchFamily="34" charset="0"/>
            </a:endParaRPr>
          </a:p>
          <a:p>
            <a:pPr marL="342900" indent="-342900">
              <a:buFont typeface="Arial" panose="020B0604020202020204" pitchFamily="34" charset="0"/>
              <a:buChar char="•"/>
            </a:pPr>
            <a:r>
              <a:rPr lang="en-US" sz="2200" i="1" dirty="0">
                <a:solidFill>
                  <a:schemeClr val="accent1">
                    <a:lumMod val="50000"/>
                  </a:schemeClr>
                </a:solidFill>
                <a:cs typeface="Aparajita" panose="020B0604020202020204" pitchFamily="34" charset="0"/>
              </a:rPr>
              <a:t>God alone </a:t>
            </a:r>
            <a:r>
              <a:rPr lang="en-US" sz="2200" i="1" dirty="0" smtClean="0">
                <a:solidFill>
                  <a:schemeClr val="accent1">
                    <a:lumMod val="50000"/>
                  </a:schemeClr>
                </a:solidFill>
                <a:cs typeface="Aparajita" panose="020B0604020202020204" pitchFamily="34" charset="0"/>
              </a:rPr>
              <a:t>knows beforehand </a:t>
            </a:r>
            <a:r>
              <a:rPr lang="en-US" sz="2200" i="1" dirty="0">
                <a:solidFill>
                  <a:schemeClr val="accent1">
                    <a:lumMod val="50000"/>
                  </a:schemeClr>
                </a:solidFill>
                <a:cs typeface="Aparajita" panose="020B0604020202020204" pitchFamily="34" charset="0"/>
              </a:rPr>
              <a:t>who will respond and who will reject His </a:t>
            </a:r>
            <a:r>
              <a:rPr lang="en-US" sz="2200" i="1" dirty="0" smtClean="0">
                <a:solidFill>
                  <a:schemeClr val="accent1">
                    <a:lumMod val="50000"/>
                  </a:schemeClr>
                </a:solidFill>
                <a:cs typeface="Aparajita" panose="020B0604020202020204" pitchFamily="34" charset="0"/>
              </a:rPr>
              <a:t>call</a:t>
            </a: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“Whoever calls on the name of the Lord will be saved” Acts 2:21</a:t>
            </a:r>
            <a:endParaRPr lang="en-US" sz="2200" i="1" dirty="0">
              <a:solidFill>
                <a:schemeClr val="accent1">
                  <a:lumMod val="50000"/>
                </a:schemeClr>
              </a:solidFill>
              <a:cs typeface="Aparajita" panose="020B0604020202020204" pitchFamily="34" charset="0"/>
            </a:endParaRP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God is sovereign over man’s destiny</a:t>
            </a:r>
            <a:endParaRPr lang="en-US" sz="2200" i="1" dirty="0">
              <a:cs typeface="Aparajita" panose="020B0604020202020204" pitchFamily="34" charset="0"/>
            </a:endParaRPr>
          </a:p>
          <a:p>
            <a:pPr marL="342900" indent="-342900">
              <a:buFont typeface="Arial" panose="020B0604020202020204" pitchFamily="34" charset="0"/>
              <a:buChar char="•"/>
            </a:pPr>
            <a:endParaRPr lang="en-US" sz="2200" i="1" dirty="0" smtClean="0">
              <a:solidFill>
                <a:schemeClr val="accent1">
                  <a:lumMod val="50000"/>
                </a:schemeClr>
              </a:solidFill>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Which is it?</a:t>
            </a:r>
            <a:endParaRPr lang="en-US" sz="2800" b="1" i="1" dirty="0">
              <a:latin typeface="+mj-lt"/>
            </a:endParaRPr>
          </a:p>
        </p:txBody>
      </p:sp>
    </p:spTree>
    <p:extLst>
      <p:ext uri="{BB962C8B-B14F-4D97-AF65-F5344CB8AC3E}">
        <p14:creationId xmlns:p14="http://schemas.microsoft.com/office/powerpoint/2010/main" val="3118560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509200"/>
          </a:xfrm>
          <a:prstGeom prst="rect">
            <a:avLst/>
          </a:prstGeom>
          <a:noFill/>
        </p:spPr>
        <p:txBody>
          <a:bodyPr wrap="square" rtlCol="0">
            <a:spAutoFit/>
          </a:bodyPr>
          <a:lstStyle/>
          <a:p>
            <a:r>
              <a:rPr lang="en-US" sz="2200" b="1" dirty="0" smtClean="0">
                <a:cs typeface="Aparajita" panose="020B0604020202020204" pitchFamily="34" charset="0"/>
              </a:rPr>
              <a:t>Author: Paul</a:t>
            </a:r>
          </a:p>
          <a:p>
            <a:r>
              <a:rPr lang="en-US" sz="2200" b="1" dirty="0" smtClean="0">
                <a:cs typeface="Aparajita" panose="020B0604020202020204" pitchFamily="34" charset="0"/>
              </a:rPr>
              <a:t>Time: AD 60-62 during Paul’s 1</a:t>
            </a:r>
            <a:r>
              <a:rPr lang="en-US" sz="2200" b="1" baseline="30000" dirty="0" smtClean="0">
                <a:cs typeface="Aparajita" panose="020B0604020202020204" pitchFamily="34" charset="0"/>
              </a:rPr>
              <a:t>st</a:t>
            </a:r>
            <a:r>
              <a:rPr lang="en-US" sz="2200" b="1" dirty="0" smtClean="0">
                <a:cs typeface="Aparajita" panose="020B0604020202020204" pitchFamily="34" charset="0"/>
              </a:rPr>
              <a:t> imprisonment in Rome</a:t>
            </a:r>
          </a:p>
          <a:p>
            <a:r>
              <a:rPr lang="en-US" sz="2200" b="1" dirty="0" smtClean="0">
                <a:cs typeface="Aparajita" panose="020B0604020202020204" pitchFamily="34" charset="0"/>
              </a:rPr>
              <a:t>Written to the church of Ephesus</a:t>
            </a:r>
          </a:p>
          <a:p>
            <a:pPr marL="342900" indent="-342900">
              <a:buFont typeface="Arial" panose="020B0604020202020204" pitchFamily="34" charset="0"/>
              <a:buChar char="•"/>
            </a:pPr>
            <a:r>
              <a:rPr lang="en-US" sz="2200" dirty="0" smtClean="0">
                <a:cs typeface="Aparajita" panose="020B0604020202020204" pitchFamily="34" charset="0"/>
              </a:rPr>
              <a:t>Some manuscripts omit “of Ephesus” 1:1; some believe this letter was meant to circulate among the churches of Asia</a:t>
            </a:r>
          </a:p>
          <a:p>
            <a:r>
              <a:rPr lang="en-US" sz="2200" i="1" baseline="30000" dirty="0" err="1">
                <a:cs typeface="Aparajita" panose="020B0604020202020204" pitchFamily="34" charset="0"/>
              </a:rPr>
              <a:t>Eph</a:t>
            </a:r>
            <a:r>
              <a:rPr lang="en-US" sz="2200" i="1" baseline="30000" dirty="0">
                <a:cs typeface="Aparajita" panose="020B0604020202020204" pitchFamily="34" charset="0"/>
              </a:rPr>
              <a:t> 1:1</a:t>
            </a:r>
            <a:r>
              <a:rPr lang="en-US" sz="2200" i="1" dirty="0">
                <a:cs typeface="Aparajita" panose="020B0604020202020204" pitchFamily="34" charset="0"/>
              </a:rPr>
              <a:t>Paul, an apostle of Jesus Christ by the will of God, To the saints who are </a:t>
            </a:r>
            <a:r>
              <a:rPr lang="en-US" sz="2200" i="1" u="sng" dirty="0">
                <a:cs typeface="Aparajita" panose="020B0604020202020204" pitchFamily="34" charset="0"/>
              </a:rPr>
              <a:t>in Ephesus</a:t>
            </a:r>
            <a:endParaRPr lang="en-US" sz="2200" i="1" u="sng" dirty="0"/>
          </a:p>
          <a:p>
            <a:endParaRPr lang="en-US" sz="2200" b="1" dirty="0" smtClean="0">
              <a:cs typeface="Aparajita" panose="020B0604020202020204" pitchFamily="34" charset="0"/>
            </a:endParaRPr>
          </a:p>
          <a:p>
            <a:r>
              <a:rPr lang="en-US" sz="2200" b="1" dirty="0" smtClean="0">
                <a:cs typeface="Aparajita" panose="020B0604020202020204" pitchFamily="34" charset="0"/>
              </a:rPr>
              <a:t>Ephesus – Modern day Turkey</a:t>
            </a:r>
          </a:p>
          <a:p>
            <a:pPr marL="342900" indent="-342900">
              <a:buFont typeface="Arial" panose="020B0604020202020204" pitchFamily="34" charset="0"/>
              <a:buChar char="•"/>
            </a:pPr>
            <a:r>
              <a:rPr lang="en-US" sz="2200" dirty="0" smtClean="0">
                <a:cs typeface="Aparajita" panose="020B0604020202020204" pitchFamily="34" charset="0"/>
              </a:rPr>
              <a:t>The commercial center of Asia minor</a:t>
            </a:r>
          </a:p>
          <a:p>
            <a:pPr marL="342900" indent="-342900">
              <a:buFont typeface="Arial" panose="020B0604020202020204" pitchFamily="34" charset="0"/>
              <a:buChar char="•"/>
            </a:pPr>
            <a:r>
              <a:rPr lang="en-US" sz="2200" dirty="0" smtClean="0">
                <a:cs typeface="Aparajita" panose="020B0604020202020204" pitchFamily="34" charset="0"/>
              </a:rPr>
              <a:t>A religious center; famous for temple of Diana (Artemis in Greek), one of the 7 wonders of the ancient world</a:t>
            </a:r>
          </a:p>
          <a:p>
            <a:pPr marL="342900" indent="-342900">
              <a:buFont typeface="Arial" panose="020B0604020202020204" pitchFamily="34" charset="0"/>
              <a:buChar char="•"/>
            </a:pPr>
            <a:r>
              <a:rPr lang="en-US" sz="2200" dirty="0" smtClean="0">
                <a:cs typeface="Aparajita" panose="020B0604020202020204" pitchFamily="34" charset="0"/>
              </a:rPr>
              <a:t>Sorcery and demon possession present (Acts 19)</a:t>
            </a:r>
          </a:p>
          <a:p>
            <a:pPr marL="342900" indent="-342900">
              <a:buFont typeface="Arial" panose="020B0604020202020204" pitchFamily="34" charset="0"/>
              <a:buChar char="•"/>
            </a:pPr>
            <a:r>
              <a:rPr lang="en-US" sz="2200" dirty="0" smtClean="0">
                <a:cs typeface="Aparajita" panose="020B0604020202020204" pitchFamily="34" charset="0"/>
              </a:rPr>
              <a:t>False apostles present (Rev 2)</a:t>
            </a:r>
            <a:endParaRPr lang="en-US" sz="2200" dirty="0">
              <a:cs typeface="Aparajita" panose="020B0604020202020204" pitchFamily="34" charset="0"/>
            </a:endParaRPr>
          </a:p>
          <a:p>
            <a:r>
              <a:rPr lang="en-US" sz="2200" b="1" dirty="0" smtClean="0">
                <a:cs typeface="Aparajita" panose="020B0604020202020204" pitchFamily="34" charset="0"/>
              </a:rPr>
              <a:t>Paul visited on 2</a:t>
            </a:r>
            <a:r>
              <a:rPr lang="en-US" sz="2200" b="1" baseline="30000" dirty="0" smtClean="0">
                <a:cs typeface="Aparajita" panose="020B0604020202020204" pitchFamily="34" charset="0"/>
              </a:rPr>
              <a:t>nd</a:t>
            </a:r>
            <a:r>
              <a:rPr lang="en-US" sz="2200" b="1" dirty="0" smtClean="0">
                <a:cs typeface="Aparajita" panose="020B0604020202020204" pitchFamily="34" charset="0"/>
              </a:rPr>
              <a:t> mission trip, but stayed 3 years on 3</a:t>
            </a:r>
            <a:r>
              <a:rPr lang="en-US" sz="2200" b="1" baseline="30000" dirty="0" smtClean="0">
                <a:cs typeface="Aparajita" panose="020B0604020202020204" pitchFamily="34" charset="0"/>
              </a:rPr>
              <a:t>rd</a:t>
            </a:r>
            <a:r>
              <a:rPr lang="en-US" sz="2200" b="1" dirty="0" smtClean="0">
                <a:cs typeface="Aparajita" panose="020B0604020202020204" pitchFamily="34" charset="0"/>
              </a:rPr>
              <a:t> mission trip</a:t>
            </a: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smtClean="0">
                <a:latin typeface="+mj-lt"/>
              </a:rPr>
              <a:t>Ephesians - Introduction</a:t>
            </a:r>
            <a:endParaRPr lang="en-US" sz="2800" b="1" i="1" dirty="0">
              <a:latin typeface="+mj-lt"/>
            </a:endParaRPr>
          </a:p>
        </p:txBody>
      </p:sp>
    </p:spTree>
    <p:extLst>
      <p:ext uri="{BB962C8B-B14F-4D97-AF65-F5344CB8AC3E}">
        <p14:creationId xmlns:p14="http://schemas.microsoft.com/office/powerpoint/2010/main" val="415619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4862870"/>
          </a:xfrm>
          <a:prstGeom prst="rect">
            <a:avLst/>
          </a:prstGeom>
          <a:noFill/>
        </p:spPr>
        <p:txBody>
          <a:bodyPr wrap="square" rtlCol="0">
            <a:spAutoFit/>
          </a:bodyPr>
          <a:lstStyle/>
          <a:p>
            <a:r>
              <a:rPr lang="en-US" sz="2200" b="1" i="1" dirty="0" smtClean="0"/>
              <a:t>Revelation </a:t>
            </a:r>
            <a:r>
              <a:rPr lang="en-US" sz="2200" b="1" i="1" dirty="0"/>
              <a:t>17:14 </a:t>
            </a:r>
            <a:r>
              <a:rPr lang="en-US" sz="2200" i="1" dirty="0" smtClean="0"/>
              <a:t>These </a:t>
            </a:r>
            <a:r>
              <a:rPr lang="en-US" sz="2200" i="1" dirty="0"/>
              <a:t>will make war with the Lamb, and the Lamb will overcome them, for He is Lord of lords and King of kings; and those who are with Him are </a:t>
            </a:r>
            <a:r>
              <a:rPr lang="en-US" sz="2200" i="1" u="sng" dirty="0"/>
              <a:t>called, chosen, and faithful</a:t>
            </a:r>
            <a:r>
              <a:rPr lang="en-US" sz="2200" i="1" dirty="0" smtClean="0"/>
              <a:t>.”</a:t>
            </a:r>
            <a:r>
              <a:rPr lang="en-US" sz="2200" dirty="0"/>
              <a:t/>
            </a:r>
            <a:br>
              <a:rPr lang="en-US" sz="2200" dirty="0"/>
            </a:br>
            <a:r>
              <a:rPr lang="en-US" sz="2200" i="1" dirty="0">
                <a:solidFill>
                  <a:schemeClr val="accent1">
                    <a:lumMod val="50000"/>
                  </a:schemeClr>
                </a:solidFill>
                <a:cs typeface="Aparajita" panose="020B0604020202020204" pitchFamily="34" charset="0"/>
              </a:rPr>
              <a:t>Describes those who are “with Christ”</a:t>
            </a:r>
          </a:p>
          <a:p>
            <a:r>
              <a:rPr lang="en-US" sz="2200" dirty="0"/>
              <a:t/>
            </a:r>
            <a:br>
              <a:rPr lang="en-US" sz="2200" dirty="0"/>
            </a:br>
            <a:r>
              <a:rPr lang="en-US" sz="2200" b="1" i="1" dirty="0" smtClean="0"/>
              <a:t>2 </a:t>
            </a:r>
            <a:r>
              <a:rPr lang="en-US" sz="2200" b="1" i="1" dirty="0" err="1" smtClean="0"/>
              <a:t>Thess</a:t>
            </a:r>
            <a:r>
              <a:rPr lang="en-US" sz="2200" b="1" i="1" dirty="0" smtClean="0"/>
              <a:t> 2:13 </a:t>
            </a:r>
            <a:r>
              <a:rPr lang="en-US" sz="2200" i="1" dirty="0" smtClean="0"/>
              <a:t>But </a:t>
            </a:r>
            <a:r>
              <a:rPr lang="en-US" sz="2200" i="1" dirty="0"/>
              <a:t>we are bound to give thanks to God always for you, brethren beloved by the Lord, because God from the beginning </a:t>
            </a:r>
            <a:r>
              <a:rPr lang="en-US" sz="2200" i="1" u="sng" dirty="0"/>
              <a:t>chose</a:t>
            </a:r>
            <a:r>
              <a:rPr lang="en-US" sz="2200" i="1" dirty="0"/>
              <a:t> you for salvation through sanctification by the Spirit and belief in the truth,  </a:t>
            </a:r>
            <a:r>
              <a:rPr lang="en-US" sz="2200" i="1" baseline="30000" dirty="0"/>
              <a:t>14</a:t>
            </a:r>
            <a:r>
              <a:rPr lang="en-US" sz="2200" i="1" dirty="0"/>
              <a:t>to which He </a:t>
            </a:r>
            <a:r>
              <a:rPr lang="en-US" sz="2200" i="1" u="sng" dirty="0"/>
              <a:t>called you by our gospel</a:t>
            </a:r>
            <a:r>
              <a:rPr lang="en-US" sz="2200" i="1" dirty="0"/>
              <a:t>, for the obtaining of the glory of our Lord Jesus Christ.  </a:t>
            </a:r>
            <a:r>
              <a:rPr lang="en-US" sz="2200" i="1" baseline="30000" dirty="0"/>
              <a:t>15</a:t>
            </a:r>
            <a:r>
              <a:rPr lang="en-US" sz="2200" i="1" dirty="0"/>
              <a:t>Therefore, brethren, </a:t>
            </a:r>
            <a:r>
              <a:rPr lang="en-US" sz="2200" i="1" u="sng" dirty="0"/>
              <a:t>stand fast and hold </a:t>
            </a:r>
            <a:r>
              <a:rPr lang="en-US" sz="2200" i="1" dirty="0"/>
              <a:t>the traditions which you were taught, whether by word or our </a:t>
            </a:r>
            <a:r>
              <a:rPr lang="en-US" sz="2200" i="1" dirty="0" smtClean="0"/>
              <a:t>epistle.</a:t>
            </a:r>
          </a:p>
          <a:p>
            <a:endParaRPr lang="en-US" sz="2200" i="1" dirty="0">
              <a:solidFill>
                <a:schemeClr val="accent1">
                  <a:lumMod val="50000"/>
                </a:schemeClr>
              </a:solidFill>
              <a:cs typeface="Aparajita" panose="020B0604020202020204" pitchFamily="34" charset="0"/>
            </a:endParaRPr>
          </a:p>
          <a:p>
            <a:r>
              <a:rPr lang="en-US" sz="2200" i="1" dirty="0" smtClean="0">
                <a:solidFill>
                  <a:schemeClr val="accent1">
                    <a:lumMod val="50000"/>
                  </a:schemeClr>
                </a:solidFill>
                <a:cs typeface="Aparajita" panose="020B0604020202020204" pitchFamily="34" charset="0"/>
              </a:rPr>
              <a:t>Called, Chosen, Faithful…This is God’s Way!</a:t>
            </a: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Called, Chosen and Faithful</a:t>
            </a:r>
            <a:endParaRPr lang="en-US" sz="2800" b="1" i="1" dirty="0">
              <a:latin typeface="+mj-lt"/>
            </a:endParaRPr>
          </a:p>
        </p:txBody>
      </p:sp>
    </p:spTree>
    <p:extLst>
      <p:ext uri="{BB962C8B-B14F-4D97-AF65-F5344CB8AC3E}">
        <p14:creationId xmlns:p14="http://schemas.microsoft.com/office/powerpoint/2010/main" val="2596617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4154984"/>
          </a:xfrm>
          <a:prstGeom prst="rect">
            <a:avLst/>
          </a:prstGeom>
          <a:noFill/>
        </p:spPr>
        <p:txBody>
          <a:bodyPr wrap="square" rtlCol="0">
            <a:spAutoFit/>
          </a:bodyPr>
          <a:lstStyle/>
          <a:p>
            <a:r>
              <a:rPr lang="en-US" sz="2200" b="1" i="1" dirty="0" smtClean="0"/>
              <a:t>Acts </a:t>
            </a:r>
            <a:r>
              <a:rPr lang="en-US" sz="2200" b="1" i="1" dirty="0"/>
              <a:t>2:38 </a:t>
            </a:r>
            <a:r>
              <a:rPr lang="en-US" sz="2200" i="1" dirty="0" smtClean="0"/>
              <a:t>Then </a:t>
            </a:r>
            <a:r>
              <a:rPr lang="en-US" sz="2200" i="1" dirty="0"/>
              <a:t>Peter said to them, “Repent, and let every one of you be baptized in the name of Jesus Christ for the remission of sins; and you shall receive the gift of the Holy Spirit.  </a:t>
            </a:r>
            <a:r>
              <a:rPr lang="en-US" sz="2200" i="1" baseline="30000" dirty="0"/>
              <a:t>39</a:t>
            </a:r>
            <a:r>
              <a:rPr lang="en-US" sz="2200" i="1" dirty="0"/>
              <a:t>For the promise is to you and to your children, and to all who are afar off, </a:t>
            </a:r>
            <a:r>
              <a:rPr lang="en-US" sz="2200" i="1" u="sng" dirty="0"/>
              <a:t>as many as the Lord our God will call</a:t>
            </a:r>
            <a:r>
              <a:rPr lang="en-US" sz="2200" i="1" u="sng" dirty="0" smtClean="0"/>
              <a:t>.</a:t>
            </a:r>
            <a:r>
              <a:rPr lang="en-US" sz="2200" i="1" dirty="0" smtClean="0"/>
              <a:t>”</a:t>
            </a:r>
            <a:endParaRPr lang="en-US" sz="2200" dirty="0" smtClean="0"/>
          </a:p>
          <a:p>
            <a:r>
              <a:rPr lang="en-US" sz="2200" i="1" dirty="0" smtClean="0">
                <a:solidFill>
                  <a:schemeClr val="accent1">
                    <a:lumMod val="50000"/>
                  </a:schemeClr>
                </a:solidFill>
                <a:cs typeface="Aparajita" panose="020B0604020202020204" pitchFamily="34" charset="0"/>
              </a:rPr>
              <a:t>This promise is extended to “as many as the Lord our God will call”</a:t>
            </a:r>
            <a:endParaRPr lang="en-US" sz="2200" i="1" dirty="0">
              <a:cs typeface="Aparajita" panose="020B0604020202020204" pitchFamily="34" charset="0"/>
            </a:endParaRPr>
          </a:p>
          <a:p>
            <a:r>
              <a:rPr lang="en-US" sz="2200" i="1" dirty="0" smtClean="0">
                <a:solidFill>
                  <a:schemeClr val="accent1">
                    <a:lumMod val="50000"/>
                  </a:schemeClr>
                </a:solidFill>
                <a:cs typeface="Aparajita" panose="020B0604020202020204" pitchFamily="34" charset="0"/>
              </a:rPr>
              <a:t>Is everyone called?</a:t>
            </a:r>
            <a:endParaRPr lang="en-US" sz="2200" i="1" dirty="0">
              <a:solidFill>
                <a:schemeClr val="accent1">
                  <a:lumMod val="50000"/>
                </a:schemeClr>
              </a:solidFill>
              <a:cs typeface="Aparajita" panose="020B0604020202020204" pitchFamily="34" charset="0"/>
            </a:endParaRPr>
          </a:p>
          <a:p>
            <a:r>
              <a:rPr lang="en-US" sz="2200" i="1" dirty="0"/>
              <a:t/>
            </a:r>
            <a:br>
              <a:rPr lang="en-US" sz="2200" i="1" dirty="0"/>
            </a:br>
            <a:r>
              <a:rPr lang="en-US" sz="2200" b="1" i="1" dirty="0"/>
              <a:t>1 </a:t>
            </a:r>
            <a:r>
              <a:rPr lang="en-US" sz="2200" b="1" i="1" dirty="0" err="1" smtClean="0"/>
              <a:t>Cor</a:t>
            </a:r>
            <a:r>
              <a:rPr lang="en-US" sz="2200" b="1" i="1" dirty="0" smtClean="0"/>
              <a:t> </a:t>
            </a:r>
            <a:r>
              <a:rPr lang="en-US" sz="2200" b="1" i="1" dirty="0"/>
              <a:t>1:2 </a:t>
            </a:r>
            <a:r>
              <a:rPr lang="en-US" sz="2200" i="1" dirty="0" smtClean="0"/>
              <a:t>To </a:t>
            </a:r>
            <a:r>
              <a:rPr lang="en-US" sz="2200" i="1" dirty="0"/>
              <a:t>the church of God which is at Corinth, to those who are sanctified in Christ Jesus, </a:t>
            </a:r>
            <a:r>
              <a:rPr lang="en-US" sz="2200" i="1" u="sng" dirty="0"/>
              <a:t>called to be saints, with all who in every place call on the name of Jesus </a:t>
            </a:r>
            <a:r>
              <a:rPr lang="en-US" sz="2200" i="1" dirty="0"/>
              <a:t>Christ our Lord, both theirs and ours</a:t>
            </a:r>
            <a:r>
              <a:rPr lang="en-US" sz="2200" i="1" dirty="0" smtClean="0"/>
              <a:t>:</a:t>
            </a:r>
          </a:p>
          <a:p>
            <a:r>
              <a:rPr lang="en-US" sz="2200" i="1" dirty="0" smtClean="0">
                <a:solidFill>
                  <a:schemeClr val="accent1">
                    <a:lumMod val="50000"/>
                  </a:schemeClr>
                </a:solidFill>
                <a:cs typeface="Aparajita" panose="020B0604020202020204" pitchFamily="34" charset="0"/>
              </a:rPr>
              <a:t>The “called” are those who call on Jesus</a:t>
            </a: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Called</a:t>
            </a:r>
            <a:endParaRPr lang="en-US" sz="2800" b="1" i="1" dirty="0">
              <a:latin typeface="+mj-lt"/>
            </a:endParaRPr>
          </a:p>
        </p:txBody>
      </p:sp>
    </p:spTree>
    <p:extLst>
      <p:ext uri="{BB962C8B-B14F-4D97-AF65-F5344CB8AC3E}">
        <p14:creationId xmlns:p14="http://schemas.microsoft.com/office/powerpoint/2010/main" val="101257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570756"/>
          </a:xfrm>
          <a:prstGeom prst="rect">
            <a:avLst/>
          </a:prstGeom>
          <a:noFill/>
        </p:spPr>
        <p:txBody>
          <a:bodyPr wrap="square" rtlCol="0">
            <a:spAutoFit/>
          </a:bodyPr>
          <a:lstStyle/>
          <a:p>
            <a:r>
              <a:rPr lang="en-US" sz="2200" b="1" i="1" dirty="0" smtClean="0"/>
              <a:t>1 </a:t>
            </a:r>
            <a:r>
              <a:rPr lang="en-US" sz="2200" b="1" i="1" dirty="0" err="1" smtClean="0"/>
              <a:t>Cor</a:t>
            </a:r>
            <a:r>
              <a:rPr lang="en-US" sz="2200" b="1" i="1" dirty="0" smtClean="0"/>
              <a:t> </a:t>
            </a:r>
            <a:r>
              <a:rPr lang="en-US" sz="2200" b="1" i="1" dirty="0"/>
              <a:t>1:26  </a:t>
            </a:r>
            <a:r>
              <a:rPr lang="en-US" sz="2200" i="1" dirty="0" smtClean="0"/>
              <a:t>For </a:t>
            </a:r>
            <a:r>
              <a:rPr lang="en-US" sz="2200" i="1" dirty="0"/>
              <a:t>you see your calling, brethren, that not many wise according to the flesh, not many mighty, not many noble, are called.  </a:t>
            </a:r>
            <a:r>
              <a:rPr lang="en-US" sz="2200" i="1" baseline="30000" dirty="0"/>
              <a:t>27</a:t>
            </a:r>
            <a:r>
              <a:rPr lang="en-US" sz="2200" i="1" dirty="0"/>
              <a:t>But God has chosen the foolish things of the world to put to shame the wise, and </a:t>
            </a:r>
            <a:r>
              <a:rPr lang="en-US" sz="2200" i="1" u="sng" dirty="0"/>
              <a:t>God has chosen </a:t>
            </a:r>
            <a:r>
              <a:rPr lang="en-US" sz="2200" i="1" dirty="0"/>
              <a:t>the weak things of the world to put to shame the things which are mighty;  </a:t>
            </a:r>
            <a:r>
              <a:rPr lang="en-US" sz="2200" i="1" baseline="30000" dirty="0"/>
              <a:t>28</a:t>
            </a:r>
            <a:r>
              <a:rPr lang="en-US" sz="2200" i="1" dirty="0"/>
              <a:t>and the base things of the world and the things which are despised </a:t>
            </a:r>
            <a:r>
              <a:rPr lang="en-US" sz="2200" i="1" u="sng" dirty="0"/>
              <a:t>God has chosen</a:t>
            </a:r>
            <a:r>
              <a:rPr lang="en-US" sz="2200" i="1" dirty="0"/>
              <a:t>, and the things which are not, to bring to nothing the things that are,  </a:t>
            </a:r>
            <a:r>
              <a:rPr lang="en-US" sz="2200" i="1" baseline="30000" dirty="0"/>
              <a:t>29</a:t>
            </a:r>
            <a:r>
              <a:rPr lang="en-US" sz="2200" i="1" dirty="0"/>
              <a:t>that no flesh should glory in His presence</a:t>
            </a:r>
            <a:r>
              <a:rPr lang="en-US" sz="2200" i="1" dirty="0" smtClean="0"/>
              <a:t>.</a:t>
            </a:r>
          </a:p>
          <a:p>
            <a:r>
              <a:rPr lang="en-US" sz="2200" i="1" dirty="0"/>
              <a:t/>
            </a:r>
            <a:br>
              <a:rPr lang="en-US" sz="2200" i="1" dirty="0"/>
            </a:br>
            <a:r>
              <a:rPr lang="en-US" sz="2200" b="1" i="1" dirty="0"/>
              <a:t>James 2:5 </a:t>
            </a:r>
            <a:r>
              <a:rPr lang="en-US" sz="2200" i="1" dirty="0" smtClean="0"/>
              <a:t>Listen</a:t>
            </a:r>
            <a:r>
              <a:rPr lang="en-US" sz="2200" i="1" dirty="0"/>
              <a:t>, my beloved brethren: Has God not </a:t>
            </a:r>
            <a:r>
              <a:rPr lang="en-US" sz="2200" i="1" u="sng" dirty="0"/>
              <a:t>chosen the poor </a:t>
            </a:r>
            <a:r>
              <a:rPr lang="en-US" sz="2200" i="1" dirty="0"/>
              <a:t>of this world to be rich in faith and heirs of the kingdom which He promised to those who love Him?  </a:t>
            </a:r>
            <a:r>
              <a:rPr lang="en-US" sz="2400" dirty="0"/>
              <a:t/>
            </a:r>
            <a:br>
              <a:rPr lang="en-US" sz="2400" dirty="0"/>
            </a:br>
            <a:r>
              <a:rPr lang="en-US" sz="2400" dirty="0"/>
              <a:t/>
            </a:r>
            <a:br>
              <a:rPr lang="en-US" sz="2400" dirty="0"/>
            </a:br>
            <a:endParaRPr lang="en-US" sz="2400" dirty="0" smtClean="0"/>
          </a:p>
          <a:p>
            <a:r>
              <a:rPr lang="en-US" sz="2200" i="1" dirty="0" smtClean="0">
                <a:solidFill>
                  <a:schemeClr val="accent1">
                    <a:lumMod val="50000"/>
                  </a:schemeClr>
                </a:solidFill>
                <a:cs typeface="Aparajita" panose="020B0604020202020204" pitchFamily="34" charset="0"/>
              </a:rPr>
              <a:t>Destined for salvation through Christ</a:t>
            </a:r>
            <a:endParaRPr lang="en-US" sz="2200" i="1" dirty="0">
              <a:solidFill>
                <a:schemeClr val="accent1">
                  <a:lumMod val="50000"/>
                </a:schemeClr>
              </a:solidFill>
              <a:cs typeface="Aparajita" panose="020B0604020202020204" pitchFamily="34" charset="0"/>
            </a:endParaRPr>
          </a:p>
          <a:p>
            <a:pPr marL="342900" indent="-342900">
              <a:buFontTx/>
              <a:buChar char="-"/>
            </a:pPr>
            <a:endParaRPr lang="en-US" sz="2200" i="1" dirty="0" smtClean="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God Chooses the Weak</a:t>
            </a:r>
            <a:endParaRPr lang="en-US" sz="2800" b="1" i="1" dirty="0">
              <a:latin typeface="+mj-lt"/>
            </a:endParaRPr>
          </a:p>
        </p:txBody>
      </p:sp>
    </p:spTree>
    <p:extLst>
      <p:ext uri="{BB962C8B-B14F-4D97-AF65-F5344CB8AC3E}">
        <p14:creationId xmlns:p14="http://schemas.microsoft.com/office/powerpoint/2010/main" val="2596617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632311"/>
          </a:xfrm>
          <a:prstGeom prst="rect">
            <a:avLst/>
          </a:prstGeom>
          <a:noFill/>
        </p:spPr>
        <p:txBody>
          <a:bodyPr wrap="square" rtlCol="0">
            <a:spAutoFit/>
          </a:bodyPr>
          <a:lstStyle/>
          <a:p>
            <a:r>
              <a:rPr lang="en-US" sz="2000" i="1" dirty="0" smtClean="0"/>
              <a:t>Vineyard workers (Matt 20) &amp; wedding banquet (Matt 22) both conclude:</a:t>
            </a:r>
          </a:p>
          <a:p>
            <a:r>
              <a:rPr lang="en-US" sz="2000" b="1" i="1" dirty="0" smtClean="0"/>
              <a:t>Matthew </a:t>
            </a:r>
            <a:r>
              <a:rPr lang="en-US" sz="2000" b="1" i="1" dirty="0"/>
              <a:t>22:14 </a:t>
            </a:r>
            <a:r>
              <a:rPr lang="en-US" sz="2000" i="1" dirty="0"/>
              <a:t>“For many are called, but few are chosen</a:t>
            </a:r>
            <a:r>
              <a:rPr lang="en-US" sz="2000" i="1" dirty="0" smtClean="0"/>
              <a:t>.”</a:t>
            </a:r>
          </a:p>
          <a:p>
            <a:r>
              <a:rPr lang="en-US" sz="2000" i="1" dirty="0" smtClean="0"/>
              <a:t/>
            </a:r>
            <a:br>
              <a:rPr lang="en-US" sz="2000" i="1" dirty="0" smtClean="0"/>
            </a:br>
            <a:r>
              <a:rPr lang="en-US" sz="2000" b="1" i="1" dirty="0" smtClean="0"/>
              <a:t>Luke 6:13 </a:t>
            </a:r>
            <a:r>
              <a:rPr lang="en-US" sz="2000" i="1" dirty="0" smtClean="0"/>
              <a:t>And when it was day, He called His disciples to Himself; and from them He chose twelve whom He also named apostles:</a:t>
            </a:r>
          </a:p>
          <a:p>
            <a:r>
              <a:rPr lang="en-US" sz="2000" i="1" dirty="0"/>
              <a:t/>
            </a:r>
            <a:br>
              <a:rPr lang="en-US" sz="2000" i="1" dirty="0"/>
            </a:br>
            <a:r>
              <a:rPr lang="en-US" sz="2000" b="1" i="1" dirty="0"/>
              <a:t>John 15:16 </a:t>
            </a:r>
            <a:r>
              <a:rPr lang="en-US" sz="2000" i="1" dirty="0" smtClean="0"/>
              <a:t>You </a:t>
            </a:r>
            <a:r>
              <a:rPr lang="en-US" sz="2000" i="1" dirty="0"/>
              <a:t>did not choose Me, but I chose you and appointed you that you should go and bear fruit, and that your fruit should remain, that whatever you ask the Father in My name He may give you</a:t>
            </a:r>
            <a:r>
              <a:rPr lang="en-US" sz="2000" i="1" dirty="0" smtClean="0"/>
              <a:t>.</a:t>
            </a:r>
          </a:p>
          <a:p>
            <a:r>
              <a:rPr lang="en-US" sz="2000" i="1" dirty="0"/>
              <a:t/>
            </a:r>
            <a:br>
              <a:rPr lang="en-US" sz="2000" i="1" dirty="0"/>
            </a:br>
            <a:r>
              <a:rPr lang="en-US" sz="2000" b="1" i="1" dirty="0"/>
              <a:t>Acts 9:15 </a:t>
            </a:r>
            <a:r>
              <a:rPr lang="en-US" sz="2000" i="1" dirty="0" smtClean="0"/>
              <a:t>But </a:t>
            </a:r>
            <a:r>
              <a:rPr lang="en-US" sz="2000" i="1" dirty="0"/>
              <a:t>the Lord said to him, “Go, for he is a chosen vessel of Mine to bear My name before Gentiles, kings, and the children of Israel.  </a:t>
            </a:r>
            <a:r>
              <a:rPr lang="en-US" sz="2000" i="1" baseline="30000" dirty="0"/>
              <a:t>16</a:t>
            </a:r>
            <a:r>
              <a:rPr lang="en-US" sz="2000" i="1" dirty="0"/>
              <a:t>For I will show him how many things he must suffer for My name’s sake</a:t>
            </a:r>
            <a:r>
              <a:rPr lang="en-US" sz="2000" i="1" dirty="0" smtClean="0"/>
              <a:t>.”</a:t>
            </a:r>
          </a:p>
          <a:p>
            <a:r>
              <a:rPr lang="en-US" sz="2000" i="1" dirty="0"/>
              <a:t/>
            </a:r>
            <a:br>
              <a:rPr lang="en-US" sz="2000" i="1" dirty="0"/>
            </a:br>
            <a:r>
              <a:rPr lang="en-US" sz="2000" b="1" i="1" dirty="0"/>
              <a:t>Romans 11:4 </a:t>
            </a:r>
            <a:r>
              <a:rPr lang="en-US" sz="2000" i="1" dirty="0" smtClean="0"/>
              <a:t>But </a:t>
            </a:r>
            <a:r>
              <a:rPr lang="en-US" sz="2000" i="1" dirty="0"/>
              <a:t>what does the divine response say to him? “I have reserved for Myself seven thousand men who have not bowed the knee to Baal</a:t>
            </a:r>
            <a:r>
              <a:rPr lang="en-US" sz="2000" i="1" dirty="0" smtClean="0"/>
              <a:t>.”</a:t>
            </a:r>
            <a:r>
              <a:rPr lang="en-US" sz="2000" i="1" dirty="0"/>
              <a:t>  </a:t>
            </a:r>
            <a:r>
              <a:rPr lang="en-US" sz="2000" i="1" baseline="30000" dirty="0"/>
              <a:t>5</a:t>
            </a:r>
            <a:r>
              <a:rPr lang="en-US" sz="2000" i="1" dirty="0"/>
              <a:t>Even so then, at this present time there is a remnant according to the </a:t>
            </a:r>
            <a:r>
              <a:rPr lang="en-US" sz="2000" i="1" u="sng" dirty="0"/>
              <a:t>election of grace</a:t>
            </a:r>
            <a:r>
              <a:rPr lang="en-US" sz="2000" i="1" dirty="0" smtClean="0"/>
              <a:t>.</a:t>
            </a:r>
            <a:endParaRPr lang="en-US" sz="2000" i="1" dirty="0">
              <a:solidFill>
                <a:schemeClr val="accent1">
                  <a:lumMod val="50000"/>
                </a:schemeClr>
              </a:solidFill>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Chosen</a:t>
            </a:r>
            <a:endParaRPr lang="en-US" sz="2800" b="1" i="1" dirty="0">
              <a:latin typeface="+mj-lt"/>
            </a:endParaRPr>
          </a:p>
        </p:txBody>
      </p:sp>
    </p:spTree>
    <p:extLst>
      <p:ext uri="{BB962C8B-B14F-4D97-AF65-F5344CB8AC3E}">
        <p14:creationId xmlns:p14="http://schemas.microsoft.com/office/powerpoint/2010/main" val="259661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186309"/>
          </a:xfrm>
          <a:prstGeom prst="rect">
            <a:avLst/>
          </a:prstGeom>
        </p:spPr>
        <p:txBody>
          <a:bodyPr wrap="square">
            <a:spAutoFit/>
          </a:bodyPr>
          <a:lstStyle/>
          <a:p>
            <a:r>
              <a:rPr lang="en-US" b="1" i="1" dirty="0" smtClean="0"/>
              <a:t>Parable of Vineyard Labors</a:t>
            </a:r>
          </a:p>
          <a:p>
            <a:r>
              <a:rPr lang="en-US" b="1" i="1" dirty="0" smtClean="0"/>
              <a:t>Matthew </a:t>
            </a:r>
            <a:r>
              <a:rPr lang="en-US" b="1" i="1" dirty="0"/>
              <a:t>20:1 - 16 (NKJV) </a:t>
            </a:r>
            <a:r>
              <a:rPr lang="en-US" i="1" baseline="30000" dirty="0"/>
              <a:t>1</a:t>
            </a:r>
            <a:r>
              <a:rPr lang="en-US" i="1" dirty="0"/>
              <a:t>“For the kingdom of heaven is like a landowner who went out early in the morning to hire laborers for his vineyard. </a:t>
            </a:r>
            <a:r>
              <a:rPr lang="en-US" i="1" dirty="0"/>
              <a:t> </a:t>
            </a:r>
            <a:r>
              <a:rPr lang="en-US" i="1" baseline="30000" dirty="0"/>
              <a:t>2</a:t>
            </a:r>
            <a:r>
              <a:rPr lang="en-US" i="1" dirty="0"/>
              <a:t>Now when he had agreed with the laborers for a denarius a day, he sent them into his vineyard. </a:t>
            </a:r>
            <a:r>
              <a:rPr lang="en-US" i="1" dirty="0"/>
              <a:t> </a:t>
            </a:r>
            <a:r>
              <a:rPr lang="en-US" i="1" baseline="30000" dirty="0"/>
              <a:t>3</a:t>
            </a:r>
            <a:r>
              <a:rPr lang="en-US" i="1" dirty="0"/>
              <a:t>And he went out about the third hour and saw others standing idle in the marketplace, </a:t>
            </a:r>
            <a:r>
              <a:rPr lang="en-US" i="1" dirty="0"/>
              <a:t> </a:t>
            </a:r>
            <a:r>
              <a:rPr lang="en-US" i="1" baseline="30000" dirty="0"/>
              <a:t>4</a:t>
            </a:r>
            <a:r>
              <a:rPr lang="en-US" i="1" dirty="0"/>
              <a:t>and said to them, ‘You also go into the vineyard, and whatever is right I will give you.’ So they went. </a:t>
            </a:r>
            <a:r>
              <a:rPr lang="en-US" i="1" dirty="0"/>
              <a:t> </a:t>
            </a:r>
            <a:r>
              <a:rPr lang="en-US" i="1" baseline="30000" dirty="0"/>
              <a:t>5</a:t>
            </a:r>
            <a:r>
              <a:rPr lang="en-US" i="1" dirty="0"/>
              <a:t>Again he went out about the sixth and the ninth hour, and did likewise. </a:t>
            </a:r>
            <a:r>
              <a:rPr lang="en-US" i="1" dirty="0"/>
              <a:t> </a:t>
            </a:r>
            <a:r>
              <a:rPr lang="en-US" i="1" baseline="30000" dirty="0"/>
              <a:t>6</a:t>
            </a:r>
            <a:r>
              <a:rPr lang="en-US" i="1" dirty="0"/>
              <a:t>And about the eleventh hour he went out and found others standing </a:t>
            </a:r>
            <a:r>
              <a:rPr lang="en-US" i="1" dirty="0" smtClean="0"/>
              <a:t>idle</a:t>
            </a:r>
            <a:r>
              <a:rPr lang="en-US" i="1" dirty="0"/>
              <a:t>, and said to them, ‘Why have you been standing here idle all day?’ </a:t>
            </a:r>
            <a:r>
              <a:rPr lang="en-US" i="1" dirty="0"/>
              <a:t> </a:t>
            </a:r>
            <a:r>
              <a:rPr lang="en-US" i="1" baseline="30000" dirty="0"/>
              <a:t>7</a:t>
            </a:r>
            <a:r>
              <a:rPr lang="en-US" i="1" dirty="0"/>
              <a:t>They said to him, ‘Because no one hired us.’ He said to them, ‘You also go into the vineyard, </a:t>
            </a:r>
            <a:r>
              <a:rPr lang="en-US" i="1" dirty="0" smtClean="0"/>
              <a:t>and </a:t>
            </a:r>
            <a:r>
              <a:rPr lang="en-US" i="1" dirty="0"/>
              <a:t>whatever is right you will receive.’</a:t>
            </a:r>
            <a:r>
              <a:rPr lang="en-US" i="1" dirty="0"/>
              <a:t> </a:t>
            </a:r>
            <a:r>
              <a:rPr lang="en-US" i="1" baseline="30000" dirty="0"/>
              <a:t>8</a:t>
            </a:r>
            <a:r>
              <a:rPr lang="en-US" i="1" dirty="0"/>
              <a:t>“So when evening had come, the owner of the vineyard said to his steward, ‘Call the laborers and give them their wages, beginning with the last to the first.’ </a:t>
            </a:r>
            <a:r>
              <a:rPr lang="en-US" i="1" dirty="0"/>
              <a:t> </a:t>
            </a:r>
            <a:r>
              <a:rPr lang="en-US" i="1" baseline="30000" dirty="0"/>
              <a:t>9</a:t>
            </a:r>
            <a:r>
              <a:rPr lang="en-US" i="1" dirty="0"/>
              <a:t>And when those came who were hired about the eleventh hour, they each received a denarius. </a:t>
            </a:r>
            <a:r>
              <a:rPr lang="en-US" i="1" dirty="0"/>
              <a:t> </a:t>
            </a:r>
            <a:r>
              <a:rPr lang="en-US" i="1" baseline="30000" dirty="0"/>
              <a:t>10</a:t>
            </a:r>
            <a:r>
              <a:rPr lang="en-US" i="1" dirty="0"/>
              <a:t>But when the first came, they supposed that they would receive more; and they likewise received each a denarius. </a:t>
            </a:r>
            <a:r>
              <a:rPr lang="en-US" i="1" dirty="0"/>
              <a:t> </a:t>
            </a:r>
            <a:r>
              <a:rPr lang="en-US" i="1" baseline="30000" dirty="0"/>
              <a:t>11</a:t>
            </a:r>
            <a:r>
              <a:rPr lang="en-US" i="1" dirty="0"/>
              <a:t>And when they had received it, they complained against the landowner, </a:t>
            </a:r>
            <a:r>
              <a:rPr lang="en-US" i="1" dirty="0"/>
              <a:t> </a:t>
            </a:r>
            <a:r>
              <a:rPr lang="en-US" i="1" baseline="30000" dirty="0"/>
              <a:t>12</a:t>
            </a:r>
            <a:r>
              <a:rPr lang="en-US" i="1" dirty="0"/>
              <a:t>saying, ‘These last men have worked only one hour, and you made them equal to us who have borne the burden and the heat of the day.’ </a:t>
            </a:r>
            <a:r>
              <a:rPr lang="en-US" i="1" dirty="0"/>
              <a:t> </a:t>
            </a:r>
            <a:r>
              <a:rPr lang="en-US" i="1" baseline="30000" dirty="0"/>
              <a:t>13</a:t>
            </a:r>
            <a:r>
              <a:rPr lang="en-US" i="1" dirty="0"/>
              <a:t>But he answered one of them and said, ‘Friend, I am doing you no wrong. Did you not agree with me for a denarius? </a:t>
            </a:r>
            <a:r>
              <a:rPr lang="en-US" i="1" dirty="0"/>
              <a:t> </a:t>
            </a:r>
            <a:r>
              <a:rPr lang="en-US" i="1" baseline="30000" dirty="0"/>
              <a:t>14</a:t>
            </a:r>
            <a:r>
              <a:rPr lang="en-US" i="1" dirty="0"/>
              <a:t>Take what is yours and go your way. I wish to give to this last man the same as to you. </a:t>
            </a:r>
            <a:r>
              <a:rPr lang="en-US" i="1" dirty="0"/>
              <a:t> </a:t>
            </a:r>
            <a:r>
              <a:rPr lang="en-US" i="1" u="sng" baseline="30000" dirty="0"/>
              <a:t>15</a:t>
            </a:r>
            <a:r>
              <a:rPr lang="en-US" i="1" u="sng" dirty="0"/>
              <a:t>Is it not lawful for me to do what I wish with my own things? Or is your eye evil because I am good?’</a:t>
            </a:r>
            <a:r>
              <a:rPr lang="en-US" i="1" dirty="0"/>
              <a:t> </a:t>
            </a:r>
            <a:r>
              <a:rPr lang="en-US" i="1" dirty="0"/>
              <a:t> </a:t>
            </a:r>
            <a:r>
              <a:rPr lang="en-US" i="1" baseline="30000" dirty="0"/>
              <a:t>16</a:t>
            </a:r>
            <a:r>
              <a:rPr lang="en-US" i="1" dirty="0"/>
              <a:t>So the last will be first, and the first last. </a:t>
            </a:r>
            <a:r>
              <a:rPr lang="en-US" i="1" u="sng" dirty="0" smtClean="0"/>
              <a:t>For </a:t>
            </a:r>
            <a:r>
              <a:rPr lang="en-US" i="1" u="sng" dirty="0"/>
              <a:t>many are called, but few chosen</a:t>
            </a:r>
            <a:r>
              <a:rPr lang="en-US" i="1" dirty="0" smtClean="0"/>
              <a:t>.”</a:t>
            </a:r>
            <a:endParaRPr lang="en-US" i="1" dirty="0"/>
          </a:p>
        </p:txBody>
      </p:sp>
    </p:spTree>
    <p:extLst>
      <p:ext uri="{BB962C8B-B14F-4D97-AF65-F5344CB8AC3E}">
        <p14:creationId xmlns:p14="http://schemas.microsoft.com/office/powerpoint/2010/main" val="340412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355312"/>
          </a:xfrm>
          <a:prstGeom prst="rect">
            <a:avLst/>
          </a:prstGeom>
        </p:spPr>
        <p:txBody>
          <a:bodyPr wrap="square">
            <a:spAutoFit/>
          </a:bodyPr>
          <a:lstStyle/>
          <a:p>
            <a:r>
              <a:rPr lang="en-US" b="1" i="1" dirty="0" smtClean="0"/>
              <a:t>Parable of Wedding Guests</a:t>
            </a:r>
          </a:p>
          <a:p>
            <a:r>
              <a:rPr lang="en-US" b="1" i="1" dirty="0" smtClean="0"/>
              <a:t>Matthew </a:t>
            </a:r>
            <a:r>
              <a:rPr lang="en-US" b="1" i="1" dirty="0"/>
              <a:t>22:1 - 14 (NKJV) </a:t>
            </a:r>
            <a:r>
              <a:rPr lang="en-US" i="1" baseline="30000" dirty="0"/>
              <a:t>1</a:t>
            </a:r>
            <a:r>
              <a:rPr lang="en-US" i="1" dirty="0"/>
              <a:t>And Jesus answered and spoke to them again by parables and said: </a:t>
            </a:r>
            <a:r>
              <a:rPr lang="en-US" i="1" dirty="0"/>
              <a:t> </a:t>
            </a:r>
            <a:r>
              <a:rPr lang="en-US" i="1" baseline="30000" dirty="0"/>
              <a:t>2</a:t>
            </a:r>
            <a:r>
              <a:rPr lang="en-US" i="1" dirty="0"/>
              <a:t>“The kingdom of heaven is like a certain king who arranged a marriage for his son, </a:t>
            </a:r>
            <a:r>
              <a:rPr lang="en-US" i="1" dirty="0"/>
              <a:t> </a:t>
            </a:r>
            <a:r>
              <a:rPr lang="en-US" i="1" baseline="30000" dirty="0"/>
              <a:t>3</a:t>
            </a:r>
            <a:r>
              <a:rPr lang="en-US" i="1" dirty="0"/>
              <a:t>and sent out his servants to call those who were invited to the wedding; and they were not willing to come. </a:t>
            </a:r>
            <a:r>
              <a:rPr lang="en-US" i="1" dirty="0"/>
              <a:t> </a:t>
            </a:r>
            <a:r>
              <a:rPr lang="en-US" i="1" baseline="30000" dirty="0"/>
              <a:t>4</a:t>
            </a:r>
            <a:r>
              <a:rPr lang="en-US" i="1" dirty="0"/>
              <a:t>Again, he sent out other servants, saying, ‘Tell those who are invited, “See, I have prepared my dinner; my oxen and fatted cattle are killed, and all things are ready. Come to the wedding.”’ </a:t>
            </a:r>
            <a:r>
              <a:rPr lang="en-US" i="1" dirty="0"/>
              <a:t> </a:t>
            </a:r>
            <a:r>
              <a:rPr lang="en-US" i="1" baseline="30000" dirty="0"/>
              <a:t>5</a:t>
            </a:r>
            <a:r>
              <a:rPr lang="en-US" i="1" dirty="0"/>
              <a:t>But they made light of it and went their ways, one to his own farm, another to his business. </a:t>
            </a:r>
            <a:r>
              <a:rPr lang="en-US" i="1" dirty="0"/>
              <a:t> </a:t>
            </a:r>
            <a:r>
              <a:rPr lang="en-US" i="1" baseline="30000" dirty="0"/>
              <a:t>6</a:t>
            </a:r>
            <a:r>
              <a:rPr lang="en-US" i="1" dirty="0"/>
              <a:t>And the rest seized his servants, treated them spitefully, and killed them. </a:t>
            </a:r>
            <a:r>
              <a:rPr lang="en-US" i="1" dirty="0"/>
              <a:t> </a:t>
            </a:r>
            <a:r>
              <a:rPr lang="en-US" i="1" baseline="30000" dirty="0"/>
              <a:t>7</a:t>
            </a:r>
            <a:r>
              <a:rPr lang="en-US" i="1" dirty="0"/>
              <a:t>But when the king heard about it, he was furious. And he sent out his armies, destroyed those murderers, and burned up their city. </a:t>
            </a:r>
            <a:r>
              <a:rPr lang="en-US" i="1" dirty="0"/>
              <a:t> </a:t>
            </a:r>
            <a:r>
              <a:rPr lang="en-US" i="1" baseline="30000" dirty="0"/>
              <a:t>8</a:t>
            </a:r>
            <a:r>
              <a:rPr lang="en-US" i="1" dirty="0"/>
              <a:t>Then he said to his servants, ‘The wedding is ready, but those who were invited were not worthy. </a:t>
            </a:r>
            <a:r>
              <a:rPr lang="en-US" i="1" dirty="0"/>
              <a:t> </a:t>
            </a:r>
            <a:r>
              <a:rPr lang="en-US" i="1" baseline="30000" dirty="0"/>
              <a:t>9</a:t>
            </a:r>
            <a:r>
              <a:rPr lang="en-US" i="1" dirty="0"/>
              <a:t>Therefore go into the highways, and as many as you find, invite to the wedding.’ </a:t>
            </a:r>
            <a:r>
              <a:rPr lang="en-US" i="1" dirty="0"/>
              <a:t> </a:t>
            </a:r>
            <a:r>
              <a:rPr lang="en-US" i="1" baseline="30000" dirty="0"/>
              <a:t>10</a:t>
            </a:r>
            <a:r>
              <a:rPr lang="en-US" i="1" dirty="0"/>
              <a:t>So those servants went out into the highways and gathered together all whom they found, both bad and good. And the wedding hall was filled with guests.</a:t>
            </a:r>
            <a:r>
              <a:rPr lang="en-US" i="1" dirty="0"/>
              <a:t> </a:t>
            </a:r>
            <a:endParaRPr lang="en-US" i="1" dirty="0" smtClean="0"/>
          </a:p>
          <a:p>
            <a:r>
              <a:rPr lang="en-US" i="1" baseline="30000" dirty="0" smtClean="0"/>
              <a:t>11</a:t>
            </a:r>
            <a:r>
              <a:rPr lang="en-US" i="1" dirty="0" smtClean="0"/>
              <a:t>“But </a:t>
            </a:r>
            <a:r>
              <a:rPr lang="en-US" i="1" dirty="0"/>
              <a:t>when the king came in to see the guests, he saw a man there who did not have on a wedding garment. </a:t>
            </a:r>
            <a:r>
              <a:rPr lang="en-US" i="1" dirty="0"/>
              <a:t> </a:t>
            </a:r>
            <a:r>
              <a:rPr lang="en-US" i="1" baseline="30000" dirty="0"/>
              <a:t>12</a:t>
            </a:r>
            <a:r>
              <a:rPr lang="en-US" i="1" dirty="0"/>
              <a:t>So he said to him, </a:t>
            </a:r>
            <a:r>
              <a:rPr lang="en-US" i="1" u="sng" dirty="0"/>
              <a:t>‘Friend, how did you come in here without a wedding garment?</a:t>
            </a:r>
            <a:r>
              <a:rPr lang="en-US" i="1" dirty="0"/>
              <a:t>’ And he was speechless. </a:t>
            </a:r>
            <a:r>
              <a:rPr lang="en-US" i="1" dirty="0"/>
              <a:t> </a:t>
            </a:r>
            <a:r>
              <a:rPr lang="en-US" i="1" baseline="30000" dirty="0"/>
              <a:t>13</a:t>
            </a:r>
            <a:r>
              <a:rPr lang="en-US" i="1" dirty="0"/>
              <a:t>Then the king said to the servants, ‘Bind him hand and foot, </a:t>
            </a:r>
            <a:r>
              <a:rPr lang="en-US" i="1" dirty="0" smtClean="0"/>
              <a:t>take </a:t>
            </a:r>
            <a:r>
              <a:rPr lang="en-US" i="1" dirty="0"/>
              <a:t>him away, and cast him into outer darkness; there will be weeping and gnashing of teeth.’</a:t>
            </a:r>
            <a:r>
              <a:rPr lang="en-US" i="1" dirty="0"/>
              <a:t> </a:t>
            </a:r>
            <a:r>
              <a:rPr lang="en-US" i="1" u="sng" baseline="30000" dirty="0"/>
              <a:t>14</a:t>
            </a:r>
            <a:r>
              <a:rPr lang="en-US" i="1" u="sng" dirty="0"/>
              <a:t>“For many are called, but few are chosen</a:t>
            </a:r>
            <a:r>
              <a:rPr lang="en-US" i="1" dirty="0" smtClean="0"/>
              <a:t>.”</a:t>
            </a:r>
            <a:endParaRPr lang="en-US" i="1" dirty="0"/>
          </a:p>
        </p:txBody>
      </p:sp>
    </p:spTree>
    <p:extLst>
      <p:ext uri="{BB962C8B-B14F-4D97-AF65-F5344CB8AC3E}">
        <p14:creationId xmlns:p14="http://schemas.microsoft.com/office/powerpoint/2010/main" val="306164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5016758"/>
          </a:xfrm>
          <a:prstGeom prst="rect">
            <a:avLst/>
          </a:prstGeom>
          <a:noFill/>
        </p:spPr>
        <p:txBody>
          <a:bodyPr wrap="square" rtlCol="0">
            <a:spAutoFit/>
          </a:bodyPr>
          <a:lstStyle/>
          <a:p>
            <a:r>
              <a:rPr lang="en-US" sz="2000" b="1" i="1" dirty="0" smtClean="0"/>
              <a:t>Romans </a:t>
            </a:r>
            <a:r>
              <a:rPr lang="en-US" sz="2000" b="1" i="1" dirty="0"/>
              <a:t>9:10 </a:t>
            </a:r>
            <a:r>
              <a:rPr lang="en-US" sz="2000" i="1" dirty="0" smtClean="0"/>
              <a:t>And </a:t>
            </a:r>
            <a:r>
              <a:rPr lang="en-US" sz="2000" i="1" dirty="0"/>
              <a:t>not only this, but when Rebecca also had conceived by one man, even by our father Isaac  </a:t>
            </a:r>
            <a:r>
              <a:rPr lang="en-US" sz="2000" i="1" baseline="30000" dirty="0"/>
              <a:t>11</a:t>
            </a:r>
            <a:r>
              <a:rPr lang="en-US" sz="2000" i="1" dirty="0"/>
              <a:t>(for the children not yet being born, nor having done any good or evil, that the </a:t>
            </a:r>
            <a:r>
              <a:rPr lang="en-US" sz="2000" i="1" u="sng" dirty="0"/>
              <a:t>purpose of God according to election might stand</a:t>
            </a:r>
            <a:r>
              <a:rPr lang="en-US" sz="2000" i="1" dirty="0"/>
              <a:t>, not of works but of Him who calls),  </a:t>
            </a:r>
            <a:r>
              <a:rPr lang="en-US" sz="2000" i="1" baseline="30000" dirty="0"/>
              <a:t>12</a:t>
            </a:r>
            <a:r>
              <a:rPr lang="en-US" sz="2000" i="1" dirty="0"/>
              <a:t>it was said to her, “The older shall serve the younger</a:t>
            </a:r>
            <a:r>
              <a:rPr lang="en-US" sz="2000" i="1" dirty="0" smtClean="0"/>
              <a:t>.” </a:t>
            </a:r>
            <a:r>
              <a:rPr lang="en-US" sz="2000" i="1" baseline="30000" dirty="0"/>
              <a:t>13</a:t>
            </a:r>
            <a:r>
              <a:rPr lang="en-US" sz="2000" i="1" dirty="0"/>
              <a:t>As it is written, “Jacob I have loved, but Esau I have </a:t>
            </a:r>
            <a:r>
              <a:rPr lang="en-US" sz="2000" i="1" dirty="0" smtClean="0"/>
              <a:t>hated.” </a:t>
            </a:r>
          </a:p>
          <a:p>
            <a:r>
              <a:rPr lang="en-US" sz="2000" i="1" baseline="30000" dirty="0" smtClean="0"/>
              <a:t>14</a:t>
            </a:r>
            <a:r>
              <a:rPr lang="en-US" sz="2000" i="1" dirty="0" smtClean="0"/>
              <a:t>What </a:t>
            </a:r>
            <a:r>
              <a:rPr lang="en-US" sz="2000" i="1" dirty="0"/>
              <a:t>shall we say then? Is there unrighteousness with God? Certainly not!  </a:t>
            </a:r>
            <a:r>
              <a:rPr lang="en-US" sz="2000" i="1" baseline="30000" dirty="0"/>
              <a:t>15</a:t>
            </a:r>
            <a:r>
              <a:rPr lang="en-US" sz="2000" i="1" dirty="0"/>
              <a:t>For He says to Moses, “I will have mercy on whomever I will have mercy, and I will have compassion on whomever I will have compassion</a:t>
            </a:r>
            <a:r>
              <a:rPr lang="en-US" sz="2000" i="1" dirty="0" smtClean="0"/>
              <a:t>.”</a:t>
            </a:r>
          </a:p>
          <a:p>
            <a:pPr marL="342900" indent="-342900">
              <a:buFont typeface="Arial" panose="020B0604020202020204" pitchFamily="34" charset="0"/>
              <a:buChar char="•"/>
            </a:pPr>
            <a:r>
              <a:rPr lang="en-US" sz="2000" dirty="0" smtClean="0">
                <a:solidFill>
                  <a:schemeClr val="accent1">
                    <a:lumMod val="50000"/>
                  </a:schemeClr>
                </a:solidFill>
                <a:cs typeface="Aparajita" panose="020B0604020202020204" pitchFamily="34" charset="0"/>
              </a:rPr>
              <a:t>God </a:t>
            </a:r>
            <a:r>
              <a:rPr lang="en-US" sz="2000" dirty="0">
                <a:solidFill>
                  <a:schemeClr val="accent1">
                    <a:lumMod val="50000"/>
                  </a:schemeClr>
                </a:solidFill>
                <a:cs typeface="Aparajita" panose="020B0604020202020204" pitchFamily="34" charset="0"/>
              </a:rPr>
              <a:t>reserves the right to call men for specific purposes according to His will</a:t>
            </a:r>
          </a:p>
          <a:p>
            <a:r>
              <a:rPr lang="en-US" sz="2000" dirty="0">
                <a:solidFill>
                  <a:schemeClr val="accent1">
                    <a:lumMod val="50000"/>
                  </a:schemeClr>
                </a:solidFill>
                <a:cs typeface="Aparajita" panose="020B0604020202020204" pitchFamily="34" charset="0"/>
              </a:rPr>
              <a:t>Does this make God unrighteous? Vs 14  No</a:t>
            </a:r>
            <a:endParaRPr lang="en-US" sz="2000" dirty="0" smtClean="0">
              <a:solidFill>
                <a:schemeClr val="accent1">
                  <a:lumMod val="50000"/>
                </a:schemeClr>
              </a:solidFill>
              <a:cs typeface="Aparajita" panose="020B0604020202020204" pitchFamily="34" charset="0"/>
            </a:endParaRPr>
          </a:p>
          <a:p>
            <a:r>
              <a:rPr lang="en-US" sz="2000" dirty="0"/>
              <a:t/>
            </a:r>
            <a:br>
              <a:rPr lang="en-US" sz="2000" dirty="0"/>
            </a:br>
            <a:r>
              <a:rPr lang="en-US" sz="2000" i="1" baseline="30000" dirty="0" smtClean="0"/>
              <a:t>18</a:t>
            </a:r>
            <a:r>
              <a:rPr lang="en-US" sz="2000" i="1" dirty="0" smtClean="0"/>
              <a:t>Therefore </a:t>
            </a:r>
            <a:r>
              <a:rPr lang="en-US" sz="2000" i="1" dirty="0"/>
              <a:t>He has mercy on whom He wills, and whom He wills He hardens</a:t>
            </a:r>
            <a:r>
              <a:rPr lang="en-US" sz="2000" i="1" dirty="0" smtClean="0"/>
              <a:t>.</a:t>
            </a:r>
          </a:p>
          <a:p>
            <a:pPr marL="342900" indent="-342900">
              <a:buFont typeface="Arial" panose="020B0604020202020204" pitchFamily="34" charset="0"/>
              <a:buChar char="•"/>
            </a:pPr>
            <a:r>
              <a:rPr lang="en-US" sz="2000" i="1" dirty="0" smtClean="0">
                <a:solidFill>
                  <a:schemeClr val="accent1">
                    <a:lumMod val="50000"/>
                  </a:schemeClr>
                </a:solidFill>
                <a:cs typeface="Aparajita" panose="020B0604020202020204" pitchFamily="34" charset="0"/>
              </a:rPr>
              <a:t>This is difficult for humans to accept, but God is sovereign over all.</a:t>
            </a:r>
            <a:endParaRPr lang="en-US" sz="2000" i="1" dirty="0">
              <a:solidFill>
                <a:schemeClr val="accent1">
                  <a:lumMod val="50000"/>
                </a:schemeClr>
              </a:solidFill>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God’s Purpose Fulfilled in People</a:t>
            </a:r>
            <a:endParaRPr lang="en-US" sz="2800" b="1" i="1" dirty="0">
              <a:latin typeface="+mj-lt"/>
            </a:endParaRPr>
          </a:p>
        </p:txBody>
      </p:sp>
    </p:spTree>
    <p:extLst>
      <p:ext uri="{BB962C8B-B14F-4D97-AF65-F5344CB8AC3E}">
        <p14:creationId xmlns:p14="http://schemas.microsoft.com/office/powerpoint/2010/main" val="3138936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Paul preached the gospel, even to those who rejected his message (e.g. Acts 17)</a:t>
            </a:r>
          </a:p>
          <a:p>
            <a:pPr marL="342900" indent="-342900">
              <a:buFont typeface="Arial" panose="020B0604020202020204" pitchFamily="34" charset="0"/>
              <a:buChar char="•"/>
            </a:pPr>
            <a:r>
              <a:rPr lang="en-US" sz="2200" dirty="0" smtClean="0"/>
              <a:t>Parable of sower (Matt 13); seed was sown on all types of soil</a:t>
            </a:r>
          </a:p>
          <a:p>
            <a:pPr marL="342900" indent="-342900">
              <a:buFont typeface="Arial" panose="020B0604020202020204" pitchFamily="34" charset="0"/>
              <a:buChar char="•"/>
            </a:pPr>
            <a:r>
              <a:rPr lang="en-US" sz="2200" dirty="0" smtClean="0"/>
              <a:t>Whoever will not receive your words…shake the dust from your feet (Matt 10:14)</a:t>
            </a:r>
          </a:p>
          <a:p>
            <a:pPr marL="342900" indent="-342900">
              <a:buFont typeface="Arial" panose="020B0604020202020204" pitchFamily="34" charset="0"/>
              <a:buChar char="•"/>
            </a:pPr>
            <a:r>
              <a:rPr lang="en-US" sz="2200" dirty="0" smtClean="0"/>
              <a:t>Jesus gave attention to even the most unlikely converts (tax collectors, Samaritan woman, etc.) </a:t>
            </a:r>
          </a:p>
          <a:p>
            <a:endParaRPr lang="en-US" sz="2200" b="1" i="1" dirty="0">
              <a:solidFill>
                <a:schemeClr val="accent1">
                  <a:lumMod val="50000"/>
                </a:schemeClr>
              </a:solidFill>
              <a:cs typeface="Aparajita" panose="020B0604020202020204" pitchFamily="34" charset="0"/>
            </a:endParaRPr>
          </a:p>
          <a:p>
            <a:r>
              <a:rPr lang="en-US" sz="2200" i="1" dirty="0" smtClean="0">
                <a:solidFill>
                  <a:schemeClr val="accent1">
                    <a:lumMod val="50000"/>
                  </a:schemeClr>
                </a:solidFill>
                <a:cs typeface="Aparajita" panose="020B0604020202020204" pitchFamily="34" charset="0"/>
              </a:rPr>
              <a:t>Man does not know who will accept or reject the gospel.</a:t>
            </a:r>
            <a:endParaRPr lang="en-US" sz="2200" i="1" dirty="0">
              <a:solidFill>
                <a:schemeClr val="accent1">
                  <a:lumMod val="50000"/>
                </a:schemeClr>
              </a:solidFill>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Discriminate Preaching?</a:t>
            </a:r>
            <a:endParaRPr lang="en-US" sz="2800" b="1" i="1" dirty="0">
              <a:latin typeface="+mj-lt"/>
            </a:endParaRPr>
          </a:p>
        </p:txBody>
      </p:sp>
    </p:spTree>
    <p:extLst>
      <p:ext uri="{BB962C8B-B14F-4D97-AF65-F5344CB8AC3E}">
        <p14:creationId xmlns:p14="http://schemas.microsoft.com/office/powerpoint/2010/main" val="2257050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4493538"/>
          </a:xfrm>
          <a:prstGeom prst="rect">
            <a:avLst/>
          </a:prstGeom>
          <a:noFill/>
        </p:spPr>
        <p:txBody>
          <a:bodyPr wrap="square" rtlCol="0">
            <a:spAutoFit/>
          </a:bodyPr>
          <a:lstStyle/>
          <a:p>
            <a:r>
              <a:rPr lang="en-US" sz="2200" i="1" baseline="30000" dirty="0" smtClean="0">
                <a:solidFill>
                  <a:schemeClr val="tx1">
                    <a:lumMod val="50000"/>
                    <a:lumOff val="50000"/>
                  </a:schemeClr>
                </a:solidFill>
                <a:cs typeface="Aparajita" panose="020B0604020202020204" pitchFamily="34" charset="0"/>
              </a:rPr>
              <a:t>1</a:t>
            </a:r>
            <a:r>
              <a:rPr lang="en-US" sz="2200" i="1" dirty="0" smtClean="0">
                <a:solidFill>
                  <a:schemeClr val="tx1">
                    <a:lumMod val="50000"/>
                    <a:lumOff val="50000"/>
                  </a:schemeClr>
                </a:solidFill>
                <a:cs typeface="Aparajita" panose="020B0604020202020204" pitchFamily="34" charset="0"/>
              </a:rPr>
              <a:t>Paul</a:t>
            </a:r>
            <a:r>
              <a:rPr lang="en-US" sz="2200" i="1" dirty="0">
                <a:solidFill>
                  <a:schemeClr val="tx1">
                    <a:lumMod val="50000"/>
                    <a:lumOff val="50000"/>
                  </a:schemeClr>
                </a:solidFill>
                <a:cs typeface="Aparajita" panose="020B0604020202020204" pitchFamily="34" charset="0"/>
              </a:rPr>
              <a:t>, an apostle of Jesus Christ by the will of God,</a:t>
            </a:r>
            <a:r>
              <a:rPr lang="en-US" sz="2200" i="1" dirty="0" smtClean="0">
                <a:solidFill>
                  <a:schemeClr val="tx1">
                    <a:lumMod val="50000"/>
                    <a:lumOff val="50000"/>
                  </a:schemeClr>
                </a:solidFill>
                <a:cs typeface="Aparajita" panose="020B0604020202020204" pitchFamily="34" charset="0"/>
              </a:rPr>
              <a:t> </a:t>
            </a:r>
            <a:r>
              <a:rPr lang="en-US" sz="2200" i="1" dirty="0">
                <a:solidFill>
                  <a:schemeClr val="tx1">
                    <a:lumMod val="50000"/>
                    <a:lumOff val="50000"/>
                  </a:schemeClr>
                </a:solidFill>
                <a:cs typeface="Aparajita" panose="020B0604020202020204" pitchFamily="34" charset="0"/>
              </a:rPr>
              <a:t>To the saints who are in Ephesus, and faithful in Christ Jesus:</a:t>
            </a:r>
            <a:r>
              <a:rPr lang="en-US" sz="2200" i="1" dirty="0" smtClean="0">
                <a:solidFill>
                  <a:schemeClr val="tx1">
                    <a:lumMod val="50000"/>
                    <a:lumOff val="50000"/>
                  </a:schemeClr>
                </a:solidFill>
                <a:cs typeface="Aparajita" panose="020B0604020202020204" pitchFamily="34" charset="0"/>
              </a:rPr>
              <a:t> </a:t>
            </a:r>
            <a:r>
              <a:rPr lang="en-US" sz="2200" i="1" baseline="30000" dirty="0">
                <a:solidFill>
                  <a:schemeClr val="tx1">
                    <a:lumMod val="50000"/>
                    <a:lumOff val="50000"/>
                  </a:schemeClr>
                </a:solidFill>
                <a:cs typeface="Aparajita" panose="020B0604020202020204" pitchFamily="34" charset="0"/>
              </a:rPr>
              <a:t>2</a:t>
            </a:r>
            <a:r>
              <a:rPr lang="en-US" sz="2200" i="1" dirty="0">
                <a:solidFill>
                  <a:schemeClr val="tx1">
                    <a:lumMod val="50000"/>
                    <a:lumOff val="50000"/>
                  </a:schemeClr>
                </a:solidFill>
                <a:cs typeface="Aparajita" panose="020B0604020202020204" pitchFamily="34" charset="0"/>
              </a:rPr>
              <a:t>Grace to you and peace from God our Father and the Lord Jesus Christ.</a:t>
            </a:r>
            <a:r>
              <a:rPr lang="en-US" sz="2200" i="1" dirty="0" smtClean="0">
                <a:solidFill>
                  <a:schemeClr val="tx1">
                    <a:lumMod val="50000"/>
                    <a:lumOff val="50000"/>
                  </a:schemeClr>
                </a:solidFill>
                <a:cs typeface="Aparajita" panose="020B0604020202020204" pitchFamily="34" charset="0"/>
              </a:rPr>
              <a:t> </a:t>
            </a:r>
          </a:p>
          <a:p>
            <a:r>
              <a:rPr lang="en-US" sz="2200" i="1" baseline="30000" dirty="0" smtClean="0">
                <a:cs typeface="Aparajita" panose="020B0604020202020204" pitchFamily="34" charset="0"/>
              </a:rPr>
              <a:t>3</a:t>
            </a:r>
            <a:r>
              <a:rPr lang="en-US" sz="2200" i="1" dirty="0" smtClean="0">
                <a:cs typeface="Aparajita" panose="020B0604020202020204" pitchFamily="34" charset="0"/>
              </a:rPr>
              <a:t>Blessed</a:t>
            </a:r>
            <a:r>
              <a:rPr lang="en-US" sz="2200" i="1" dirty="0">
                <a:cs typeface="Aparajita" panose="020B0604020202020204" pitchFamily="34" charset="0"/>
              </a:rPr>
              <a:t> be the God and Father of our Lord Jesus Christ, who has blessed us with every spiritual blessing in the heavenly places in Christ, </a:t>
            </a:r>
            <a:r>
              <a:rPr lang="en-US" sz="2200" i="1" dirty="0" smtClean="0">
                <a:cs typeface="Aparajita" panose="020B0604020202020204" pitchFamily="34" charset="0"/>
              </a:rPr>
              <a:t> </a:t>
            </a:r>
            <a:r>
              <a:rPr lang="en-US" sz="2200" i="1" baseline="30000" dirty="0">
                <a:solidFill>
                  <a:schemeClr val="tx1">
                    <a:lumMod val="50000"/>
                    <a:lumOff val="50000"/>
                  </a:schemeClr>
                </a:solidFill>
                <a:cs typeface="Aparajita" panose="020B0604020202020204" pitchFamily="34" charset="0"/>
              </a:rPr>
              <a:t>4</a:t>
            </a:r>
            <a:r>
              <a:rPr lang="en-US" sz="2200" i="1" dirty="0">
                <a:solidFill>
                  <a:schemeClr val="tx1">
                    <a:lumMod val="50000"/>
                    <a:lumOff val="50000"/>
                  </a:schemeClr>
                </a:solidFill>
                <a:cs typeface="Aparajita" panose="020B0604020202020204" pitchFamily="34" charset="0"/>
              </a:rPr>
              <a:t>just as He chose us in Him before the foundation of the world, that we should be holy and without blame before Him in love, </a:t>
            </a:r>
            <a:r>
              <a:rPr lang="en-US" sz="2200" i="1" dirty="0" smtClean="0">
                <a:solidFill>
                  <a:schemeClr val="tx1">
                    <a:lumMod val="50000"/>
                    <a:lumOff val="50000"/>
                  </a:schemeClr>
                </a:solidFill>
                <a:cs typeface="Aparajita" panose="020B0604020202020204" pitchFamily="34" charset="0"/>
              </a:rPr>
              <a:t> </a:t>
            </a:r>
            <a:r>
              <a:rPr lang="en-US" sz="2200" i="1" baseline="30000" dirty="0">
                <a:solidFill>
                  <a:schemeClr val="tx1">
                    <a:lumMod val="50000"/>
                    <a:lumOff val="50000"/>
                  </a:schemeClr>
                </a:solidFill>
                <a:cs typeface="Aparajita" panose="020B0604020202020204" pitchFamily="34" charset="0"/>
              </a:rPr>
              <a:t>5</a:t>
            </a:r>
            <a:r>
              <a:rPr lang="en-US" sz="2200" i="1" dirty="0">
                <a:solidFill>
                  <a:schemeClr val="tx1">
                    <a:lumMod val="50000"/>
                    <a:lumOff val="50000"/>
                  </a:schemeClr>
                </a:solidFill>
                <a:cs typeface="Aparajita" panose="020B0604020202020204" pitchFamily="34" charset="0"/>
              </a:rPr>
              <a:t>having predestined us to adoption as sons by Jesus Christ to Himself, according to the good pleasure of His </a:t>
            </a:r>
            <a:r>
              <a:rPr lang="en-US" sz="2200" i="1" dirty="0" smtClean="0">
                <a:solidFill>
                  <a:schemeClr val="tx1">
                    <a:lumMod val="50000"/>
                    <a:lumOff val="50000"/>
                  </a:schemeClr>
                </a:solidFill>
                <a:cs typeface="Aparajita" panose="020B0604020202020204" pitchFamily="34" charset="0"/>
              </a:rPr>
              <a:t>will, </a:t>
            </a:r>
            <a:r>
              <a:rPr lang="en-US" sz="2200" i="1" baseline="30000" dirty="0" smtClean="0">
                <a:solidFill>
                  <a:schemeClr val="tx1">
                    <a:lumMod val="50000"/>
                    <a:lumOff val="50000"/>
                  </a:schemeClr>
                </a:solidFill>
                <a:cs typeface="Aparajita" panose="020B0604020202020204" pitchFamily="34" charset="0"/>
              </a:rPr>
              <a:t>6</a:t>
            </a:r>
            <a:r>
              <a:rPr lang="en-US" sz="2200" i="1" dirty="0" smtClean="0">
                <a:solidFill>
                  <a:schemeClr val="tx1">
                    <a:lumMod val="50000"/>
                    <a:lumOff val="50000"/>
                  </a:schemeClr>
                </a:solidFill>
                <a:cs typeface="Aparajita" panose="020B0604020202020204" pitchFamily="34" charset="0"/>
              </a:rPr>
              <a:t>to </a:t>
            </a:r>
            <a:r>
              <a:rPr lang="en-US" sz="2200" i="1" dirty="0">
                <a:solidFill>
                  <a:schemeClr val="tx1">
                    <a:lumMod val="50000"/>
                    <a:lumOff val="50000"/>
                  </a:schemeClr>
                </a:solidFill>
                <a:cs typeface="Aparajita" panose="020B0604020202020204" pitchFamily="34" charset="0"/>
              </a:rPr>
              <a:t>the praise of the glory of His grace, by which He made us accepted in the Beloved</a:t>
            </a:r>
            <a:r>
              <a:rPr lang="en-US" sz="2200" dirty="0">
                <a:solidFill>
                  <a:schemeClr val="tx1">
                    <a:lumMod val="50000"/>
                    <a:lumOff val="50000"/>
                  </a:schemeClr>
                </a:solidFill>
                <a:cs typeface="Aparajita" panose="020B0604020202020204" pitchFamily="34" charset="0"/>
              </a:rPr>
              <a:t>.</a:t>
            </a:r>
            <a:r>
              <a:rPr lang="en-US" sz="2200" dirty="0" smtClean="0">
                <a:solidFill>
                  <a:schemeClr val="tx1">
                    <a:lumMod val="50000"/>
                    <a:lumOff val="50000"/>
                  </a:schemeClr>
                </a:solidFill>
                <a:cs typeface="Aparajita" panose="020B0604020202020204" pitchFamily="34" charset="0"/>
              </a:rPr>
              <a:t> </a:t>
            </a:r>
            <a:endParaRPr lang="en-US" sz="2200" dirty="0" smtClean="0">
              <a:solidFill>
                <a:schemeClr val="tx1">
                  <a:lumMod val="50000"/>
                  <a:lumOff val="50000"/>
                </a:schemeClr>
              </a:solidFill>
              <a:cs typeface="Aparajita" panose="020B0604020202020204" pitchFamily="34" charset="0"/>
            </a:endParaRPr>
          </a:p>
          <a:p>
            <a:pPr marL="342900" indent="-342900">
              <a:buFont typeface="Arial" panose="020B0604020202020204" pitchFamily="34" charset="0"/>
              <a:buChar char="•"/>
            </a:pPr>
            <a:r>
              <a:rPr lang="en-US" sz="2200" i="1" dirty="0" smtClean="0">
                <a:solidFill>
                  <a:schemeClr val="accent1">
                    <a:lumMod val="50000"/>
                  </a:schemeClr>
                </a:solidFill>
                <a:cs typeface="Aparajita" panose="020B0604020202020204" pitchFamily="34" charset="0"/>
              </a:rPr>
              <a:t>Riches of God’s spiritual blessings is the main topic</a:t>
            </a:r>
            <a:endParaRPr lang="en-US" sz="2200" dirty="0">
              <a:solidFill>
                <a:schemeClr val="tx1">
                  <a:lumMod val="50000"/>
                  <a:lumOff val="50000"/>
                </a:schemeClr>
              </a:solidFill>
              <a:cs typeface="Aparajita" panose="020B0604020202020204" pitchFamily="34" charset="0"/>
            </a:endParaRPr>
          </a:p>
          <a:p>
            <a:endParaRPr lang="en-US" sz="2200" dirty="0" smtClean="0">
              <a:solidFill>
                <a:schemeClr val="tx1">
                  <a:lumMod val="50000"/>
                  <a:lumOff val="50000"/>
                </a:schemeClr>
              </a:solidFill>
              <a:cs typeface="Aparajita" panose="020B0604020202020204" pitchFamily="34" charset="0"/>
            </a:endParaRPr>
          </a:p>
          <a:p>
            <a:endParaRPr lang="en-US" sz="2200" dirty="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Ephesians 1:3 Key Verse</a:t>
            </a:r>
            <a:endParaRPr lang="en-US" sz="2800" b="1" i="1" dirty="0">
              <a:latin typeface="+mj-lt"/>
            </a:endParaRPr>
          </a:p>
        </p:txBody>
      </p:sp>
    </p:spTree>
    <p:extLst>
      <p:ext uri="{BB962C8B-B14F-4D97-AF65-F5344CB8AC3E}">
        <p14:creationId xmlns:p14="http://schemas.microsoft.com/office/powerpoint/2010/main" val="737058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4893647"/>
          </a:xfrm>
          <a:prstGeom prst="rect">
            <a:avLst/>
          </a:prstGeom>
          <a:noFill/>
        </p:spPr>
        <p:txBody>
          <a:bodyPr wrap="square" rtlCol="0">
            <a:spAutoFit/>
          </a:bodyPr>
          <a:lstStyle/>
          <a:p>
            <a:pPr marL="342900" indent="-342900">
              <a:buFont typeface="Arial" panose="020B0604020202020204" pitchFamily="34" charset="0"/>
              <a:buChar char="•"/>
            </a:pPr>
            <a:r>
              <a:rPr lang="en-US" sz="2400" i="1" dirty="0" smtClean="0"/>
              <a:t>Paul is reminding the Ephesians (and everyone else) that Christians have been showered with every spiritual blessing.  We are truly rich in God through Jesus Christ.</a:t>
            </a:r>
          </a:p>
          <a:p>
            <a:pPr marL="342900" indent="-342900">
              <a:buFont typeface="Arial" panose="020B0604020202020204" pitchFamily="34" charset="0"/>
              <a:buChar char="•"/>
            </a:pPr>
            <a:r>
              <a:rPr lang="en-US" sz="2400" i="1" dirty="0" smtClean="0"/>
              <a:t>God predestines all faithful Christians to inherit eternal life (apostasy is real though).</a:t>
            </a:r>
          </a:p>
          <a:p>
            <a:pPr marL="342900" indent="-342900">
              <a:buFont typeface="Arial" panose="020B0604020202020204" pitchFamily="34" charset="0"/>
              <a:buChar char="•"/>
            </a:pPr>
            <a:r>
              <a:rPr lang="en-US" sz="2400" i="1" dirty="0"/>
              <a:t>God has foreknowledge of who the elect will be…But He does not reveal this to man.</a:t>
            </a:r>
          </a:p>
          <a:p>
            <a:pPr marL="342900" indent="-342900">
              <a:buFont typeface="Arial" panose="020B0604020202020204" pitchFamily="34" charset="0"/>
              <a:buChar char="•"/>
            </a:pPr>
            <a:r>
              <a:rPr lang="en-US" sz="2400" i="1" dirty="0" smtClean="0"/>
              <a:t>God </a:t>
            </a:r>
            <a:r>
              <a:rPr lang="en-US" sz="2400" i="1" dirty="0"/>
              <a:t>predestines some people by His perfect will for specific </a:t>
            </a:r>
            <a:r>
              <a:rPr lang="en-US" sz="2400" i="1" dirty="0" smtClean="0"/>
              <a:t>purposes (Esau/Jacob).</a:t>
            </a:r>
          </a:p>
          <a:p>
            <a:pPr marL="342900" indent="-342900">
              <a:buFont typeface="Arial" panose="020B0604020202020204" pitchFamily="34" charset="0"/>
              <a:buChar char="•"/>
            </a:pPr>
            <a:r>
              <a:rPr lang="en-US" sz="2400" i="1" dirty="0" smtClean="0"/>
              <a:t>Hard to understand, but God is sovereign and does not make mistakes in his word.  </a:t>
            </a:r>
          </a:p>
          <a:p>
            <a:pPr marL="342900" indent="-342900">
              <a:buFont typeface="Arial" panose="020B0604020202020204" pitchFamily="34" charset="0"/>
              <a:buChar char="•"/>
            </a:pPr>
            <a:r>
              <a:rPr lang="en-US" sz="2400" i="1" dirty="0" smtClean="0"/>
              <a:t>“Let God be true but every man a liar” Rom 3:4</a:t>
            </a:r>
          </a:p>
          <a:p>
            <a:pPr marL="342900" indent="-342900">
              <a:buFont typeface="Arial" panose="020B0604020202020204" pitchFamily="34" charset="0"/>
              <a:buChar char="•"/>
            </a:pPr>
            <a:r>
              <a:rPr lang="en-US" sz="2400" i="1" dirty="0" smtClean="0"/>
              <a:t>Assume everyone needs to hear the gospel.</a:t>
            </a:r>
            <a:endParaRPr lang="en-US" sz="2400" i="1" dirty="0"/>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Conclusion</a:t>
            </a:r>
            <a:endParaRPr lang="en-US" sz="2800" b="1" i="1" dirty="0">
              <a:latin typeface="+mj-lt"/>
            </a:endParaRPr>
          </a:p>
        </p:txBody>
      </p:sp>
    </p:spTree>
    <p:extLst>
      <p:ext uri="{BB962C8B-B14F-4D97-AF65-F5344CB8AC3E}">
        <p14:creationId xmlns:p14="http://schemas.microsoft.com/office/powerpoint/2010/main" val="1843312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480560" cy="33604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descr="color view of reconstructed model of Temple of Artemis, at Miniatürk Park, Istanbul, Tu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171" y="3276600"/>
            <a:ext cx="4389120" cy="32902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381000"/>
            <a:ext cx="6400800" cy="523220"/>
          </a:xfrm>
          <a:prstGeom prst="rect">
            <a:avLst/>
          </a:prstGeom>
          <a:noFill/>
        </p:spPr>
        <p:txBody>
          <a:bodyPr wrap="square" rtlCol="0">
            <a:spAutoFit/>
          </a:bodyPr>
          <a:lstStyle/>
          <a:p>
            <a:r>
              <a:rPr lang="en-US" sz="2800" b="1" i="1" dirty="0">
                <a:latin typeface="+mj-lt"/>
              </a:rPr>
              <a:t>Temple</a:t>
            </a:r>
            <a:r>
              <a:rPr lang="en-US" sz="2800" dirty="0" smtClean="0">
                <a:latin typeface="Bodoni MT Black" panose="02070A03080606020203" pitchFamily="18" charset="0"/>
              </a:rPr>
              <a:t> </a:t>
            </a:r>
            <a:r>
              <a:rPr lang="en-US" sz="2800" b="1" i="1" dirty="0">
                <a:latin typeface="+mj-lt"/>
              </a:rPr>
              <a:t>of</a:t>
            </a:r>
            <a:r>
              <a:rPr lang="en-US" sz="2800" dirty="0" smtClean="0">
                <a:latin typeface="Bodoni MT Black" panose="02070A03080606020203" pitchFamily="18" charset="0"/>
              </a:rPr>
              <a:t> </a:t>
            </a:r>
            <a:r>
              <a:rPr lang="en-US" sz="2800" b="1" i="1" dirty="0">
                <a:latin typeface="+mj-lt"/>
              </a:rPr>
              <a:t>Diana</a:t>
            </a:r>
            <a:endParaRPr lang="en-US" sz="2800" b="1" i="1" dirty="0">
              <a:latin typeface="+mj-lt"/>
            </a:endParaRPr>
          </a:p>
        </p:txBody>
      </p:sp>
      <p:sp>
        <p:nvSpPr>
          <p:cNvPr id="5" name="TextBox 4"/>
          <p:cNvSpPr txBox="1"/>
          <p:nvPr/>
        </p:nvSpPr>
        <p:spPr>
          <a:xfrm>
            <a:off x="228600" y="1143706"/>
            <a:ext cx="1371600" cy="523220"/>
          </a:xfrm>
          <a:prstGeom prst="rect">
            <a:avLst/>
          </a:prstGeom>
          <a:noFill/>
        </p:spPr>
        <p:txBody>
          <a:bodyPr wrap="square" rtlCol="0">
            <a:spAutoFit/>
          </a:bodyPr>
          <a:lstStyle/>
          <a:p>
            <a:r>
              <a:rPr lang="en-US" sz="2800" dirty="0" smtClean="0">
                <a:latin typeface="Bodoni MT Black" panose="02070A03080606020203" pitchFamily="18" charset="0"/>
              </a:rPr>
              <a:t>Ruins</a:t>
            </a:r>
            <a:endParaRPr lang="en-US" sz="2800" dirty="0">
              <a:latin typeface="Bodoni MT Black" panose="02070A03080606020203" pitchFamily="18" charset="0"/>
            </a:endParaRPr>
          </a:p>
        </p:txBody>
      </p:sp>
      <p:sp>
        <p:nvSpPr>
          <p:cNvPr id="6" name="TextBox 5"/>
          <p:cNvSpPr txBox="1"/>
          <p:nvPr/>
        </p:nvSpPr>
        <p:spPr>
          <a:xfrm>
            <a:off x="4463143" y="3287486"/>
            <a:ext cx="4291148" cy="523220"/>
          </a:xfrm>
          <a:prstGeom prst="rect">
            <a:avLst/>
          </a:prstGeom>
          <a:noFill/>
        </p:spPr>
        <p:txBody>
          <a:bodyPr wrap="square" rtlCol="0">
            <a:spAutoFit/>
          </a:bodyPr>
          <a:lstStyle/>
          <a:p>
            <a:r>
              <a:rPr lang="en-US" sz="2800" dirty="0" smtClean="0">
                <a:latin typeface="Bodoni MT Black" panose="02070A03080606020203" pitchFamily="18" charset="0"/>
              </a:rPr>
              <a:t>Probable Appearance</a:t>
            </a:r>
            <a:endParaRPr lang="en-US" sz="2800" dirty="0">
              <a:latin typeface="Bodoni MT Black" panose="02070A03080606020203" pitchFamily="18" charset="0"/>
            </a:endParaRPr>
          </a:p>
        </p:txBody>
      </p:sp>
    </p:spTree>
    <p:extLst>
      <p:ext uri="{BB962C8B-B14F-4D97-AF65-F5344CB8AC3E}">
        <p14:creationId xmlns:p14="http://schemas.microsoft.com/office/powerpoint/2010/main" val="384842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99615"/>
            <a:ext cx="8077200" cy="755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18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1200329"/>
          </a:xfrm>
          <a:prstGeom prst="rect">
            <a:avLst/>
          </a:prstGeom>
          <a:noFill/>
        </p:spPr>
        <p:txBody>
          <a:bodyPr wrap="square" rtlCol="0">
            <a:spAutoFit/>
          </a:bodyPr>
          <a:lstStyle/>
          <a:p>
            <a:r>
              <a:rPr lang="en-US" sz="2400" b="1" dirty="0" smtClean="0">
                <a:cs typeface="Aparajita" panose="020B0604020202020204" pitchFamily="34" charset="0"/>
              </a:rPr>
              <a:t>No specific issues of sin addressed</a:t>
            </a:r>
          </a:p>
          <a:p>
            <a:r>
              <a:rPr lang="en-US" sz="2400" b="1" dirty="0" smtClean="0">
                <a:cs typeface="Aparajita" panose="020B0604020202020204" pitchFamily="34" charset="0"/>
              </a:rPr>
              <a:t>Sometimes called “Treasure house of the bible”</a:t>
            </a:r>
          </a:p>
          <a:p>
            <a:endParaRPr lang="en-US" sz="2400" b="1" dirty="0" smtClean="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Ephesians - Themes</a:t>
            </a:r>
            <a:endParaRPr lang="en-US" sz="2800" b="1" i="1" dirty="0">
              <a:latin typeface="+mj-lt"/>
            </a:endParaRPr>
          </a:p>
        </p:txBody>
      </p:sp>
      <p:sp>
        <p:nvSpPr>
          <p:cNvPr id="2" name="Rectangle 1"/>
          <p:cNvSpPr/>
          <p:nvPr/>
        </p:nvSpPr>
        <p:spPr>
          <a:xfrm>
            <a:off x="533400" y="2057400"/>
            <a:ext cx="3200400" cy="1938992"/>
          </a:xfrm>
          <a:prstGeom prst="rect">
            <a:avLst/>
          </a:prstGeom>
        </p:spPr>
        <p:txBody>
          <a:bodyPr wrap="square">
            <a:spAutoFit/>
          </a:bodyPr>
          <a:lstStyle/>
          <a:p>
            <a:r>
              <a:rPr lang="en-US" sz="2400" b="1" i="1" u="sng" dirty="0" smtClean="0">
                <a:solidFill>
                  <a:schemeClr val="accent1">
                    <a:lumMod val="75000"/>
                  </a:schemeClr>
                </a:solidFill>
                <a:cs typeface="Aparajita" panose="020B0604020202020204" pitchFamily="34" charset="0"/>
              </a:rPr>
              <a:t>Terms and Frequency</a:t>
            </a:r>
          </a:p>
          <a:p>
            <a:r>
              <a:rPr lang="en-US" sz="2400" b="1" i="1" dirty="0" smtClean="0">
                <a:solidFill>
                  <a:schemeClr val="accent1">
                    <a:lumMod val="75000"/>
                  </a:schemeClr>
                </a:solidFill>
                <a:cs typeface="Aparajita" panose="020B0604020202020204" pitchFamily="34" charset="0"/>
              </a:rPr>
              <a:t>Fullness </a:t>
            </a:r>
            <a:r>
              <a:rPr lang="en-US" sz="2400" b="1" i="1" dirty="0">
                <a:solidFill>
                  <a:schemeClr val="accent1">
                    <a:lumMod val="75000"/>
                  </a:schemeClr>
                </a:solidFill>
                <a:cs typeface="Aparajita" panose="020B0604020202020204" pitchFamily="34" charset="0"/>
              </a:rPr>
              <a:t>and filled – 7</a:t>
            </a:r>
          </a:p>
          <a:p>
            <a:r>
              <a:rPr lang="en-US" sz="2400" b="1" i="1" dirty="0">
                <a:solidFill>
                  <a:schemeClr val="accent1">
                    <a:lumMod val="75000"/>
                  </a:schemeClr>
                </a:solidFill>
                <a:cs typeface="Aparajita" panose="020B0604020202020204" pitchFamily="34" charset="0"/>
              </a:rPr>
              <a:t>Grace – 12</a:t>
            </a:r>
          </a:p>
          <a:p>
            <a:r>
              <a:rPr lang="en-US" sz="2400" b="1" i="1" dirty="0">
                <a:solidFill>
                  <a:schemeClr val="accent1">
                    <a:lumMod val="75000"/>
                  </a:schemeClr>
                </a:solidFill>
                <a:cs typeface="Aparajita" panose="020B0604020202020204" pitchFamily="34" charset="0"/>
              </a:rPr>
              <a:t>Glory – 8</a:t>
            </a:r>
          </a:p>
          <a:p>
            <a:r>
              <a:rPr lang="en-US" sz="2400" b="1" i="1" dirty="0">
                <a:solidFill>
                  <a:schemeClr val="accent1">
                    <a:lumMod val="75000"/>
                  </a:schemeClr>
                </a:solidFill>
                <a:cs typeface="Aparajita" panose="020B0604020202020204" pitchFamily="34" charset="0"/>
              </a:rPr>
              <a:t>Rich and riches – </a:t>
            </a:r>
            <a:r>
              <a:rPr lang="en-US" sz="2400" b="1" i="1" dirty="0" smtClean="0">
                <a:solidFill>
                  <a:schemeClr val="accent1">
                    <a:lumMod val="75000"/>
                  </a:schemeClr>
                </a:solidFill>
                <a:cs typeface="Aparajita" panose="020B0604020202020204" pitchFamily="34" charset="0"/>
              </a:rPr>
              <a:t>6</a:t>
            </a:r>
            <a:endParaRPr lang="en-US" sz="2400" b="1" i="1" dirty="0">
              <a:solidFill>
                <a:schemeClr val="accent1">
                  <a:lumMod val="75000"/>
                </a:schemeClr>
              </a:solidFill>
              <a:cs typeface="Aparajita" panose="020B0604020202020204" pitchFamily="34" charset="0"/>
            </a:endParaRPr>
          </a:p>
        </p:txBody>
      </p:sp>
      <p:sp>
        <p:nvSpPr>
          <p:cNvPr id="5" name="Rectangle 4"/>
          <p:cNvSpPr/>
          <p:nvPr/>
        </p:nvSpPr>
        <p:spPr>
          <a:xfrm>
            <a:off x="4343400" y="2057400"/>
            <a:ext cx="2819400" cy="1938992"/>
          </a:xfrm>
          <a:prstGeom prst="rect">
            <a:avLst/>
          </a:prstGeom>
        </p:spPr>
        <p:txBody>
          <a:bodyPr wrap="square">
            <a:spAutoFit/>
          </a:bodyPr>
          <a:lstStyle/>
          <a:p>
            <a:r>
              <a:rPr lang="en-US" sz="2400" b="1" i="1" dirty="0">
                <a:solidFill>
                  <a:schemeClr val="accent1">
                    <a:lumMod val="75000"/>
                  </a:schemeClr>
                </a:solidFill>
                <a:cs typeface="Aparajita" panose="020B0604020202020204" pitchFamily="34" charset="0"/>
              </a:rPr>
              <a:t>Inheritance – 4</a:t>
            </a:r>
          </a:p>
          <a:p>
            <a:r>
              <a:rPr lang="en-US" sz="2400" b="1" i="1" dirty="0" smtClean="0">
                <a:solidFill>
                  <a:schemeClr val="accent1">
                    <a:lumMod val="75000"/>
                  </a:schemeClr>
                </a:solidFill>
                <a:cs typeface="Aparajita" panose="020B0604020202020204" pitchFamily="34" charset="0"/>
              </a:rPr>
              <a:t>Love </a:t>
            </a:r>
            <a:r>
              <a:rPr lang="en-US" sz="2400" b="1" i="1" dirty="0">
                <a:solidFill>
                  <a:schemeClr val="accent1">
                    <a:lumMod val="75000"/>
                  </a:schemeClr>
                </a:solidFill>
                <a:cs typeface="Aparajita" panose="020B0604020202020204" pitchFamily="34" charset="0"/>
              </a:rPr>
              <a:t>– 14</a:t>
            </a:r>
          </a:p>
          <a:p>
            <a:r>
              <a:rPr lang="en-US" sz="2400" b="1" i="1" dirty="0">
                <a:solidFill>
                  <a:schemeClr val="accent1">
                    <a:lumMod val="75000"/>
                  </a:schemeClr>
                </a:solidFill>
                <a:cs typeface="Aparajita" panose="020B0604020202020204" pitchFamily="34" charset="0"/>
              </a:rPr>
              <a:t>In Christ – 27</a:t>
            </a:r>
          </a:p>
          <a:p>
            <a:r>
              <a:rPr lang="en-US" sz="2400" b="1" i="1" dirty="0" smtClean="0">
                <a:solidFill>
                  <a:schemeClr val="accent1">
                    <a:lumMod val="75000"/>
                  </a:schemeClr>
                </a:solidFill>
                <a:cs typeface="Aparajita" panose="020B0604020202020204" pitchFamily="34" charset="0"/>
              </a:rPr>
              <a:t>Walk </a:t>
            </a:r>
            <a:r>
              <a:rPr lang="en-US" sz="2400" b="1" i="1" dirty="0">
                <a:solidFill>
                  <a:schemeClr val="accent1">
                    <a:lumMod val="75000"/>
                  </a:schemeClr>
                </a:solidFill>
                <a:cs typeface="Aparajita" panose="020B0604020202020204" pitchFamily="34" charset="0"/>
              </a:rPr>
              <a:t>– </a:t>
            </a:r>
            <a:r>
              <a:rPr lang="en-US" sz="2400" b="1" i="1" dirty="0" smtClean="0">
                <a:solidFill>
                  <a:schemeClr val="accent1">
                    <a:lumMod val="75000"/>
                  </a:schemeClr>
                </a:solidFill>
                <a:cs typeface="Aparajita" panose="020B0604020202020204" pitchFamily="34" charset="0"/>
              </a:rPr>
              <a:t>7 </a:t>
            </a:r>
          </a:p>
          <a:p>
            <a:r>
              <a:rPr lang="en-US" sz="2400" b="1" i="1" dirty="0">
                <a:solidFill>
                  <a:schemeClr val="accent1">
                    <a:lumMod val="75000"/>
                  </a:schemeClr>
                </a:solidFill>
                <a:cs typeface="Aparajita" panose="020B0604020202020204" pitchFamily="34" charset="0"/>
              </a:rPr>
              <a:t>Sin – </a:t>
            </a:r>
            <a:r>
              <a:rPr lang="en-US" sz="2400" b="1" i="1" dirty="0" smtClean="0">
                <a:solidFill>
                  <a:schemeClr val="accent1">
                    <a:lumMod val="75000"/>
                  </a:schemeClr>
                </a:solidFill>
                <a:cs typeface="Aparajita" panose="020B0604020202020204" pitchFamily="34" charset="0"/>
              </a:rPr>
              <a:t>1</a:t>
            </a:r>
            <a:endParaRPr lang="en-US" sz="2400" b="1" i="1" dirty="0">
              <a:solidFill>
                <a:schemeClr val="accent1">
                  <a:lumMod val="75000"/>
                </a:schemeClr>
              </a:solidFill>
              <a:cs typeface="Aparajita" panose="020B0604020202020204" pitchFamily="34" charset="0"/>
            </a:endParaRPr>
          </a:p>
        </p:txBody>
      </p:sp>
      <p:sp>
        <p:nvSpPr>
          <p:cNvPr id="6" name="TextBox 5"/>
          <p:cNvSpPr txBox="1"/>
          <p:nvPr/>
        </p:nvSpPr>
        <p:spPr>
          <a:xfrm>
            <a:off x="494370" y="4350603"/>
            <a:ext cx="8001000" cy="1200329"/>
          </a:xfrm>
          <a:prstGeom prst="rect">
            <a:avLst/>
          </a:prstGeom>
          <a:noFill/>
        </p:spPr>
        <p:txBody>
          <a:bodyPr wrap="square" rtlCol="0">
            <a:spAutoFit/>
          </a:bodyPr>
          <a:lstStyle/>
          <a:p>
            <a:r>
              <a:rPr lang="en-US" sz="2400" b="1" dirty="0" err="1" smtClean="0">
                <a:cs typeface="Aparajita" panose="020B0604020202020204" pitchFamily="34" charset="0"/>
              </a:rPr>
              <a:t>Ch</a:t>
            </a:r>
            <a:r>
              <a:rPr lang="en-US" sz="2400" b="1" dirty="0" smtClean="0">
                <a:cs typeface="Aparajita" panose="020B0604020202020204" pitchFamily="34" charset="0"/>
              </a:rPr>
              <a:t> 1-3 Speak to the resources of the Christian – Riches in Christ</a:t>
            </a:r>
          </a:p>
          <a:p>
            <a:r>
              <a:rPr lang="en-US" sz="2400" b="1" dirty="0" err="1" smtClean="0">
                <a:cs typeface="Aparajita" panose="020B0604020202020204" pitchFamily="34" charset="0"/>
              </a:rPr>
              <a:t>Ch</a:t>
            </a:r>
            <a:r>
              <a:rPr lang="en-US" sz="2400" b="1" dirty="0" smtClean="0">
                <a:cs typeface="Aparajita" panose="020B0604020202020204" pitchFamily="34" charset="0"/>
              </a:rPr>
              <a:t> 4-6 Speak to the responsibilities of the Christian</a:t>
            </a:r>
          </a:p>
        </p:txBody>
      </p:sp>
    </p:spTree>
    <p:extLst>
      <p:ext uri="{BB962C8B-B14F-4D97-AF65-F5344CB8AC3E}">
        <p14:creationId xmlns:p14="http://schemas.microsoft.com/office/powerpoint/2010/main" val="158705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070312"/>
            <a:ext cx="8153400" cy="5663089"/>
          </a:xfrm>
          <a:prstGeom prst="rect">
            <a:avLst/>
          </a:prstGeom>
          <a:noFill/>
        </p:spPr>
        <p:txBody>
          <a:bodyPr wrap="square" rtlCol="0">
            <a:spAutoFit/>
          </a:bodyPr>
          <a:lstStyle/>
          <a:p>
            <a:r>
              <a:rPr lang="en-US" sz="2800" b="1" dirty="0" smtClean="0"/>
              <a:t>Ephesians </a:t>
            </a:r>
            <a:r>
              <a:rPr lang="en-US" sz="2800" b="1" dirty="0"/>
              <a:t>4:1 </a:t>
            </a:r>
            <a:endParaRPr lang="en-US" sz="2800" b="1" dirty="0" smtClean="0"/>
          </a:p>
          <a:p>
            <a:r>
              <a:rPr lang="en-US" sz="2400" i="1" dirty="0" smtClean="0"/>
              <a:t>I</a:t>
            </a:r>
            <a:r>
              <a:rPr lang="en-US" sz="2400" i="1" dirty="0"/>
              <a:t>, </a:t>
            </a:r>
            <a:r>
              <a:rPr lang="en-US" sz="2400" i="1" u="sng" dirty="0"/>
              <a:t>therefore</a:t>
            </a:r>
            <a:r>
              <a:rPr lang="en-US" sz="2400" i="1" dirty="0"/>
              <a:t>, the prisoner of the Lord, beseech you to </a:t>
            </a:r>
            <a:r>
              <a:rPr lang="en-US" sz="2400" i="1" u="sng" dirty="0"/>
              <a:t>walk</a:t>
            </a:r>
            <a:r>
              <a:rPr lang="en-US" sz="2400" i="1" dirty="0"/>
              <a:t> worthy of the calling with which you were </a:t>
            </a:r>
            <a:r>
              <a:rPr lang="en-US" sz="2400" i="1" dirty="0" smtClean="0"/>
              <a:t>called…</a:t>
            </a:r>
          </a:p>
          <a:p>
            <a:pPr algn="ctr"/>
            <a:endParaRPr lang="en-US" sz="2800" dirty="0"/>
          </a:p>
          <a:p>
            <a:pPr marL="457200" indent="-457200">
              <a:buFont typeface="Arial" panose="020B0604020202020204" pitchFamily="34" charset="0"/>
              <a:buChar char="•"/>
            </a:pPr>
            <a:r>
              <a:rPr lang="en-US" sz="2400" dirty="0" smtClean="0"/>
              <a:t>“Therefore”…refers to </a:t>
            </a:r>
            <a:r>
              <a:rPr lang="en-US" sz="2400" dirty="0" err="1" smtClean="0"/>
              <a:t>Ch</a:t>
            </a:r>
            <a:r>
              <a:rPr lang="en-US" sz="2400" dirty="0" smtClean="0"/>
              <a:t> 1-3</a:t>
            </a:r>
          </a:p>
          <a:p>
            <a:pPr marL="457200" indent="-457200">
              <a:buFont typeface="Arial" panose="020B0604020202020204" pitchFamily="34" charset="0"/>
              <a:buChar char="•"/>
            </a:pPr>
            <a:r>
              <a:rPr lang="en-US" sz="2400" dirty="0" smtClean="0"/>
              <a:t>“Walk” introduces </a:t>
            </a:r>
            <a:r>
              <a:rPr lang="en-US" sz="2400" dirty="0" err="1" smtClean="0"/>
              <a:t>Ch</a:t>
            </a:r>
            <a:r>
              <a:rPr lang="en-US" sz="2400" dirty="0" smtClean="0"/>
              <a:t> 4-6</a:t>
            </a:r>
          </a:p>
          <a:p>
            <a:pPr marL="457200" indent="-457200">
              <a:buFont typeface="Arial" panose="020B0604020202020204" pitchFamily="34" charset="0"/>
              <a:buChar char="•"/>
            </a:pPr>
            <a:r>
              <a:rPr lang="en-US" sz="2400" dirty="0" smtClean="0"/>
              <a:t>Because you are rich in Christ (</a:t>
            </a:r>
            <a:r>
              <a:rPr lang="en-US" sz="2400" dirty="0" err="1" smtClean="0"/>
              <a:t>ch</a:t>
            </a:r>
            <a:r>
              <a:rPr lang="en-US" sz="2400" dirty="0" smtClean="0"/>
              <a:t> 1-3), live a life of Godly purpose (</a:t>
            </a:r>
            <a:r>
              <a:rPr lang="en-US" sz="2400" dirty="0" err="1" smtClean="0"/>
              <a:t>ch</a:t>
            </a:r>
            <a:r>
              <a:rPr lang="en-US" sz="2400" dirty="0" smtClean="0"/>
              <a:t> 4-6)</a:t>
            </a:r>
          </a:p>
          <a:p>
            <a:pPr marL="914400" lvl="1" indent="-457200">
              <a:buFont typeface="Arial" panose="020B0604020202020204" pitchFamily="34" charset="0"/>
              <a:buChar char="•"/>
            </a:pPr>
            <a:r>
              <a:rPr lang="en-US" sz="2200" dirty="0" smtClean="0"/>
              <a:t>Spiritual warfare</a:t>
            </a:r>
          </a:p>
          <a:p>
            <a:pPr marL="914400" lvl="1" indent="-457200">
              <a:buFont typeface="Arial" panose="020B0604020202020204" pitchFamily="34" charset="0"/>
              <a:buChar char="•"/>
            </a:pPr>
            <a:r>
              <a:rPr lang="en-US" sz="2200" dirty="0" smtClean="0"/>
              <a:t>Relationships/authority</a:t>
            </a:r>
          </a:p>
          <a:p>
            <a:pPr marL="914400" lvl="1" indent="-457200">
              <a:buFont typeface="Arial" panose="020B0604020202020204" pitchFamily="34" charset="0"/>
              <a:buChar char="•"/>
            </a:pPr>
            <a:r>
              <a:rPr lang="en-US" sz="2200" dirty="0" smtClean="0"/>
              <a:t>Redeeming the times</a:t>
            </a:r>
          </a:p>
          <a:p>
            <a:pPr marL="914400" lvl="1" indent="-457200">
              <a:buFont typeface="Arial" panose="020B0604020202020204" pitchFamily="34" charset="0"/>
              <a:buChar char="•"/>
            </a:pPr>
            <a:r>
              <a:rPr lang="en-US" sz="2200" dirty="0" smtClean="0"/>
              <a:t>Unity &amp; peace</a:t>
            </a:r>
          </a:p>
          <a:p>
            <a:pPr marL="914400" lvl="1" indent="-457200">
              <a:buFont typeface="Arial" panose="020B0604020202020204" pitchFamily="34" charset="0"/>
              <a:buChar char="•"/>
            </a:pPr>
            <a:r>
              <a:rPr lang="en-US" sz="2200" dirty="0" smtClean="0"/>
              <a:t>Rooted and grounded in love</a:t>
            </a:r>
            <a:r>
              <a:rPr lang="en-US" sz="2800" dirty="0"/>
              <a:t/>
            </a:r>
            <a:br>
              <a:rPr lang="en-US" sz="2800" dirty="0"/>
            </a:br>
            <a:r>
              <a:rPr lang="en-US" sz="2800" dirty="0"/>
              <a:t/>
            </a:r>
            <a:br>
              <a:rPr lang="en-US" sz="2800" dirty="0"/>
            </a:br>
            <a:endParaRPr lang="en-US" sz="2400" dirty="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Pivotal Verse</a:t>
            </a:r>
            <a:endParaRPr lang="en-US" sz="2800" b="1" i="1" dirty="0">
              <a:latin typeface="+mj-lt"/>
            </a:endParaRPr>
          </a:p>
        </p:txBody>
      </p:sp>
    </p:spTree>
    <p:extLst>
      <p:ext uri="{BB962C8B-B14F-4D97-AF65-F5344CB8AC3E}">
        <p14:creationId xmlns:p14="http://schemas.microsoft.com/office/powerpoint/2010/main" val="229961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4524315"/>
          </a:xfrm>
          <a:prstGeom prst="rect">
            <a:avLst/>
          </a:prstGeom>
          <a:noFill/>
        </p:spPr>
        <p:txBody>
          <a:bodyPr wrap="square" rtlCol="0">
            <a:spAutoFit/>
          </a:bodyPr>
          <a:lstStyle/>
          <a:p>
            <a:r>
              <a:rPr lang="en-US" sz="2400" i="1" baseline="30000" dirty="0" smtClean="0">
                <a:cs typeface="Aparajita" panose="020B0604020202020204" pitchFamily="34" charset="0"/>
              </a:rPr>
              <a:t>1</a:t>
            </a:r>
            <a:r>
              <a:rPr lang="en-US" sz="2400" i="1" dirty="0" smtClean="0">
                <a:cs typeface="Aparajita" panose="020B0604020202020204" pitchFamily="34" charset="0"/>
              </a:rPr>
              <a:t>Paul</a:t>
            </a:r>
            <a:r>
              <a:rPr lang="en-US" sz="2400" i="1" dirty="0">
                <a:cs typeface="Aparajita" panose="020B0604020202020204" pitchFamily="34" charset="0"/>
              </a:rPr>
              <a:t>, an apostle of Jesus Christ by the will of God,</a:t>
            </a:r>
            <a:r>
              <a:rPr lang="en-US" sz="2400" i="1" dirty="0" smtClean="0">
                <a:cs typeface="Aparajita" panose="020B0604020202020204" pitchFamily="34" charset="0"/>
              </a:rPr>
              <a:t> </a:t>
            </a:r>
            <a:r>
              <a:rPr lang="en-US" sz="2400" i="1" dirty="0">
                <a:cs typeface="Aparajita" panose="020B0604020202020204" pitchFamily="34" charset="0"/>
              </a:rPr>
              <a:t>To the saints who are in Ephesus, and faithful in Christ Jesus:</a:t>
            </a:r>
            <a:r>
              <a:rPr lang="en-US" sz="2400" i="1" dirty="0" smtClean="0">
                <a:cs typeface="Aparajita" panose="020B0604020202020204" pitchFamily="34" charset="0"/>
              </a:rPr>
              <a:t> </a:t>
            </a:r>
            <a:r>
              <a:rPr lang="en-US" sz="2400" i="1" baseline="30000" dirty="0">
                <a:cs typeface="Aparajita" panose="020B0604020202020204" pitchFamily="34" charset="0"/>
              </a:rPr>
              <a:t>2</a:t>
            </a:r>
            <a:r>
              <a:rPr lang="en-US" sz="2400" i="1" dirty="0">
                <a:cs typeface="Aparajita" panose="020B0604020202020204" pitchFamily="34" charset="0"/>
              </a:rPr>
              <a:t>Grace to you and peace from God our Father and the Lord Jesus Christ.</a:t>
            </a:r>
            <a:r>
              <a:rPr lang="en-US" sz="2400" i="1" dirty="0" smtClean="0">
                <a:cs typeface="Aparajita" panose="020B0604020202020204" pitchFamily="34" charset="0"/>
              </a:rPr>
              <a:t> </a:t>
            </a:r>
          </a:p>
          <a:p>
            <a:r>
              <a:rPr lang="en-US" sz="2400" i="1" u="sng" baseline="30000" dirty="0" smtClean="0">
                <a:cs typeface="Aparajita" panose="020B0604020202020204" pitchFamily="34" charset="0"/>
              </a:rPr>
              <a:t>3</a:t>
            </a:r>
            <a:r>
              <a:rPr lang="en-US" sz="2400" i="1" u="sng" dirty="0" smtClean="0">
                <a:cs typeface="Aparajita" panose="020B0604020202020204" pitchFamily="34" charset="0"/>
              </a:rPr>
              <a:t>Blessed</a:t>
            </a:r>
            <a:r>
              <a:rPr lang="en-US" sz="2400" i="1" u="sng" dirty="0">
                <a:cs typeface="Aparajita" panose="020B0604020202020204" pitchFamily="34" charset="0"/>
              </a:rPr>
              <a:t> be the God and Father of our Lord Jesus Christ, who has blessed us with every spiritual blessing in the heavenly places in Christ</a:t>
            </a:r>
            <a:r>
              <a:rPr lang="en-US" sz="2400" i="1" dirty="0">
                <a:cs typeface="Aparajita" panose="020B0604020202020204" pitchFamily="34" charset="0"/>
              </a:rPr>
              <a:t>, </a:t>
            </a:r>
            <a:r>
              <a:rPr lang="en-US" sz="2400" i="1" dirty="0" smtClean="0">
                <a:cs typeface="Aparajita" panose="020B0604020202020204" pitchFamily="34" charset="0"/>
              </a:rPr>
              <a:t> </a:t>
            </a:r>
            <a:r>
              <a:rPr lang="en-US" sz="2400" i="1" baseline="30000" dirty="0">
                <a:cs typeface="Aparajita" panose="020B0604020202020204" pitchFamily="34" charset="0"/>
              </a:rPr>
              <a:t>4</a:t>
            </a:r>
            <a:r>
              <a:rPr lang="en-US" sz="2400" i="1" dirty="0">
                <a:cs typeface="Aparajita" panose="020B0604020202020204" pitchFamily="34" charset="0"/>
              </a:rPr>
              <a:t>just as He chose us in Him before the foundation of the world, that we should be holy and without blame before Him in love, </a:t>
            </a:r>
            <a:r>
              <a:rPr lang="en-US" sz="2400" i="1" dirty="0" smtClean="0">
                <a:cs typeface="Aparajita" panose="020B0604020202020204" pitchFamily="34" charset="0"/>
              </a:rPr>
              <a:t> </a:t>
            </a:r>
            <a:r>
              <a:rPr lang="en-US" sz="2400" i="1" baseline="30000" dirty="0">
                <a:cs typeface="Aparajita" panose="020B0604020202020204" pitchFamily="34" charset="0"/>
              </a:rPr>
              <a:t>5</a:t>
            </a:r>
            <a:r>
              <a:rPr lang="en-US" sz="2400" i="1" dirty="0">
                <a:cs typeface="Aparajita" panose="020B0604020202020204" pitchFamily="34" charset="0"/>
              </a:rPr>
              <a:t>having predestined us to adoption as sons by Jesus Christ to Himself, according to the good pleasure of His </a:t>
            </a:r>
            <a:r>
              <a:rPr lang="en-US" sz="2400" i="1" dirty="0" smtClean="0">
                <a:cs typeface="Aparajita" panose="020B0604020202020204" pitchFamily="34" charset="0"/>
              </a:rPr>
              <a:t>will, </a:t>
            </a:r>
            <a:r>
              <a:rPr lang="en-US" sz="2400" i="1" baseline="30000" dirty="0" smtClean="0">
                <a:cs typeface="Aparajita" panose="020B0604020202020204" pitchFamily="34" charset="0"/>
              </a:rPr>
              <a:t>6</a:t>
            </a:r>
            <a:r>
              <a:rPr lang="en-US" sz="2400" i="1" dirty="0" smtClean="0">
                <a:cs typeface="Aparajita" panose="020B0604020202020204" pitchFamily="34" charset="0"/>
              </a:rPr>
              <a:t>to </a:t>
            </a:r>
            <a:r>
              <a:rPr lang="en-US" sz="2400" i="1" dirty="0">
                <a:cs typeface="Aparajita" panose="020B0604020202020204" pitchFamily="34" charset="0"/>
              </a:rPr>
              <a:t>the praise of the glory of His grace, by which He made us accepted in the Beloved</a:t>
            </a:r>
            <a:r>
              <a:rPr lang="en-US" sz="2400" dirty="0">
                <a:cs typeface="Aparajita" panose="020B0604020202020204" pitchFamily="34" charset="0"/>
              </a:rPr>
              <a:t>.</a:t>
            </a:r>
            <a:r>
              <a:rPr lang="en-US" sz="2400" dirty="0" smtClean="0">
                <a:cs typeface="Aparajita" panose="020B0604020202020204" pitchFamily="34" charset="0"/>
              </a:rPr>
              <a:t> </a:t>
            </a:r>
          </a:p>
          <a:p>
            <a:endParaRPr lang="en-US" sz="2400" dirty="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Ephesians 1:1-6</a:t>
            </a:r>
            <a:endParaRPr lang="en-US" sz="2800" b="1" i="1" dirty="0">
              <a:latin typeface="+mj-lt"/>
            </a:endParaRPr>
          </a:p>
        </p:txBody>
      </p:sp>
    </p:spTree>
    <p:extLst>
      <p:ext uri="{BB962C8B-B14F-4D97-AF65-F5344CB8AC3E}">
        <p14:creationId xmlns:p14="http://schemas.microsoft.com/office/powerpoint/2010/main" val="856056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4524315"/>
          </a:xfrm>
          <a:prstGeom prst="rect">
            <a:avLst/>
          </a:prstGeom>
          <a:noFill/>
        </p:spPr>
        <p:txBody>
          <a:bodyPr wrap="square" rtlCol="0">
            <a:spAutoFit/>
          </a:bodyPr>
          <a:lstStyle/>
          <a:p>
            <a:r>
              <a:rPr lang="en-US" sz="2400" i="1" baseline="30000" dirty="0" smtClean="0">
                <a:cs typeface="Aparajita" panose="020B0604020202020204" pitchFamily="34" charset="0"/>
              </a:rPr>
              <a:t>7</a:t>
            </a:r>
            <a:r>
              <a:rPr lang="en-US" sz="2400" i="1" dirty="0" smtClean="0">
                <a:cs typeface="Aparajita" panose="020B0604020202020204" pitchFamily="34" charset="0"/>
              </a:rPr>
              <a:t>In Him we have redemption through His blood, the forgiveness of sins, according to the riches of His grace </a:t>
            </a:r>
            <a:r>
              <a:rPr lang="en-US" sz="2400" i="1" baseline="30000" dirty="0" smtClean="0">
                <a:cs typeface="Aparajita" panose="020B0604020202020204" pitchFamily="34" charset="0"/>
              </a:rPr>
              <a:t>8</a:t>
            </a:r>
            <a:r>
              <a:rPr lang="en-US" sz="2400" i="1" dirty="0" smtClean="0">
                <a:cs typeface="Aparajita" panose="020B0604020202020204" pitchFamily="34" charset="0"/>
              </a:rPr>
              <a:t>which He made to abound toward us in all wisdom and prudence, </a:t>
            </a:r>
            <a:r>
              <a:rPr lang="en-US" sz="2400" i="1" baseline="30000" dirty="0" smtClean="0">
                <a:cs typeface="Aparajita" panose="020B0604020202020204" pitchFamily="34" charset="0"/>
              </a:rPr>
              <a:t>9</a:t>
            </a:r>
            <a:r>
              <a:rPr lang="en-US" sz="2400" i="1" dirty="0" smtClean="0">
                <a:cs typeface="Aparajita" panose="020B0604020202020204" pitchFamily="34" charset="0"/>
              </a:rPr>
              <a:t>having made known to us the mystery of His will, according to His good pleasure which He purposed in Himself, </a:t>
            </a:r>
            <a:r>
              <a:rPr lang="en-US" sz="2400" i="1" baseline="30000" dirty="0" smtClean="0">
                <a:cs typeface="Aparajita" panose="020B0604020202020204" pitchFamily="34" charset="0"/>
              </a:rPr>
              <a:t>10</a:t>
            </a:r>
            <a:r>
              <a:rPr lang="en-US" sz="2400" i="1" dirty="0" smtClean="0">
                <a:cs typeface="Aparajita" panose="020B0604020202020204" pitchFamily="34" charset="0"/>
              </a:rPr>
              <a:t>that in the dispensation of the fullness of the times He might gather together in one all things in Christ, both which are in heaven and which are on earth—in Him.  </a:t>
            </a:r>
            <a:r>
              <a:rPr lang="en-US" sz="2400" i="1" baseline="30000" dirty="0" smtClean="0">
                <a:cs typeface="Aparajita" panose="020B0604020202020204" pitchFamily="34" charset="0"/>
              </a:rPr>
              <a:t>11</a:t>
            </a:r>
            <a:r>
              <a:rPr lang="en-US" sz="2400" i="1" dirty="0" smtClean="0">
                <a:cs typeface="Aparajita" panose="020B0604020202020204" pitchFamily="34" charset="0"/>
              </a:rPr>
              <a:t>In Him also we have obtained an inheritance, being predestined according to the purpose of Him who works all things according to the counsel of His will,  </a:t>
            </a:r>
            <a:r>
              <a:rPr lang="en-US" sz="2400" i="1" baseline="30000" dirty="0" smtClean="0">
                <a:cs typeface="Aparajita" panose="020B0604020202020204" pitchFamily="34" charset="0"/>
              </a:rPr>
              <a:t>12</a:t>
            </a:r>
            <a:r>
              <a:rPr lang="en-US" sz="2400" i="1" dirty="0" smtClean="0">
                <a:cs typeface="Aparajita" panose="020B0604020202020204" pitchFamily="34" charset="0"/>
              </a:rPr>
              <a:t>that we who first trusted </a:t>
            </a:r>
            <a:r>
              <a:rPr lang="en-US" sz="2400" i="1" dirty="0">
                <a:cs typeface="Aparajita" panose="020B0604020202020204" pitchFamily="34" charset="0"/>
              </a:rPr>
              <a:t>in Christ should be to the praise of His glory</a:t>
            </a:r>
            <a:r>
              <a:rPr lang="en-US" sz="2400" i="1" dirty="0" smtClean="0">
                <a:cs typeface="Aparajita" panose="020B0604020202020204" pitchFamily="34" charset="0"/>
              </a:rPr>
              <a:t>.</a:t>
            </a:r>
            <a:endParaRPr lang="en-US" sz="2400" i="1" dirty="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Ephesians </a:t>
            </a:r>
            <a:r>
              <a:rPr lang="en-US" sz="2800" b="1" i="1" dirty="0">
                <a:latin typeface="+mj-lt"/>
              </a:rPr>
              <a:t>1:7-12</a:t>
            </a:r>
            <a:endParaRPr lang="en-US" sz="2800" b="1" i="1" dirty="0">
              <a:latin typeface="+mj-lt"/>
            </a:endParaRPr>
          </a:p>
        </p:txBody>
      </p:sp>
    </p:spTree>
    <p:extLst>
      <p:ext uri="{BB962C8B-B14F-4D97-AF65-F5344CB8AC3E}">
        <p14:creationId xmlns:p14="http://schemas.microsoft.com/office/powerpoint/2010/main" val="2919233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070312"/>
            <a:ext cx="8001000" cy="3785652"/>
          </a:xfrm>
          <a:prstGeom prst="rect">
            <a:avLst/>
          </a:prstGeom>
          <a:noFill/>
        </p:spPr>
        <p:txBody>
          <a:bodyPr wrap="square" rtlCol="0">
            <a:spAutoFit/>
          </a:bodyPr>
          <a:lstStyle/>
          <a:p>
            <a:r>
              <a:rPr lang="en-US" sz="2400" b="1" i="1" dirty="0" err="1" smtClean="0">
                <a:cs typeface="Aparajita" panose="020B0604020202020204" pitchFamily="34" charset="0"/>
              </a:rPr>
              <a:t>Eph</a:t>
            </a:r>
            <a:r>
              <a:rPr lang="en-US" sz="2400" b="1" i="1" dirty="0" smtClean="0">
                <a:cs typeface="Aparajita" panose="020B0604020202020204" pitchFamily="34" charset="0"/>
              </a:rPr>
              <a:t> 1</a:t>
            </a:r>
          </a:p>
          <a:p>
            <a:r>
              <a:rPr lang="en-US" sz="2400" i="1" baseline="30000" dirty="0" smtClean="0">
                <a:cs typeface="Aparajita" panose="020B0604020202020204" pitchFamily="34" charset="0"/>
              </a:rPr>
              <a:t>4</a:t>
            </a:r>
            <a:r>
              <a:rPr lang="en-US" sz="2400" i="1" dirty="0" smtClean="0">
                <a:cs typeface="Aparajita" panose="020B0604020202020204" pitchFamily="34" charset="0"/>
              </a:rPr>
              <a:t>just </a:t>
            </a:r>
            <a:r>
              <a:rPr lang="en-US" sz="2400" i="1" dirty="0">
                <a:cs typeface="Aparajita" panose="020B0604020202020204" pitchFamily="34" charset="0"/>
              </a:rPr>
              <a:t>as He chose us </a:t>
            </a:r>
            <a:r>
              <a:rPr lang="en-US" sz="2400" i="1" u="sng" dirty="0">
                <a:cs typeface="Aparajita" panose="020B0604020202020204" pitchFamily="34" charset="0"/>
              </a:rPr>
              <a:t>in Him </a:t>
            </a:r>
            <a:r>
              <a:rPr lang="en-US" sz="2400" i="1" dirty="0">
                <a:cs typeface="Aparajita" panose="020B0604020202020204" pitchFamily="34" charset="0"/>
              </a:rPr>
              <a:t>before the foundation of the world </a:t>
            </a:r>
            <a:endParaRPr lang="en-US" sz="2400" i="1" dirty="0" smtClean="0">
              <a:cs typeface="Aparajita" panose="020B0604020202020204" pitchFamily="34" charset="0"/>
            </a:endParaRPr>
          </a:p>
          <a:p>
            <a:r>
              <a:rPr lang="en-US" sz="2400" i="1" baseline="30000" dirty="0">
                <a:cs typeface="Aparajita" panose="020B0604020202020204" pitchFamily="34" charset="0"/>
              </a:rPr>
              <a:t>5</a:t>
            </a:r>
            <a:r>
              <a:rPr lang="en-US" sz="2400" i="1" dirty="0">
                <a:cs typeface="Aparajita" panose="020B0604020202020204" pitchFamily="34" charset="0"/>
              </a:rPr>
              <a:t>having predestined us to adoption as sons </a:t>
            </a:r>
            <a:r>
              <a:rPr lang="en-US" sz="2400" i="1" u="sng" dirty="0">
                <a:cs typeface="Aparajita" panose="020B0604020202020204" pitchFamily="34" charset="0"/>
              </a:rPr>
              <a:t>by Jesus </a:t>
            </a:r>
            <a:r>
              <a:rPr lang="en-US" sz="2400" i="1" u="sng" dirty="0" smtClean="0">
                <a:cs typeface="Aparajita" panose="020B0604020202020204" pitchFamily="34" charset="0"/>
              </a:rPr>
              <a:t>Christ</a:t>
            </a:r>
          </a:p>
          <a:p>
            <a:r>
              <a:rPr lang="en-US" sz="2400" i="1" baseline="30000" dirty="0">
                <a:cs typeface="Aparajita" panose="020B0604020202020204" pitchFamily="34" charset="0"/>
              </a:rPr>
              <a:t>11</a:t>
            </a:r>
            <a:r>
              <a:rPr lang="en-US" sz="2400" i="1" u="sng" dirty="0">
                <a:cs typeface="Aparajita" panose="020B0604020202020204" pitchFamily="34" charset="0"/>
              </a:rPr>
              <a:t>In Him</a:t>
            </a:r>
            <a:r>
              <a:rPr lang="en-US" sz="2400" i="1" dirty="0">
                <a:cs typeface="Aparajita" panose="020B0604020202020204" pitchFamily="34" charset="0"/>
              </a:rPr>
              <a:t> also we have obtained an inheritance, being predestined according to the purpose of </a:t>
            </a:r>
            <a:r>
              <a:rPr lang="en-US" sz="2400" i="1" u="sng" dirty="0">
                <a:cs typeface="Aparajita" panose="020B0604020202020204" pitchFamily="34" charset="0"/>
              </a:rPr>
              <a:t>Him</a:t>
            </a:r>
            <a:endParaRPr lang="en-US" sz="2400" i="1" u="sng" dirty="0">
              <a:solidFill>
                <a:schemeClr val="accent1">
                  <a:lumMod val="50000"/>
                </a:schemeClr>
              </a:solidFill>
              <a:cs typeface="Aparajita" panose="020B0604020202020204" pitchFamily="34" charset="0"/>
            </a:endParaRPr>
          </a:p>
          <a:p>
            <a:pPr marL="342900" indent="-342900">
              <a:buFontTx/>
              <a:buChar char="-"/>
            </a:pPr>
            <a:r>
              <a:rPr lang="en-US" sz="2400" i="1" dirty="0" smtClean="0">
                <a:solidFill>
                  <a:schemeClr val="accent1">
                    <a:lumMod val="50000"/>
                  </a:schemeClr>
                </a:solidFill>
                <a:cs typeface="Aparajita" panose="020B0604020202020204" pitchFamily="34" charset="0"/>
              </a:rPr>
              <a:t>“In Christ” is the common thread</a:t>
            </a:r>
          </a:p>
          <a:p>
            <a:pPr marL="342900" indent="-342900">
              <a:buFontTx/>
              <a:buChar char="-"/>
            </a:pPr>
            <a:r>
              <a:rPr lang="en-US" sz="2400" i="1" dirty="0" smtClean="0">
                <a:solidFill>
                  <a:schemeClr val="accent1">
                    <a:lumMod val="50000"/>
                  </a:schemeClr>
                </a:solidFill>
                <a:cs typeface="Aparajita" panose="020B0604020202020204" pitchFamily="34" charset="0"/>
              </a:rPr>
              <a:t>Eternal life </a:t>
            </a:r>
            <a:r>
              <a:rPr lang="en-US" sz="2400" i="1" u="sng" dirty="0" smtClean="0">
                <a:solidFill>
                  <a:schemeClr val="accent1">
                    <a:lumMod val="50000"/>
                  </a:schemeClr>
                </a:solidFill>
                <a:cs typeface="Aparajita" panose="020B0604020202020204" pitchFamily="34" charset="0"/>
              </a:rPr>
              <a:t>through Christ </a:t>
            </a:r>
            <a:r>
              <a:rPr lang="en-US" sz="2400" i="1" dirty="0" smtClean="0">
                <a:solidFill>
                  <a:schemeClr val="accent1">
                    <a:lumMod val="50000"/>
                  </a:schemeClr>
                </a:solidFill>
                <a:cs typeface="Aparajita" panose="020B0604020202020204" pitchFamily="34" charset="0"/>
              </a:rPr>
              <a:t>was God’s plan from the beginning.</a:t>
            </a:r>
          </a:p>
          <a:p>
            <a:endParaRPr lang="en-US" sz="2400" b="1" i="1" dirty="0" smtClean="0"/>
          </a:p>
          <a:p>
            <a:pPr marL="342900" indent="-342900">
              <a:buFontTx/>
              <a:buChar char="-"/>
            </a:pPr>
            <a:endParaRPr lang="en-US" sz="2400" i="1" dirty="0" smtClean="0">
              <a:cs typeface="Aparajita" panose="020B0604020202020204" pitchFamily="34" charset="0"/>
            </a:endParaRPr>
          </a:p>
        </p:txBody>
      </p:sp>
      <p:sp>
        <p:nvSpPr>
          <p:cNvPr id="12" name="TextBox 11"/>
          <p:cNvSpPr txBox="1"/>
          <p:nvPr/>
        </p:nvSpPr>
        <p:spPr>
          <a:xfrm>
            <a:off x="1143000" y="381000"/>
            <a:ext cx="6400800" cy="523220"/>
          </a:xfrm>
          <a:prstGeom prst="rect">
            <a:avLst/>
          </a:prstGeom>
          <a:noFill/>
        </p:spPr>
        <p:txBody>
          <a:bodyPr wrap="square" rtlCol="0">
            <a:spAutoFit/>
          </a:bodyPr>
          <a:lstStyle/>
          <a:p>
            <a:r>
              <a:rPr lang="en-US" sz="2800" b="1" i="1" dirty="0">
                <a:latin typeface="+mj-lt"/>
              </a:rPr>
              <a:t>Predestination IN Christ</a:t>
            </a:r>
            <a:endParaRPr lang="en-US" sz="2800" b="1" i="1" dirty="0">
              <a:latin typeface="+mj-lt"/>
            </a:endParaRPr>
          </a:p>
        </p:txBody>
      </p:sp>
    </p:spTree>
    <p:extLst>
      <p:ext uri="{BB962C8B-B14F-4D97-AF65-F5344CB8AC3E}">
        <p14:creationId xmlns:p14="http://schemas.microsoft.com/office/powerpoint/2010/main" val="351732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1907</TotalTime>
  <Words>1272</Words>
  <Application>Microsoft Office PowerPoint</Application>
  <PresentationFormat>On-screen Show (4:3)</PresentationFormat>
  <Paragraphs>169</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Composite</vt:lpstr>
      <vt:lpstr>Ephesians Part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 Part I</dc:title>
  <dc:creator>Chad</dc:creator>
  <cp:lastModifiedBy>Chad</cp:lastModifiedBy>
  <cp:revision>66</cp:revision>
  <dcterms:created xsi:type="dcterms:W3CDTF">2016-05-24T04:13:28Z</dcterms:created>
  <dcterms:modified xsi:type="dcterms:W3CDTF">2016-05-29T15:45:53Z</dcterms:modified>
</cp:coreProperties>
</file>