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25"/>
  </p:notesMasterIdLst>
  <p:sldIdLst>
    <p:sldId id="256" r:id="rId2"/>
    <p:sldId id="281" r:id="rId3"/>
    <p:sldId id="262" r:id="rId4"/>
    <p:sldId id="322" r:id="rId5"/>
    <p:sldId id="307" r:id="rId6"/>
    <p:sldId id="290" r:id="rId7"/>
    <p:sldId id="306" r:id="rId8"/>
    <p:sldId id="308" r:id="rId9"/>
    <p:sldId id="291" r:id="rId10"/>
    <p:sldId id="318" r:id="rId11"/>
    <p:sldId id="309" r:id="rId12"/>
    <p:sldId id="321" r:id="rId13"/>
    <p:sldId id="325" r:id="rId14"/>
    <p:sldId id="326" r:id="rId15"/>
    <p:sldId id="330" r:id="rId16"/>
    <p:sldId id="295" r:id="rId17"/>
    <p:sldId id="331" r:id="rId18"/>
    <p:sldId id="296" r:id="rId19"/>
    <p:sldId id="317" r:id="rId20"/>
    <p:sldId id="297" r:id="rId21"/>
    <p:sldId id="316" r:id="rId22"/>
    <p:sldId id="323" r:id="rId23"/>
    <p:sldId id="33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55" autoAdjust="0"/>
    <p:restoredTop sz="94660"/>
  </p:normalViewPr>
  <p:slideViewPr>
    <p:cSldViewPr>
      <p:cViewPr>
        <p:scale>
          <a:sx n="100" d="100"/>
          <a:sy n="100" d="100"/>
        </p:scale>
        <p:origin x="-666"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203445-5C72-44B2-ABFB-B8A9D4481330}" type="datetimeFigureOut">
              <a:rPr lang="en-US" smtClean="0"/>
              <a:t>10/18/2015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C5B60A-D653-43CA-B7CF-2808C8157E1A}" type="slidenum">
              <a:rPr lang="en-US" smtClean="0"/>
              <a:t>‹#›</a:t>
            </a:fld>
            <a:endParaRPr lang="en-US"/>
          </a:p>
        </p:txBody>
      </p:sp>
    </p:spTree>
    <p:extLst>
      <p:ext uri="{BB962C8B-B14F-4D97-AF65-F5344CB8AC3E}">
        <p14:creationId xmlns:p14="http://schemas.microsoft.com/office/powerpoint/2010/main" val="3236784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5B60A-D653-43CA-B7CF-2808C8157E1A}" type="slidenum">
              <a:rPr lang="en-US" smtClean="0"/>
              <a:t>3</a:t>
            </a:fld>
            <a:endParaRPr lang="en-US"/>
          </a:p>
        </p:txBody>
      </p:sp>
    </p:spTree>
    <p:extLst>
      <p:ext uri="{BB962C8B-B14F-4D97-AF65-F5344CB8AC3E}">
        <p14:creationId xmlns:p14="http://schemas.microsoft.com/office/powerpoint/2010/main" val="336193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293A8F2-6583-4EE4-8B7D-9B9FE6AB9D1B}" type="datetimeFigureOut">
              <a:rPr lang="en-US" smtClean="0"/>
              <a:t>10/18/2015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EE229D1-4BE9-44B7-A5C7-34AE1BF8A6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3A8F2-6583-4EE4-8B7D-9B9FE6AB9D1B}"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3A8F2-6583-4EE4-8B7D-9B9FE6AB9D1B}"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3A8F2-6583-4EE4-8B7D-9B9FE6AB9D1B}"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93A8F2-6583-4EE4-8B7D-9B9FE6AB9D1B}"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29D1-4BE9-44B7-A5C7-34AE1BF8A6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93A8F2-6583-4EE4-8B7D-9B9FE6AB9D1B}"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93A8F2-6583-4EE4-8B7D-9B9FE6AB9D1B}" type="datetimeFigureOut">
              <a:rPr lang="en-US" smtClean="0"/>
              <a:t>10/18/2015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293A8F2-6583-4EE4-8B7D-9B9FE6AB9D1B}" type="datetimeFigureOut">
              <a:rPr lang="en-US" smtClean="0"/>
              <a:t>10/18/2015</a:t>
            </a:fld>
            <a:endParaRPr lang="en-US"/>
          </a:p>
        </p:txBody>
      </p:sp>
      <p:sp>
        <p:nvSpPr>
          <p:cNvPr id="8" name="Slide Number Placeholder 7"/>
          <p:cNvSpPr>
            <a:spLocks noGrp="1"/>
          </p:cNvSpPr>
          <p:nvPr>
            <p:ph type="sldNum" sz="quarter" idx="11"/>
          </p:nvPr>
        </p:nvSpPr>
        <p:spPr/>
        <p:txBody>
          <a:bodyPr/>
          <a:lstStyle/>
          <a:p>
            <a:fld id="{BEE229D1-4BE9-44B7-A5C7-34AE1BF8A68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3A8F2-6583-4EE4-8B7D-9B9FE6AB9D1B}" type="datetimeFigureOut">
              <a:rPr lang="en-US" smtClean="0"/>
              <a:t>10/18/2015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93A8F2-6583-4EE4-8B7D-9B9FE6AB9D1B}"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EE229D1-4BE9-44B7-A5C7-34AE1BF8A6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293A8F2-6583-4EE4-8B7D-9B9FE6AB9D1B}"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229D1-4BE9-44B7-A5C7-34AE1BF8A6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293A8F2-6583-4EE4-8B7D-9B9FE6AB9D1B}" type="datetimeFigureOut">
              <a:rPr lang="en-US" smtClean="0"/>
              <a:t>10/18/2015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EE229D1-4BE9-44B7-A5C7-34AE1BF8A68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84960"/>
            <a:ext cx="7391400" cy="2301240"/>
          </a:xfrm>
          <a:effectLst>
            <a:outerShdw blurRad="50800" dist="38100" dir="2700000" algn="tl" rotWithShape="0">
              <a:schemeClr val="bg1">
                <a:alpha val="40000"/>
              </a:schemeClr>
            </a:outerShdw>
          </a:effectLst>
        </p:spPr>
        <p:txBody>
          <a:bodyPr>
            <a:normAutofit/>
          </a:bodyPr>
          <a:lstStyle/>
          <a:p>
            <a:pPr algn="ctr"/>
            <a:r>
              <a:rPr lang="en-US" sz="6000" dirty="0" smtClean="0">
                <a:effectLst>
                  <a:outerShdw blurRad="50800" dist="38100" algn="l" rotWithShape="0">
                    <a:prstClr val="black">
                      <a:alpha val="40000"/>
                    </a:prstClr>
                  </a:outerShdw>
                </a:effectLst>
              </a:rPr>
              <a:t>Fear of GoD</a:t>
            </a:r>
            <a:br>
              <a:rPr lang="en-US" sz="6000" dirty="0" smtClean="0">
                <a:effectLst>
                  <a:outerShdw blurRad="50800" dist="38100" algn="l" rotWithShape="0">
                    <a:prstClr val="black">
                      <a:alpha val="40000"/>
                    </a:prstClr>
                  </a:outerShdw>
                </a:effectLst>
              </a:rPr>
            </a:br>
            <a:r>
              <a:rPr lang="en-US" sz="3200" i="1" dirty="0" smtClean="0"/>
              <a:t>Part II</a:t>
            </a:r>
            <a:endParaRPr lang="en-US" sz="4800" i="1" dirty="0"/>
          </a:p>
        </p:txBody>
      </p:sp>
      <p:sp>
        <p:nvSpPr>
          <p:cNvPr id="3" name="Subtitle 2"/>
          <p:cNvSpPr>
            <a:spLocks noGrp="1"/>
          </p:cNvSpPr>
          <p:nvPr>
            <p:ph type="subTitle" idx="1"/>
          </p:nvPr>
        </p:nvSpPr>
        <p:spPr>
          <a:xfrm>
            <a:off x="1292352" y="3962400"/>
            <a:ext cx="6480048" cy="1143000"/>
          </a:xfrm>
        </p:spPr>
        <p:txBody>
          <a:bodyPr/>
          <a:lstStyle/>
          <a:p>
            <a:r>
              <a:rPr lang="en-US" dirty="0" smtClean="0"/>
              <a:t>Chad Cogburn</a:t>
            </a:r>
          </a:p>
          <a:p>
            <a:r>
              <a:rPr lang="en-US" dirty="0" smtClean="0"/>
              <a:t>18 October 2015</a:t>
            </a:r>
          </a:p>
          <a:p>
            <a:r>
              <a:rPr lang="en-US" dirty="0" smtClean="0"/>
              <a:t>Albuquerque, NM</a:t>
            </a:r>
            <a:endParaRPr lang="en-US" dirty="0"/>
          </a:p>
        </p:txBody>
      </p:sp>
    </p:spTree>
    <p:extLst>
      <p:ext uri="{BB962C8B-B14F-4D97-AF65-F5344CB8AC3E}">
        <p14:creationId xmlns:p14="http://schemas.microsoft.com/office/powerpoint/2010/main" val="360109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Paralyzed by Fear</a:t>
            </a:r>
            <a:endParaRPr lang="en-US" sz="4100" dirty="0"/>
          </a:p>
        </p:txBody>
      </p:sp>
      <p:sp>
        <p:nvSpPr>
          <p:cNvPr id="3" name="Content Placeholder 2"/>
          <p:cNvSpPr>
            <a:spLocks noGrp="1"/>
          </p:cNvSpPr>
          <p:nvPr>
            <p:ph idx="1"/>
          </p:nvPr>
        </p:nvSpPr>
        <p:spPr>
          <a:xfrm>
            <a:off x="457200" y="1219200"/>
            <a:ext cx="8305800" cy="4724400"/>
          </a:xfrm>
        </p:spPr>
        <p:txBody>
          <a:bodyPr>
            <a:noAutofit/>
          </a:bodyPr>
          <a:lstStyle/>
          <a:p>
            <a:pPr marL="36576" indent="0">
              <a:buNone/>
            </a:pPr>
            <a:r>
              <a:rPr lang="en-US" sz="2100" b="1" dirty="0" smtClean="0">
                <a:latin typeface="Times New Roman" panose="02020603050405020304" pitchFamily="18" charset="0"/>
                <a:cs typeface="Times New Roman" panose="02020603050405020304" pitchFamily="18" charset="0"/>
              </a:rPr>
              <a:t>Matt 25:24 </a:t>
            </a:r>
            <a:r>
              <a:rPr lang="en-US" sz="2100" dirty="0" smtClean="0">
                <a:latin typeface="Times New Roman" panose="02020603050405020304" pitchFamily="18" charset="0"/>
                <a:cs typeface="Times New Roman" panose="02020603050405020304" pitchFamily="18" charset="0"/>
              </a:rPr>
              <a:t>“Then </a:t>
            </a:r>
            <a:r>
              <a:rPr lang="en-US" sz="2100" dirty="0">
                <a:latin typeface="Times New Roman" panose="02020603050405020304" pitchFamily="18" charset="0"/>
                <a:cs typeface="Times New Roman" panose="02020603050405020304" pitchFamily="18" charset="0"/>
              </a:rPr>
              <a:t>he who had received the one talent came and said, ‘Lord, I knew you to be a hard man, reaping where you have not sown, and gathering where you have not scattered seed.  </a:t>
            </a:r>
            <a:r>
              <a:rPr lang="en-US" sz="2100" baseline="30000" dirty="0">
                <a:latin typeface="Times New Roman" panose="02020603050405020304" pitchFamily="18" charset="0"/>
                <a:cs typeface="Times New Roman" panose="02020603050405020304" pitchFamily="18" charset="0"/>
              </a:rPr>
              <a:t>25</a:t>
            </a:r>
            <a:r>
              <a:rPr lang="en-US" sz="2100" dirty="0">
                <a:latin typeface="Times New Roman" panose="02020603050405020304" pitchFamily="18" charset="0"/>
                <a:cs typeface="Times New Roman" panose="02020603050405020304" pitchFamily="18" charset="0"/>
              </a:rPr>
              <a:t>And I was </a:t>
            </a:r>
            <a:r>
              <a:rPr lang="en-US" sz="2100" u="sng" dirty="0">
                <a:latin typeface="Times New Roman" panose="02020603050405020304" pitchFamily="18" charset="0"/>
                <a:cs typeface="Times New Roman" panose="02020603050405020304" pitchFamily="18" charset="0"/>
              </a:rPr>
              <a:t>afraid</a:t>
            </a:r>
            <a:r>
              <a:rPr lang="en-US" sz="2100" dirty="0">
                <a:latin typeface="Times New Roman" panose="02020603050405020304" pitchFamily="18" charset="0"/>
                <a:cs typeface="Times New Roman" panose="02020603050405020304" pitchFamily="18" charset="0"/>
              </a:rPr>
              <a:t>, and went and hid your talent in the ground. Look, </a:t>
            </a:r>
            <a:r>
              <a:rPr lang="en-US" sz="2100" i="1" dirty="0">
                <a:latin typeface="Times New Roman" panose="02020603050405020304" pitchFamily="18" charset="0"/>
                <a:cs typeface="Times New Roman" panose="02020603050405020304" pitchFamily="18" charset="0"/>
              </a:rPr>
              <a:t>there</a:t>
            </a:r>
            <a:r>
              <a:rPr lang="en-US" sz="2100" dirty="0">
                <a:latin typeface="Times New Roman" panose="02020603050405020304" pitchFamily="18" charset="0"/>
                <a:cs typeface="Times New Roman" panose="02020603050405020304" pitchFamily="18" charset="0"/>
              </a:rPr>
              <a:t> you have </a:t>
            </a:r>
            <a:r>
              <a:rPr lang="en-US" sz="2100" i="1" dirty="0">
                <a:latin typeface="Times New Roman" panose="02020603050405020304" pitchFamily="18" charset="0"/>
                <a:cs typeface="Times New Roman" panose="02020603050405020304" pitchFamily="18" charset="0"/>
              </a:rPr>
              <a:t>what is</a:t>
            </a:r>
            <a:r>
              <a:rPr lang="en-US" sz="2100" dirty="0">
                <a:latin typeface="Times New Roman" panose="02020603050405020304" pitchFamily="18" charset="0"/>
                <a:cs typeface="Times New Roman" panose="02020603050405020304" pitchFamily="18" charset="0"/>
              </a:rPr>
              <a:t> yours</a:t>
            </a:r>
            <a:r>
              <a:rPr lang="en-US" sz="2100" dirty="0" smtClean="0">
                <a:latin typeface="Times New Roman" panose="02020603050405020304" pitchFamily="18" charset="0"/>
                <a:cs typeface="Times New Roman" panose="02020603050405020304" pitchFamily="18" charset="0"/>
              </a:rPr>
              <a:t>.’</a:t>
            </a:r>
          </a:p>
          <a:p>
            <a:pPr>
              <a:buFontTx/>
              <a:buChar char="-"/>
            </a:pPr>
            <a:r>
              <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rPr>
              <a:t>What was his fear?  Punishment.  </a:t>
            </a:r>
          </a:p>
          <a:p>
            <a:pPr>
              <a:buFontTx/>
              <a:buChar char="-"/>
            </a:pPr>
            <a:r>
              <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rPr>
              <a:t>Instead </a:t>
            </a:r>
            <a:r>
              <a:rPr lang="en-US" sz="2100" dirty="0">
                <a:solidFill>
                  <a:schemeClr val="accent1">
                    <a:lumMod val="60000"/>
                    <a:lumOff val="40000"/>
                  </a:schemeClr>
                </a:solidFill>
                <a:latin typeface="Times New Roman" panose="02020603050405020304" pitchFamily="18" charset="0"/>
                <a:cs typeface="Times New Roman" panose="02020603050405020304" pitchFamily="18" charset="0"/>
              </a:rPr>
              <a:t>of being motivated by love, he was paralyzed by </a:t>
            </a:r>
            <a:r>
              <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rPr>
              <a:t>fear</a:t>
            </a:r>
          </a:p>
          <a:p>
            <a:pPr marL="36576" indent="0">
              <a:buNone/>
            </a:pPr>
            <a:endPar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36576" indent="0">
              <a:buNone/>
            </a:pPr>
            <a:endParaRPr lang="en-US" sz="21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36576" indent="0">
              <a:buNone/>
            </a:pPr>
            <a:endPar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36576" indent="0">
              <a:buNone/>
            </a:pPr>
            <a:r>
              <a:rPr lang="en-US" sz="2200" b="1" dirty="0" smtClean="0">
                <a:latin typeface="Times New Roman" panose="02020603050405020304" pitchFamily="18" charset="0"/>
                <a:cs typeface="Times New Roman" panose="02020603050405020304" pitchFamily="18" charset="0"/>
              </a:rPr>
              <a:t>Romans </a:t>
            </a:r>
            <a:r>
              <a:rPr lang="en-US" sz="2200" b="1" dirty="0">
                <a:latin typeface="Times New Roman" panose="02020603050405020304" pitchFamily="18" charset="0"/>
                <a:cs typeface="Times New Roman" panose="02020603050405020304" pitchFamily="18" charset="0"/>
              </a:rPr>
              <a:t>11:22 </a:t>
            </a:r>
            <a:r>
              <a:rPr lang="en-US" sz="2200" dirty="0">
                <a:latin typeface="Times New Roman" panose="02020603050405020304" pitchFamily="18" charset="0"/>
                <a:cs typeface="Times New Roman" panose="02020603050405020304" pitchFamily="18" charset="0"/>
              </a:rPr>
              <a:t>Therefore consider the goodness and severity of God: on those who fell, severity; but toward you, goodness, if you continue in </a:t>
            </a:r>
            <a:r>
              <a:rPr lang="en-US" sz="2200" i="1" dirty="0">
                <a:latin typeface="Times New Roman" panose="02020603050405020304" pitchFamily="18" charset="0"/>
                <a:cs typeface="Times New Roman" panose="02020603050405020304" pitchFamily="18" charset="0"/>
              </a:rPr>
              <a:t>His</a:t>
            </a:r>
            <a:r>
              <a:rPr lang="en-US" sz="2200" dirty="0">
                <a:latin typeface="Times New Roman" panose="02020603050405020304" pitchFamily="18" charset="0"/>
                <a:cs typeface="Times New Roman" panose="02020603050405020304" pitchFamily="18" charset="0"/>
              </a:rPr>
              <a:t> goodness.</a:t>
            </a:r>
            <a:endParaRPr lang="en-US" sz="2200" b="1" dirty="0">
              <a:latin typeface="Times New Roman" panose="02020603050405020304" pitchFamily="18" charset="0"/>
              <a:cs typeface="Times New Roman" panose="02020603050405020304" pitchFamily="18" charset="0"/>
            </a:endParaRPr>
          </a:p>
          <a:p>
            <a:pPr>
              <a:buFontTx/>
              <a:buChar char="-"/>
            </a:pPr>
            <a:r>
              <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rPr>
              <a:t>Both aspects of God are to be considered</a:t>
            </a:r>
          </a:p>
        </p:txBody>
      </p:sp>
    </p:spTree>
    <p:extLst>
      <p:ext uri="{BB962C8B-B14F-4D97-AF65-F5344CB8AC3E}">
        <p14:creationId xmlns:p14="http://schemas.microsoft.com/office/powerpoint/2010/main" val="3964971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4100" dirty="0" smtClean="0"/>
              <a:t>Purpose of Godly Fear</a:t>
            </a:r>
            <a:endParaRPr lang="en-US" sz="4100" dirty="0"/>
          </a:p>
        </p:txBody>
      </p:sp>
      <p:sp>
        <p:nvSpPr>
          <p:cNvPr id="5" name="Rectangle 4"/>
          <p:cNvSpPr/>
          <p:nvPr/>
        </p:nvSpPr>
        <p:spPr>
          <a:xfrm>
            <a:off x="579475" y="1143000"/>
            <a:ext cx="8107325" cy="2849526"/>
          </a:xfrm>
          <a:prstGeom prst="rect">
            <a:avLst/>
          </a:prstGeom>
          <a:gradFill flip="none" rotWithShape="1">
            <a:gsLst>
              <a:gs pos="8000">
                <a:srgbClr val="00B0F0"/>
              </a:gs>
              <a:gs pos="32000">
                <a:srgbClr val="66008F"/>
              </a:gs>
              <a:gs pos="51000">
                <a:srgbClr val="BA0066"/>
              </a:gs>
              <a:gs pos="77000">
                <a:srgbClr val="FF0000"/>
              </a:gs>
              <a:gs pos="100000">
                <a:srgbClr val="FFFF00"/>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5" name="Group 14"/>
          <p:cNvGrpSpPr/>
          <p:nvPr/>
        </p:nvGrpSpPr>
        <p:grpSpPr>
          <a:xfrm>
            <a:off x="411125" y="1256513"/>
            <a:ext cx="8405038" cy="678613"/>
            <a:chOff x="411125" y="4191000"/>
            <a:chExt cx="8405038" cy="678613"/>
          </a:xfrm>
        </p:grpSpPr>
        <p:sp>
          <p:nvSpPr>
            <p:cNvPr id="7" name="TextBox 6"/>
            <p:cNvSpPr txBox="1"/>
            <p:nvPr/>
          </p:nvSpPr>
          <p:spPr>
            <a:xfrm>
              <a:off x="411125" y="4267200"/>
              <a:ext cx="206271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Terror</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6753447" y="4267200"/>
              <a:ext cx="2062716"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Reverence</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4" name="Right Arrow 13"/>
            <p:cNvSpPr/>
            <p:nvPr/>
          </p:nvSpPr>
          <p:spPr>
            <a:xfrm>
              <a:off x="2247900" y="4191000"/>
              <a:ext cx="4724400" cy="678613"/>
            </a:xfrm>
            <a:prstGeom prst="rightArrow">
              <a:avLst/>
            </a:prstGeom>
            <a:no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Spectrum of Godly fear</a:t>
              </a:r>
              <a:endParaRPr lang="en-US" dirty="0">
                <a:solidFill>
                  <a:schemeClr val="tx1"/>
                </a:solidFill>
              </a:endParaRPr>
            </a:p>
          </p:txBody>
        </p:sp>
      </p:grpSp>
      <p:grpSp>
        <p:nvGrpSpPr>
          <p:cNvPr id="26" name="Group 25"/>
          <p:cNvGrpSpPr/>
          <p:nvPr/>
        </p:nvGrpSpPr>
        <p:grpSpPr>
          <a:xfrm>
            <a:off x="381000" y="3009129"/>
            <a:ext cx="8408582" cy="915872"/>
            <a:chOff x="381000" y="4503003"/>
            <a:chExt cx="8408582" cy="915872"/>
          </a:xfrm>
        </p:grpSpPr>
        <p:grpSp>
          <p:nvGrpSpPr>
            <p:cNvPr id="16" name="Group 15"/>
            <p:cNvGrpSpPr/>
            <p:nvPr/>
          </p:nvGrpSpPr>
          <p:grpSpPr>
            <a:xfrm>
              <a:off x="381000" y="4503003"/>
              <a:ext cx="8408582" cy="830997"/>
              <a:chOff x="381000" y="2902803"/>
              <a:chExt cx="8408582" cy="830997"/>
            </a:xfrm>
          </p:grpSpPr>
          <p:sp>
            <p:nvSpPr>
              <p:cNvPr id="6" name="TextBox 5"/>
              <p:cNvSpPr txBox="1"/>
              <p:nvPr/>
            </p:nvSpPr>
            <p:spPr>
              <a:xfrm>
                <a:off x="381000" y="2902803"/>
                <a:ext cx="2062716"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Fear of </a:t>
                </a: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Torment</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6726866" y="2902803"/>
                <a:ext cx="2062716" cy="830997"/>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“Perfect” Love</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 name="Right Arrow 11"/>
              <p:cNvSpPr/>
              <p:nvPr/>
            </p:nvSpPr>
            <p:spPr>
              <a:xfrm>
                <a:off x="2247900" y="2986174"/>
                <a:ext cx="4724400" cy="678613"/>
              </a:xfrm>
              <a:prstGeom prst="rightArrow">
                <a:avLst/>
              </a:prstGeom>
              <a:no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Motive for obedience</a:t>
                </a:r>
                <a:endParaRPr lang="en-US" dirty="0">
                  <a:solidFill>
                    <a:schemeClr val="tx1"/>
                  </a:solidFill>
                </a:endParaRPr>
              </a:p>
            </p:txBody>
          </p:sp>
        </p:grpSp>
        <p:sp>
          <p:nvSpPr>
            <p:cNvPr id="22" name="TextBox 21"/>
            <p:cNvSpPr txBox="1"/>
            <p:nvPr/>
          </p:nvSpPr>
          <p:spPr>
            <a:xfrm>
              <a:off x="3276600" y="5080321"/>
              <a:ext cx="2217145" cy="338554"/>
            </a:xfrm>
            <a:prstGeom prst="rect">
              <a:avLst/>
            </a:prstGeom>
            <a:noFill/>
          </p:spPr>
          <p:txBody>
            <a:bodyPr wrap="none" rtlCol="0">
              <a:spAutoFit/>
            </a:bodyPr>
            <a:lstStyle/>
            <a:p>
              <a:r>
                <a:rPr lang="en-US" sz="1600" dirty="0" smtClean="0"/>
                <a:t>1 John 4:18, 1 Tim 1:9</a:t>
              </a:r>
              <a:endParaRPr lang="en-US" sz="1600" dirty="0"/>
            </a:p>
          </p:txBody>
        </p:sp>
      </p:grpSp>
      <p:grpSp>
        <p:nvGrpSpPr>
          <p:cNvPr id="25" name="Group 24"/>
          <p:cNvGrpSpPr/>
          <p:nvPr/>
        </p:nvGrpSpPr>
        <p:grpSpPr>
          <a:xfrm>
            <a:off x="381000" y="2170913"/>
            <a:ext cx="8408582" cy="838216"/>
            <a:chOff x="381000" y="3664787"/>
            <a:chExt cx="8408582" cy="838216"/>
          </a:xfrm>
        </p:grpSpPr>
        <p:grpSp>
          <p:nvGrpSpPr>
            <p:cNvPr id="18" name="Group 17"/>
            <p:cNvGrpSpPr/>
            <p:nvPr/>
          </p:nvGrpSpPr>
          <p:grpSpPr>
            <a:xfrm>
              <a:off x="381000" y="3664787"/>
              <a:ext cx="8408582" cy="678613"/>
              <a:chOff x="381000" y="2971800"/>
              <a:chExt cx="8408582" cy="678613"/>
            </a:xfrm>
          </p:grpSpPr>
          <p:sp>
            <p:nvSpPr>
              <p:cNvPr id="19" name="TextBox 18"/>
              <p:cNvSpPr txBox="1"/>
              <p:nvPr/>
            </p:nvSpPr>
            <p:spPr>
              <a:xfrm>
                <a:off x="381000" y="3048000"/>
                <a:ext cx="206271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Severity</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0" name="TextBox 19"/>
              <p:cNvSpPr txBox="1"/>
              <p:nvPr/>
            </p:nvSpPr>
            <p:spPr>
              <a:xfrm>
                <a:off x="6726866" y="3048000"/>
                <a:ext cx="2062716"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Goodness</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Right Arrow 20"/>
              <p:cNvSpPr/>
              <p:nvPr/>
            </p:nvSpPr>
            <p:spPr>
              <a:xfrm>
                <a:off x="2247900" y="2971800"/>
                <a:ext cx="4724400" cy="678613"/>
              </a:xfrm>
              <a:prstGeom prst="rightArrow">
                <a:avLst/>
              </a:prstGeom>
              <a:noFill/>
              <a:ln w="25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Spectrum of God’s outpouring</a:t>
                </a:r>
                <a:endParaRPr lang="en-US" dirty="0">
                  <a:solidFill>
                    <a:schemeClr val="tx1"/>
                  </a:solidFill>
                </a:endParaRPr>
              </a:p>
            </p:txBody>
          </p:sp>
        </p:grpSp>
        <p:sp>
          <p:nvSpPr>
            <p:cNvPr id="24" name="TextBox 23"/>
            <p:cNvSpPr txBox="1"/>
            <p:nvPr/>
          </p:nvSpPr>
          <p:spPr>
            <a:xfrm>
              <a:off x="3657600" y="4164449"/>
              <a:ext cx="1172885" cy="338554"/>
            </a:xfrm>
            <a:prstGeom prst="rect">
              <a:avLst/>
            </a:prstGeom>
            <a:noFill/>
          </p:spPr>
          <p:txBody>
            <a:bodyPr wrap="none" rtlCol="0">
              <a:spAutoFit/>
            </a:bodyPr>
            <a:lstStyle/>
            <a:p>
              <a:r>
                <a:rPr lang="en-US" sz="1600" dirty="0" smtClean="0"/>
                <a:t>Rom 11:22</a:t>
              </a:r>
              <a:endParaRPr lang="en-US" sz="1600" dirty="0"/>
            </a:p>
          </p:txBody>
        </p:sp>
      </p:grpSp>
      <p:grpSp>
        <p:nvGrpSpPr>
          <p:cNvPr id="39" name="Group 38"/>
          <p:cNvGrpSpPr/>
          <p:nvPr/>
        </p:nvGrpSpPr>
        <p:grpSpPr>
          <a:xfrm>
            <a:off x="304800" y="3857120"/>
            <a:ext cx="8612373" cy="799399"/>
            <a:chOff x="304800" y="3857120"/>
            <a:chExt cx="8612373" cy="799399"/>
          </a:xfrm>
        </p:grpSpPr>
        <p:sp>
          <p:nvSpPr>
            <p:cNvPr id="35" name="Oval 34"/>
            <p:cNvSpPr/>
            <p:nvPr/>
          </p:nvSpPr>
          <p:spPr>
            <a:xfrm>
              <a:off x="304800" y="3857120"/>
              <a:ext cx="2163726" cy="799399"/>
            </a:xfrm>
            <a:prstGeom prst="ellipse">
              <a:avLst/>
            </a:prstGeom>
            <a:solidFill>
              <a:schemeClr val="bg1">
                <a:lumMod val="50000"/>
                <a:lumOff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Ungodly</a:t>
              </a:r>
              <a:endParaRPr lang="en-US" sz="1200" dirty="0"/>
            </a:p>
          </p:txBody>
        </p:sp>
        <p:sp>
          <p:nvSpPr>
            <p:cNvPr id="36" name="Oval 35"/>
            <p:cNvSpPr/>
            <p:nvPr/>
          </p:nvSpPr>
          <p:spPr>
            <a:xfrm>
              <a:off x="6753447" y="3857120"/>
              <a:ext cx="2163726" cy="799399"/>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Righteous</a:t>
              </a:r>
              <a:endParaRPr lang="en-US" dirty="0">
                <a:solidFill>
                  <a:schemeClr val="bg1"/>
                </a:solidFill>
              </a:endParaRPr>
            </a:p>
          </p:txBody>
        </p:sp>
      </p:grpSp>
      <p:sp>
        <p:nvSpPr>
          <p:cNvPr id="37" name="Rectangle 36"/>
          <p:cNvSpPr/>
          <p:nvPr/>
        </p:nvSpPr>
        <p:spPr>
          <a:xfrm>
            <a:off x="304800" y="4953000"/>
            <a:ext cx="8656343" cy="1843966"/>
          </a:xfrm>
          <a:prstGeom prst="rect">
            <a:avLst/>
          </a:prstGeom>
        </p:spPr>
        <p:txBody>
          <a:bodyPr wrap="square">
            <a:spAutoFit/>
          </a:bodyPr>
          <a:lstStyle/>
          <a:p>
            <a:pPr>
              <a:lnSpc>
                <a:spcPct val="110000"/>
              </a:lnSpc>
            </a:pPr>
            <a:r>
              <a:rPr lang="en-US" sz="2100" b="1" dirty="0" smtClean="0">
                <a:latin typeface="Times New Roman" panose="02020603050405020304" pitchFamily="18" charset="0"/>
                <a:cs typeface="Times New Roman" panose="02020603050405020304" pitchFamily="18" charset="0"/>
              </a:rPr>
              <a:t>Luke </a:t>
            </a:r>
            <a:r>
              <a:rPr lang="en-US" sz="2100" b="1" dirty="0">
                <a:latin typeface="Times New Roman" panose="02020603050405020304" pitchFamily="18" charset="0"/>
                <a:cs typeface="Times New Roman" panose="02020603050405020304" pitchFamily="18" charset="0"/>
              </a:rPr>
              <a:t>5:32 </a:t>
            </a:r>
            <a:r>
              <a:rPr lang="en-US" sz="2100" dirty="0" smtClean="0">
                <a:latin typeface="Times New Roman" panose="02020603050405020304" pitchFamily="18" charset="0"/>
                <a:cs typeface="Times New Roman" panose="02020603050405020304" pitchFamily="18" charset="0"/>
              </a:rPr>
              <a:t>I </a:t>
            </a:r>
            <a:r>
              <a:rPr lang="en-US" sz="2100" dirty="0">
                <a:latin typeface="Times New Roman" panose="02020603050405020304" pitchFamily="18" charset="0"/>
                <a:cs typeface="Times New Roman" panose="02020603050405020304" pitchFamily="18" charset="0"/>
              </a:rPr>
              <a:t>have not come to call </a:t>
            </a:r>
            <a:r>
              <a:rPr lang="en-US" sz="2100" i="1" dirty="0">
                <a:latin typeface="Times New Roman" panose="02020603050405020304" pitchFamily="18" charset="0"/>
                <a:cs typeface="Times New Roman" panose="02020603050405020304" pitchFamily="18" charset="0"/>
              </a:rPr>
              <a:t>the</a:t>
            </a:r>
            <a:r>
              <a:rPr lang="en-US" sz="2100" dirty="0">
                <a:latin typeface="Times New Roman" panose="02020603050405020304" pitchFamily="18" charset="0"/>
                <a:cs typeface="Times New Roman" panose="02020603050405020304" pitchFamily="18" charset="0"/>
              </a:rPr>
              <a:t> righteous, but sinners, </a:t>
            </a:r>
            <a:r>
              <a:rPr lang="en-US" sz="2100" u="sng" dirty="0">
                <a:latin typeface="Times New Roman" panose="02020603050405020304" pitchFamily="18" charset="0"/>
                <a:cs typeface="Times New Roman" panose="02020603050405020304" pitchFamily="18" charset="0"/>
              </a:rPr>
              <a:t>to repentance</a:t>
            </a:r>
            <a:r>
              <a:rPr lang="en-US" sz="2100" dirty="0" smtClean="0">
                <a:latin typeface="Times New Roman" panose="02020603050405020304" pitchFamily="18" charset="0"/>
                <a:cs typeface="Times New Roman" panose="02020603050405020304" pitchFamily="18" charset="0"/>
              </a:rPr>
              <a:t>.”</a:t>
            </a:r>
          </a:p>
          <a:p>
            <a:pPr>
              <a:lnSpc>
                <a:spcPct val="110000"/>
              </a:lnSpc>
            </a:pPr>
            <a:r>
              <a:rPr lang="en-US" sz="2100" b="1" dirty="0">
                <a:latin typeface="Times New Roman" panose="02020603050405020304" pitchFamily="18" charset="0"/>
                <a:cs typeface="Times New Roman" panose="02020603050405020304" pitchFamily="18" charset="0"/>
              </a:rPr>
              <a:t>Rom 2:4 </a:t>
            </a:r>
            <a:r>
              <a:rPr lang="en-US" sz="2100" dirty="0">
                <a:latin typeface="Times New Roman" panose="02020603050405020304" pitchFamily="18" charset="0"/>
                <a:cs typeface="Times New Roman" panose="02020603050405020304" pitchFamily="18" charset="0"/>
              </a:rPr>
              <a:t>Or do you despise the riches of His goodness, forbearance, and longsuffering, not knowing that the </a:t>
            </a:r>
            <a:r>
              <a:rPr lang="en-US" sz="2100" u="sng" dirty="0">
                <a:latin typeface="Times New Roman" panose="02020603050405020304" pitchFamily="18" charset="0"/>
                <a:cs typeface="Times New Roman" panose="02020603050405020304" pitchFamily="18" charset="0"/>
              </a:rPr>
              <a:t>goodness of God leads you to repentance</a:t>
            </a:r>
            <a:r>
              <a:rPr lang="en-US" sz="2100" dirty="0" smtClean="0">
                <a:latin typeface="Times New Roman" panose="02020603050405020304" pitchFamily="18" charset="0"/>
                <a:cs typeface="Times New Roman" panose="02020603050405020304" pitchFamily="18" charset="0"/>
              </a:rPr>
              <a:t>?</a:t>
            </a:r>
          </a:p>
          <a:p>
            <a:pPr>
              <a:lnSpc>
                <a:spcPct val="110000"/>
              </a:lnSpc>
            </a:pPr>
            <a:r>
              <a:rPr lang="en-US" sz="2100" b="1" dirty="0">
                <a:latin typeface="Times New Roman" panose="02020603050405020304" pitchFamily="18" charset="0"/>
                <a:cs typeface="Times New Roman" panose="02020603050405020304" pitchFamily="18" charset="0"/>
              </a:rPr>
              <a:t>2 </a:t>
            </a:r>
            <a:r>
              <a:rPr lang="en-US" sz="2100" b="1" dirty="0" err="1">
                <a:latin typeface="Times New Roman" panose="02020603050405020304" pitchFamily="18" charset="0"/>
                <a:cs typeface="Times New Roman" panose="02020603050405020304" pitchFamily="18" charset="0"/>
              </a:rPr>
              <a:t>Cor</a:t>
            </a:r>
            <a:r>
              <a:rPr lang="en-US" sz="2100" b="1" dirty="0">
                <a:latin typeface="Times New Roman" panose="02020603050405020304" pitchFamily="18" charset="0"/>
                <a:cs typeface="Times New Roman" panose="02020603050405020304" pitchFamily="18" charset="0"/>
              </a:rPr>
              <a:t> 7:10 </a:t>
            </a:r>
            <a:r>
              <a:rPr lang="en-US" sz="2100" dirty="0">
                <a:latin typeface="Times New Roman" panose="02020603050405020304" pitchFamily="18" charset="0"/>
                <a:cs typeface="Times New Roman" panose="02020603050405020304" pitchFamily="18" charset="0"/>
              </a:rPr>
              <a:t>For </a:t>
            </a:r>
            <a:r>
              <a:rPr lang="en-US" sz="2100" u="sng" dirty="0">
                <a:latin typeface="Times New Roman" panose="02020603050405020304" pitchFamily="18" charset="0"/>
                <a:cs typeface="Times New Roman" panose="02020603050405020304" pitchFamily="18" charset="0"/>
              </a:rPr>
              <a:t>godly sorrow produces repentance</a:t>
            </a:r>
            <a:r>
              <a:rPr lang="en-US" sz="2100" dirty="0">
                <a:latin typeface="Times New Roman" panose="02020603050405020304" pitchFamily="18" charset="0"/>
                <a:cs typeface="Times New Roman" panose="02020603050405020304" pitchFamily="18" charset="0"/>
              </a:rPr>
              <a:t> </a:t>
            </a:r>
            <a:r>
              <a:rPr lang="en-US" sz="2100" i="1" dirty="0">
                <a:latin typeface="Times New Roman" panose="02020603050405020304" pitchFamily="18" charset="0"/>
                <a:cs typeface="Times New Roman" panose="02020603050405020304" pitchFamily="18" charset="0"/>
              </a:rPr>
              <a:t>leading</a:t>
            </a:r>
            <a:r>
              <a:rPr lang="en-US" sz="2100" dirty="0">
                <a:latin typeface="Times New Roman" panose="02020603050405020304" pitchFamily="18" charset="0"/>
                <a:cs typeface="Times New Roman" panose="02020603050405020304" pitchFamily="18" charset="0"/>
              </a:rPr>
              <a:t> to </a:t>
            </a:r>
            <a:r>
              <a:rPr lang="en-US" sz="2100" dirty="0" smtClean="0">
                <a:latin typeface="Times New Roman" panose="02020603050405020304" pitchFamily="18" charset="0"/>
                <a:cs typeface="Times New Roman" panose="02020603050405020304" pitchFamily="18" charset="0"/>
              </a:rPr>
              <a:t>salvation, not to be regretted; but the sorrow of the world produces death.</a:t>
            </a:r>
            <a:endParaRPr lang="en-US" sz="2100" dirty="0">
              <a:latin typeface="Times New Roman" panose="02020603050405020304" pitchFamily="18" charset="0"/>
              <a:cs typeface="Times New Roman" panose="02020603050405020304" pitchFamily="18" charset="0"/>
            </a:endParaRPr>
          </a:p>
        </p:txBody>
      </p:sp>
      <p:sp>
        <p:nvSpPr>
          <p:cNvPr id="38" name="Right Arrow 37"/>
          <p:cNvSpPr/>
          <p:nvPr/>
        </p:nvSpPr>
        <p:spPr>
          <a:xfrm>
            <a:off x="2971800" y="3810000"/>
            <a:ext cx="3341059" cy="999943"/>
          </a:xfrm>
          <a:prstGeom prst="rightArrow">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Aharoni" panose="02010803020104030203" pitchFamily="2" charset="-79"/>
                <a:cs typeface="Aharoni" panose="02010803020104030203" pitchFamily="2" charset="-79"/>
              </a:rPr>
              <a:t>REPENTANCE</a:t>
            </a:r>
            <a:endParaRPr lang="en-US" sz="2800" b="1"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73942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0-#ppt_w/2"/>
                                          </p:val>
                                        </p:tav>
                                        <p:tav tm="100000">
                                          <p:val>
                                            <p:strVal val="#ppt_x"/>
                                          </p:val>
                                        </p:tav>
                                      </p:tavLst>
                                    </p:anim>
                                    <p:anim calcmode="lin" valueType="num">
                                      <p:cBhvr additive="base">
                                        <p:cTn id="14"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0-#ppt_w/2"/>
                                          </p:val>
                                        </p:tav>
                                        <p:tav tm="100000">
                                          <p:val>
                                            <p:strVal val="#ppt_x"/>
                                          </p:val>
                                        </p:tav>
                                      </p:tavLst>
                                    </p:anim>
                                    <p:anim calcmode="lin" valueType="num">
                                      <p:cBhvr additive="base">
                                        <p:cTn id="20"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barn(inVertical)">
                                      <p:cBhvr>
                                        <p:cTn id="25" dur="500"/>
                                        <p:tgtEl>
                                          <p:spTgt spid="3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left)">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Ungodly Fear</a:t>
            </a:r>
            <a:endParaRPr lang="en-US" dirty="0"/>
          </a:p>
        </p:txBody>
      </p:sp>
    </p:spTree>
    <p:extLst>
      <p:ext uri="{BB962C8B-B14F-4D97-AF65-F5344CB8AC3E}">
        <p14:creationId xmlns:p14="http://schemas.microsoft.com/office/powerpoint/2010/main" val="2419710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No Fear of </a:t>
            </a:r>
            <a:r>
              <a:rPr lang="en-US" sz="4100" dirty="0" smtClean="0"/>
              <a:t>God – Then what?</a:t>
            </a:r>
            <a:endParaRPr lang="en-US" sz="4100" dirty="0"/>
          </a:p>
        </p:txBody>
      </p:sp>
      <p:sp>
        <p:nvSpPr>
          <p:cNvPr id="3" name="Content Placeholder 2"/>
          <p:cNvSpPr>
            <a:spLocks noGrp="1"/>
          </p:cNvSpPr>
          <p:nvPr>
            <p:ph idx="1"/>
          </p:nvPr>
        </p:nvSpPr>
        <p:spPr>
          <a:xfrm>
            <a:off x="457200" y="1143000"/>
            <a:ext cx="8153400" cy="5486400"/>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Romans </a:t>
            </a:r>
            <a:r>
              <a:rPr lang="en-US" sz="2200" b="1" dirty="0">
                <a:latin typeface="Times New Roman" panose="02020603050405020304" pitchFamily="18" charset="0"/>
                <a:cs typeface="Times New Roman" panose="02020603050405020304" pitchFamily="18" charset="0"/>
              </a:rPr>
              <a:t>3:9 </a:t>
            </a:r>
            <a:r>
              <a:rPr lang="en-US" sz="2200" dirty="0" smtClean="0">
                <a:latin typeface="Times New Roman" panose="02020603050405020304" pitchFamily="18" charset="0"/>
                <a:cs typeface="Times New Roman" panose="02020603050405020304" pitchFamily="18" charset="0"/>
              </a:rPr>
              <a:t>What </a:t>
            </a:r>
            <a:r>
              <a:rPr lang="en-US" sz="2200" dirty="0">
                <a:latin typeface="Times New Roman" panose="02020603050405020304" pitchFamily="18" charset="0"/>
                <a:cs typeface="Times New Roman" panose="02020603050405020304" pitchFamily="18" charset="0"/>
              </a:rPr>
              <a:t>then? Are we better than they? Not at all. For we have previously charged both Jews and Greeks that they are all under sin. </a:t>
            </a:r>
            <a:r>
              <a:rPr lang="en-US" sz="2200" baseline="30000" dirty="0">
                <a:latin typeface="Times New Roman" panose="02020603050405020304" pitchFamily="18" charset="0"/>
                <a:cs typeface="Times New Roman" panose="02020603050405020304" pitchFamily="18" charset="0"/>
              </a:rPr>
              <a:t>10</a:t>
            </a:r>
            <a:r>
              <a:rPr lang="en-US" sz="2200" dirty="0">
                <a:latin typeface="Times New Roman" panose="02020603050405020304" pitchFamily="18" charset="0"/>
                <a:cs typeface="Times New Roman" panose="02020603050405020304" pitchFamily="18" charset="0"/>
              </a:rPr>
              <a:t>As it is written: </a:t>
            </a:r>
            <a:r>
              <a:rPr lang="en-US" sz="2200" i="1" dirty="0">
                <a:latin typeface="Times New Roman" panose="02020603050405020304" pitchFamily="18" charset="0"/>
                <a:cs typeface="Times New Roman" panose="02020603050405020304" pitchFamily="18" charset="0"/>
              </a:rPr>
              <a:t>    </a:t>
            </a:r>
            <a:endParaRPr lang="en-US" sz="2200" i="1" dirty="0" smtClean="0">
              <a:latin typeface="Times New Roman" panose="02020603050405020304" pitchFamily="18" charset="0"/>
              <a:cs typeface="Times New Roman" panose="02020603050405020304" pitchFamily="18" charset="0"/>
            </a:endParaRPr>
          </a:p>
          <a:p>
            <a:pPr marL="36576" indent="0">
              <a:buNone/>
            </a:pPr>
            <a:r>
              <a:rPr lang="en-US" sz="2200" i="1" dirty="0" smtClean="0">
                <a:latin typeface="Times New Roman" panose="02020603050405020304" pitchFamily="18" charset="0"/>
                <a:cs typeface="Times New Roman" panose="02020603050405020304" pitchFamily="18" charset="0"/>
              </a:rPr>
              <a:t>“</a:t>
            </a:r>
            <a:r>
              <a:rPr lang="en-US" sz="2200" i="1" dirty="0">
                <a:latin typeface="Times New Roman" panose="02020603050405020304" pitchFamily="18" charset="0"/>
                <a:cs typeface="Times New Roman" panose="02020603050405020304" pitchFamily="18" charset="0"/>
              </a:rPr>
              <a:t>There is none righteous, no, not </a:t>
            </a:r>
            <a:r>
              <a:rPr lang="en-US" sz="2200" i="1" dirty="0" smtClean="0">
                <a:latin typeface="Times New Roman" panose="02020603050405020304" pitchFamily="18" charset="0"/>
                <a:cs typeface="Times New Roman" panose="02020603050405020304" pitchFamily="18" charset="0"/>
              </a:rPr>
              <a:t>one; </a:t>
            </a:r>
            <a:r>
              <a:rPr lang="en-US" sz="2200" i="1" baseline="30000" dirty="0" smtClean="0">
                <a:latin typeface="Times New Roman" panose="02020603050405020304" pitchFamily="18" charset="0"/>
                <a:cs typeface="Times New Roman" panose="02020603050405020304" pitchFamily="18" charset="0"/>
              </a:rPr>
              <a:t>11</a:t>
            </a:r>
            <a:r>
              <a:rPr lang="en-US" sz="2200" i="1" dirty="0" smtClean="0">
                <a:latin typeface="Times New Roman" panose="02020603050405020304" pitchFamily="18" charset="0"/>
                <a:cs typeface="Times New Roman" panose="02020603050405020304" pitchFamily="18" charset="0"/>
              </a:rPr>
              <a:t>There </a:t>
            </a:r>
            <a:r>
              <a:rPr lang="en-US" sz="2200" i="1" dirty="0">
                <a:latin typeface="Times New Roman" panose="02020603050405020304" pitchFamily="18" charset="0"/>
                <a:cs typeface="Times New Roman" panose="02020603050405020304" pitchFamily="18" charset="0"/>
              </a:rPr>
              <a:t>is none who understands; </a:t>
            </a:r>
            <a:r>
              <a:rPr lang="en-US" sz="2200" i="1" dirty="0" smtClean="0">
                <a:latin typeface="Times New Roman" panose="02020603050405020304" pitchFamily="18" charset="0"/>
                <a:cs typeface="Times New Roman" panose="02020603050405020304" pitchFamily="18" charset="0"/>
              </a:rPr>
              <a:t>There </a:t>
            </a:r>
            <a:r>
              <a:rPr lang="en-US" sz="2200" i="1" dirty="0">
                <a:latin typeface="Times New Roman" panose="02020603050405020304" pitchFamily="18" charset="0"/>
                <a:cs typeface="Times New Roman" panose="02020603050405020304" pitchFamily="18" charset="0"/>
              </a:rPr>
              <a:t>is none who seeks after God. </a:t>
            </a:r>
            <a:r>
              <a:rPr lang="en-US" sz="2200" i="1" baseline="30000" dirty="0" smtClean="0">
                <a:latin typeface="Times New Roman" panose="02020603050405020304" pitchFamily="18" charset="0"/>
                <a:cs typeface="Times New Roman" panose="02020603050405020304" pitchFamily="18" charset="0"/>
              </a:rPr>
              <a:t>12</a:t>
            </a:r>
            <a:r>
              <a:rPr lang="en-US" sz="2200" i="1" dirty="0" smtClean="0">
                <a:latin typeface="Times New Roman" panose="02020603050405020304" pitchFamily="18" charset="0"/>
                <a:cs typeface="Times New Roman" panose="02020603050405020304" pitchFamily="18" charset="0"/>
              </a:rPr>
              <a:t>They </a:t>
            </a:r>
            <a:r>
              <a:rPr lang="en-US" sz="2200" i="1" dirty="0">
                <a:latin typeface="Times New Roman" panose="02020603050405020304" pitchFamily="18" charset="0"/>
                <a:cs typeface="Times New Roman" panose="02020603050405020304" pitchFamily="18" charset="0"/>
              </a:rPr>
              <a:t>have all turned aside; </a:t>
            </a:r>
            <a:r>
              <a:rPr lang="en-US" sz="2200" i="1" dirty="0" smtClean="0">
                <a:latin typeface="Times New Roman" panose="02020603050405020304" pitchFamily="18" charset="0"/>
                <a:cs typeface="Times New Roman" panose="02020603050405020304" pitchFamily="18" charset="0"/>
              </a:rPr>
              <a:t>They </a:t>
            </a:r>
            <a:r>
              <a:rPr lang="en-US" sz="2200" i="1" dirty="0">
                <a:latin typeface="Times New Roman" panose="02020603050405020304" pitchFamily="18" charset="0"/>
                <a:cs typeface="Times New Roman" panose="02020603050405020304" pitchFamily="18" charset="0"/>
              </a:rPr>
              <a:t>have together become unprofitable; </a:t>
            </a:r>
            <a:r>
              <a:rPr lang="en-US" sz="2200" i="1" dirty="0" smtClean="0">
                <a:latin typeface="Times New Roman" panose="02020603050405020304" pitchFamily="18" charset="0"/>
                <a:cs typeface="Times New Roman" panose="02020603050405020304" pitchFamily="18" charset="0"/>
              </a:rPr>
              <a:t>There </a:t>
            </a:r>
            <a:r>
              <a:rPr lang="en-US" sz="2200" i="1" dirty="0">
                <a:latin typeface="Times New Roman" panose="02020603050405020304" pitchFamily="18" charset="0"/>
                <a:cs typeface="Times New Roman" panose="02020603050405020304" pitchFamily="18" charset="0"/>
              </a:rPr>
              <a:t>is none who does good, no, not one</a:t>
            </a:r>
            <a:r>
              <a:rPr lang="en-US" sz="2200" i="1" dirty="0" smtClean="0">
                <a:latin typeface="Times New Roman" panose="02020603050405020304" pitchFamily="18" charset="0"/>
                <a:cs typeface="Times New Roman" panose="02020603050405020304" pitchFamily="18" charset="0"/>
              </a:rPr>
              <a:t>.” </a:t>
            </a:r>
            <a:r>
              <a:rPr lang="en-US" sz="2200" i="1" baseline="30000" dirty="0" smtClean="0">
                <a:latin typeface="Times New Roman" panose="02020603050405020304" pitchFamily="18" charset="0"/>
                <a:cs typeface="Times New Roman" panose="02020603050405020304" pitchFamily="18" charset="0"/>
              </a:rPr>
              <a:t>13</a:t>
            </a:r>
            <a:r>
              <a:rPr lang="en-US" sz="2200" i="1" dirty="0" smtClean="0">
                <a:latin typeface="Times New Roman" panose="02020603050405020304" pitchFamily="18" charset="0"/>
                <a:cs typeface="Times New Roman" panose="02020603050405020304" pitchFamily="18" charset="0"/>
              </a:rPr>
              <a:t>“Their</a:t>
            </a:r>
            <a:r>
              <a:rPr lang="en-US" sz="2200" i="1" dirty="0">
                <a:latin typeface="Times New Roman" panose="02020603050405020304" pitchFamily="18" charset="0"/>
                <a:cs typeface="Times New Roman" panose="02020603050405020304" pitchFamily="18" charset="0"/>
              </a:rPr>
              <a:t> throat is an open tomb; </a:t>
            </a:r>
            <a:r>
              <a:rPr lang="en-US" sz="2200" i="1" dirty="0" smtClean="0">
                <a:latin typeface="Times New Roman" panose="02020603050405020304" pitchFamily="18" charset="0"/>
                <a:cs typeface="Times New Roman" panose="02020603050405020304" pitchFamily="18" charset="0"/>
              </a:rPr>
              <a:t>With </a:t>
            </a:r>
            <a:r>
              <a:rPr lang="en-US" sz="2200" i="1" dirty="0">
                <a:latin typeface="Times New Roman" panose="02020603050405020304" pitchFamily="18" charset="0"/>
                <a:cs typeface="Times New Roman" panose="02020603050405020304" pitchFamily="18" charset="0"/>
              </a:rPr>
              <a:t>their tongues they have practiced deceit</a:t>
            </a:r>
            <a:r>
              <a:rPr lang="en-US" sz="2200" i="1" dirty="0" smtClean="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The poison of asps is under their lips</a:t>
            </a:r>
            <a:r>
              <a:rPr lang="en-US" sz="2200" i="1" dirty="0" smtClean="0">
                <a:latin typeface="Times New Roman" panose="02020603050405020304" pitchFamily="18" charset="0"/>
                <a:cs typeface="Times New Roman" panose="02020603050405020304" pitchFamily="18" charset="0"/>
              </a:rPr>
              <a:t>”; </a:t>
            </a:r>
            <a:r>
              <a:rPr lang="en-US" sz="2200" i="1" baseline="30000" dirty="0" smtClean="0">
                <a:latin typeface="Times New Roman" panose="02020603050405020304" pitchFamily="18" charset="0"/>
                <a:cs typeface="Times New Roman" panose="02020603050405020304" pitchFamily="18" charset="0"/>
              </a:rPr>
              <a:t>14</a:t>
            </a:r>
            <a:r>
              <a:rPr lang="en-US" sz="2200" i="1" dirty="0" smtClean="0">
                <a:latin typeface="Times New Roman" panose="02020603050405020304" pitchFamily="18" charset="0"/>
                <a:cs typeface="Times New Roman" panose="02020603050405020304" pitchFamily="18" charset="0"/>
              </a:rPr>
              <a:t>“Whose </a:t>
            </a:r>
            <a:r>
              <a:rPr lang="en-US" sz="2200" i="1" dirty="0">
                <a:latin typeface="Times New Roman" panose="02020603050405020304" pitchFamily="18" charset="0"/>
                <a:cs typeface="Times New Roman" panose="02020603050405020304" pitchFamily="18" charset="0"/>
              </a:rPr>
              <a:t>mouth is full of cursing and bitterness</a:t>
            </a:r>
            <a:r>
              <a:rPr lang="en-US" sz="2200" i="1" dirty="0" smtClean="0">
                <a:latin typeface="Times New Roman" panose="02020603050405020304" pitchFamily="18" charset="0"/>
                <a:cs typeface="Times New Roman" panose="02020603050405020304" pitchFamily="18" charset="0"/>
              </a:rPr>
              <a:t>.” </a:t>
            </a:r>
            <a:r>
              <a:rPr lang="en-US" sz="2200" i="1" baseline="30000" dirty="0" smtClean="0">
                <a:latin typeface="Times New Roman" panose="02020603050405020304" pitchFamily="18" charset="0"/>
                <a:cs typeface="Times New Roman" panose="02020603050405020304" pitchFamily="18" charset="0"/>
              </a:rPr>
              <a:t>15</a:t>
            </a:r>
            <a:r>
              <a:rPr lang="en-US" sz="2200" i="1" dirty="0" smtClean="0">
                <a:latin typeface="Times New Roman" panose="02020603050405020304" pitchFamily="18" charset="0"/>
                <a:cs typeface="Times New Roman" panose="02020603050405020304" pitchFamily="18" charset="0"/>
              </a:rPr>
              <a:t>“Their</a:t>
            </a:r>
            <a:r>
              <a:rPr lang="en-US" sz="2200" i="1" dirty="0">
                <a:latin typeface="Times New Roman" panose="02020603050405020304" pitchFamily="18" charset="0"/>
                <a:cs typeface="Times New Roman" panose="02020603050405020304" pitchFamily="18" charset="0"/>
              </a:rPr>
              <a:t> feet are swift to shed blood; </a:t>
            </a:r>
            <a:r>
              <a:rPr lang="en-US" sz="2200" i="1" baseline="30000" dirty="0" smtClean="0">
                <a:latin typeface="Times New Roman" panose="02020603050405020304" pitchFamily="18" charset="0"/>
                <a:cs typeface="Times New Roman" panose="02020603050405020304" pitchFamily="18" charset="0"/>
              </a:rPr>
              <a:t>16</a:t>
            </a:r>
            <a:r>
              <a:rPr lang="en-US" sz="2200" i="1" dirty="0" smtClean="0">
                <a:latin typeface="Times New Roman" panose="02020603050405020304" pitchFamily="18" charset="0"/>
                <a:cs typeface="Times New Roman" panose="02020603050405020304" pitchFamily="18" charset="0"/>
              </a:rPr>
              <a:t>Destruction </a:t>
            </a:r>
            <a:r>
              <a:rPr lang="en-US" sz="2200" i="1" dirty="0">
                <a:latin typeface="Times New Roman" panose="02020603050405020304" pitchFamily="18" charset="0"/>
                <a:cs typeface="Times New Roman" panose="02020603050405020304" pitchFamily="18" charset="0"/>
              </a:rPr>
              <a:t>and misery are in their ways; </a:t>
            </a:r>
            <a:r>
              <a:rPr lang="en-US" sz="2200" i="1" baseline="30000" dirty="0" smtClean="0">
                <a:latin typeface="Times New Roman" panose="02020603050405020304" pitchFamily="18" charset="0"/>
                <a:cs typeface="Times New Roman" panose="02020603050405020304" pitchFamily="18" charset="0"/>
              </a:rPr>
              <a:t>17</a:t>
            </a:r>
            <a:r>
              <a:rPr lang="en-US" sz="2200" i="1" dirty="0" smtClean="0">
                <a:latin typeface="Times New Roman" panose="02020603050405020304" pitchFamily="18" charset="0"/>
                <a:cs typeface="Times New Roman" panose="02020603050405020304" pitchFamily="18" charset="0"/>
              </a:rPr>
              <a:t>And </a:t>
            </a:r>
            <a:r>
              <a:rPr lang="en-US" sz="2200" i="1" dirty="0">
                <a:latin typeface="Times New Roman" panose="02020603050405020304" pitchFamily="18" charset="0"/>
                <a:cs typeface="Times New Roman" panose="02020603050405020304" pitchFamily="18" charset="0"/>
              </a:rPr>
              <a:t>the way of peace they have not known</a:t>
            </a:r>
            <a:r>
              <a:rPr lang="en-US" sz="2200" i="1" dirty="0" smtClean="0">
                <a:latin typeface="Times New Roman" panose="02020603050405020304" pitchFamily="18" charset="0"/>
                <a:cs typeface="Times New Roman" panose="02020603050405020304" pitchFamily="18" charset="0"/>
              </a:rPr>
              <a:t>.” </a:t>
            </a:r>
          </a:p>
          <a:p>
            <a:pPr marL="36576" indent="0">
              <a:buNone/>
            </a:pPr>
            <a:r>
              <a:rPr lang="en-US" sz="2200" i="1" baseline="30000" dirty="0" smtClean="0">
                <a:latin typeface="Times New Roman" panose="02020603050405020304" pitchFamily="18" charset="0"/>
                <a:cs typeface="Times New Roman" panose="02020603050405020304" pitchFamily="18" charset="0"/>
              </a:rPr>
              <a:t>18</a:t>
            </a:r>
            <a:r>
              <a:rPr lang="en-US" sz="2200" i="1" dirty="0" smtClean="0">
                <a:latin typeface="Times New Roman" panose="02020603050405020304" pitchFamily="18" charset="0"/>
                <a:cs typeface="Times New Roman" panose="02020603050405020304" pitchFamily="18" charset="0"/>
              </a:rPr>
              <a:t>“There </a:t>
            </a:r>
            <a:r>
              <a:rPr lang="en-US" sz="2200" i="1" dirty="0">
                <a:latin typeface="Times New Roman" panose="02020603050405020304" pitchFamily="18" charset="0"/>
                <a:cs typeface="Times New Roman" panose="02020603050405020304" pitchFamily="18" charset="0"/>
              </a:rPr>
              <a:t>is no fear of God before their eyes</a:t>
            </a:r>
            <a:r>
              <a:rPr lang="en-US" sz="2200" i="1" dirty="0" smtClean="0">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Society devoid of the fear of God will degrade morally</a:t>
            </a:r>
            <a:endPar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If </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there is no fear of God, what/who do people fear?</a:t>
            </a:r>
          </a:p>
          <a:p>
            <a:pPr>
              <a:buFontTx/>
              <a:buChar char="-"/>
            </a:pPr>
            <a:r>
              <a:rPr lang="en-US" sz="2200" i="1" dirty="0" smtClean="0">
                <a:solidFill>
                  <a:schemeClr val="accent1">
                    <a:lumMod val="60000"/>
                    <a:lumOff val="40000"/>
                  </a:schemeClr>
                </a:solidFill>
                <a:latin typeface="Times New Roman" panose="02020603050405020304" pitchFamily="18" charset="0"/>
                <a:cs typeface="Times New Roman" panose="02020603050405020304" pitchFamily="18" charset="0"/>
              </a:rPr>
              <a:t>Possible to be driven by…nothing?</a:t>
            </a:r>
          </a:p>
        </p:txBody>
      </p:sp>
    </p:spTree>
    <p:extLst>
      <p:ext uri="{BB962C8B-B14F-4D97-AF65-F5344CB8AC3E}">
        <p14:creationId xmlns:p14="http://schemas.microsoft.com/office/powerpoint/2010/main" val="4240413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err="1"/>
              <a:t>Gotta</a:t>
            </a:r>
            <a:r>
              <a:rPr lang="en-US" sz="4100" dirty="0"/>
              <a:t> Serve Someone</a:t>
            </a:r>
          </a:p>
        </p:txBody>
      </p:sp>
      <p:sp>
        <p:nvSpPr>
          <p:cNvPr id="3" name="Content Placeholder 2"/>
          <p:cNvSpPr>
            <a:spLocks noGrp="1"/>
          </p:cNvSpPr>
          <p:nvPr>
            <p:ph idx="1"/>
          </p:nvPr>
        </p:nvSpPr>
        <p:spPr>
          <a:xfrm>
            <a:off x="457200" y="1143000"/>
            <a:ext cx="8153400" cy="5410200"/>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Romans </a:t>
            </a:r>
            <a:r>
              <a:rPr lang="en-US" sz="2200" b="1" dirty="0">
                <a:latin typeface="Times New Roman" panose="02020603050405020304" pitchFamily="18" charset="0"/>
                <a:cs typeface="Times New Roman" panose="02020603050405020304" pitchFamily="18" charset="0"/>
              </a:rPr>
              <a:t>6:16 </a:t>
            </a:r>
            <a:r>
              <a:rPr lang="en-US" sz="2200" dirty="0" smtClean="0">
                <a:latin typeface="Times New Roman" panose="02020603050405020304" pitchFamily="18" charset="0"/>
                <a:cs typeface="Times New Roman" panose="02020603050405020304" pitchFamily="18" charset="0"/>
              </a:rPr>
              <a:t>Do </a:t>
            </a:r>
            <a:r>
              <a:rPr lang="en-US" sz="2200" dirty="0">
                <a:latin typeface="Times New Roman" panose="02020603050405020304" pitchFamily="18" charset="0"/>
                <a:cs typeface="Times New Roman" panose="02020603050405020304" pitchFamily="18" charset="0"/>
              </a:rPr>
              <a:t>you not know that to whom you present yourselves slaves to obey, you are that one’s slaves whom you obey, whether of sin </a:t>
            </a:r>
            <a:r>
              <a:rPr lang="en-US" sz="2200" i="1" dirty="0">
                <a:latin typeface="Times New Roman" panose="02020603050405020304" pitchFamily="18" charset="0"/>
                <a:cs typeface="Times New Roman" panose="02020603050405020304" pitchFamily="18" charset="0"/>
              </a:rPr>
              <a:t>leading</a:t>
            </a:r>
            <a:r>
              <a:rPr lang="en-US" sz="2200" dirty="0">
                <a:latin typeface="Times New Roman" panose="02020603050405020304" pitchFamily="18" charset="0"/>
                <a:cs typeface="Times New Roman" panose="02020603050405020304" pitchFamily="18" charset="0"/>
              </a:rPr>
              <a:t> to death, or of obedience </a:t>
            </a:r>
            <a:r>
              <a:rPr lang="en-US" sz="2200" i="1" dirty="0">
                <a:latin typeface="Times New Roman" panose="02020603050405020304" pitchFamily="18" charset="0"/>
                <a:cs typeface="Times New Roman" panose="02020603050405020304" pitchFamily="18" charset="0"/>
              </a:rPr>
              <a:t>leading</a:t>
            </a:r>
            <a:r>
              <a:rPr lang="en-US" sz="2200" dirty="0">
                <a:latin typeface="Times New Roman" panose="02020603050405020304" pitchFamily="18" charset="0"/>
                <a:cs typeface="Times New Roman" panose="02020603050405020304" pitchFamily="18" charset="0"/>
              </a:rPr>
              <a:t> to </a:t>
            </a:r>
            <a:r>
              <a:rPr lang="en-US" sz="2200" dirty="0" smtClean="0">
                <a:latin typeface="Times New Roman" panose="02020603050405020304" pitchFamily="18" charset="0"/>
                <a:cs typeface="Times New Roman" panose="02020603050405020304" pitchFamily="18" charset="0"/>
              </a:rPr>
              <a:t>righteousness</a:t>
            </a:r>
            <a:r>
              <a:rPr lang="en-US" sz="2200" dirty="0" smtClean="0">
                <a:latin typeface="Times New Roman" panose="02020603050405020304" pitchFamily="18" charset="0"/>
                <a:cs typeface="Times New Roman" panose="02020603050405020304" pitchFamily="18" charset="0"/>
              </a:rPr>
              <a:t>?</a:t>
            </a:r>
            <a:endParaRPr lang="en-US" sz="2200" baseline="30000" dirty="0" smtClean="0">
              <a:latin typeface="Times New Roman" panose="02020603050405020304" pitchFamily="18" charset="0"/>
              <a:cs typeface="Times New Roman" panose="02020603050405020304" pitchFamily="18" charset="0"/>
            </a:endParaRP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Our </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master will be one of two choices: </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God </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or </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sin</a:t>
            </a:r>
            <a:endPar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36576" indent="0">
              <a:buNone/>
            </a:pPr>
            <a:endParaRPr lang="en-US" sz="2000" b="1" dirty="0" smtClean="0">
              <a:latin typeface="Times New Roman" panose="02020603050405020304" pitchFamily="18" charset="0"/>
              <a:cs typeface="Times New Roman" panose="02020603050405020304" pitchFamily="18" charset="0"/>
            </a:endParaRPr>
          </a:p>
          <a:p>
            <a:pPr marL="36576" indent="0">
              <a:buNone/>
            </a:pPr>
            <a:r>
              <a:rPr lang="en-US" sz="2000" b="1" dirty="0" smtClean="0">
                <a:latin typeface="Times New Roman" panose="02020603050405020304" pitchFamily="18" charset="0"/>
                <a:cs typeface="Times New Roman" panose="02020603050405020304" pitchFamily="18" charset="0"/>
              </a:rPr>
              <a:t>Matthew </a:t>
            </a:r>
            <a:r>
              <a:rPr lang="en-US" sz="2000" b="1" dirty="0">
                <a:latin typeface="Times New Roman" panose="02020603050405020304" pitchFamily="18" charset="0"/>
                <a:cs typeface="Times New Roman" panose="02020603050405020304" pitchFamily="18" charset="0"/>
              </a:rPr>
              <a:t>6:24 </a:t>
            </a:r>
            <a:r>
              <a:rPr lang="en-US" sz="2000" dirty="0" smtClean="0">
                <a:latin typeface="Times New Roman" panose="02020603050405020304" pitchFamily="18" charset="0"/>
                <a:cs typeface="Times New Roman" panose="02020603050405020304" pitchFamily="18" charset="0"/>
              </a:rPr>
              <a:t>“No </a:t>
            </a:r>
            <a:r>
              <a:rPr lang="en-US" sz="2000" dirty="0">
                <a:latin typeface="Times New Roman" panose="02020603050405020304" pitchFamily="18" charset="0"/>
                <a:cs typeface="Times New Roman" panose="02020603050405020304" pitchFamily="18" charset="0"/>
              </a:rPr>
              <a:t>one can serve two masters; for either he will hate the one and love the other, or else he will be loyal to the one and despise the other. You cannot serve God and mammon</a:t>
            </a:r>
            <a:r>
              <a:rPr lang="en-US" sz="2000" dirty="0" smtClean="0">
                <a:latin typeface="Times New Roman" panose="02020603050405020304" pitchFamily="18" charset="0"/>
                <a:cs typeface="Times New Roman" panose="02020603050405020304" pitchFamily="18" charset="0"/>
              </a:rPr>
              <a:t>.</a:t>
            </a:r>
          </a:p>
          <a:p>
            <a:pPr>
              <a:buFontTx/>
              <a:buChar char="-"/>
            </a:pP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Implies only two choices: God or the world</a:t>
            </a:r>
          </a:p>
          <a:p>
            <a:pPr marL="36576" indent="0">
              <a:buNone/>
            </a:pPr>
            <a:r>
              <a:rPr lang="en-US" sz="2400" dirty="0"/>
              <a:t/>
            </a:r>
            <a:br>
              <a:rPr lang="en-US" sz="2400" dirty="0"/>
            </a:br>
            <a:endPar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buFontTx/>
              <a:buChar char="-"/>
            </a:pPr>
            <a:endParaRPr lang="en-US"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933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a:t>Who can be against us?</a:t>
            </a:r>
            <a:endParaRPr lang="en-US" sz="4100" dirty="0"/>
          </a:p>
        </p:txBody>
      </p:sp>
      <p:sp>
        <p:nvSpPr>
          <p:cNvPr id="3" name="Content Placeholder 2"/>
          <p:cNvSpPr>
            <a:spLocks noGrp="1"/>
          </p:cNvSpPr>
          <p:nvPr>
            <p:ph idx="1"/>
          </p:nvPr>
        </p:nvSpPr>
        <p:spPr>
          <a:xfrm>
            <a:off x="457200" y="1219200"/>
            <a:ext cx="8153400" cy="5029200"/>
          </a:xfrm>
        </p:spPr>
        <p:txBody>
          <a:bodyPr>
            <a:noAutofit/>
          </a:bodyPr>
          <a:lstStyle/>
          <a:p>
            <a:pPr marL="36576" indent="0">
              <a:buNone/>
            </a:pPr>
            <a:r>
              <a:rPr lang="en-US" sz="2100" b="1" dirty="0" smtClean="0">
                <a:latin typeface="Times New Roman" panose="02020603050405020304" pitchFamily="18" charset="0"/>
                <a:cs typeface="Times New Roman" panose="02020603050405020304" pitchFamily="18" charset="0"/>
              </a:rPr>
              <a:t>Romans </a:t>
            </a:r>
            <a:r>
              <a:rPr lang="en-US" sz="2100" b="1" dirty="0">
                <a:latin typeface="Times New Roman" panose="02020603050405020304" pitchFamily="18" charset="0"/>
                <a:cs typeface="Times New Roman" panose="02020603050405020304" pitchFamily="18" charset="0"/>
              </a:rPr>
              <a:t>8:31 </a:t>
            </a:r>
            <a:r>
              <a:rPr lang="en-US" sz="2100" dirty="0" smtClean="0">
                <a:latin typeface="Times New Roman" panose="02020603050405020304" pitchFamily="18" charset="0"/>
                <a:cs typeface="Times New Roman" panose="02020603050405020304" pitchFamily="18" charset="0"/>
              </a:rPr>
              <a:t>What </a:t>
            </a:r>
            <a:r>
              <a:rPr lang="en-US" sz="2100" dirty="0">
                <a:latin typeface="Times New Roman" panose="02020603050405020304" pitchFamily="18" charset="0"/>
                <a:cs typeface="Times New Roman" panose="02020603050405020304" pitchFamily="18" charset="0"/>
              </a:rPr>
              <a:t>then shall we say to these things? If God </a:t>
            </a:r>
            <a:r>
              <a:rPr lang="en-US" sz="2100" i="1" dirty="0">
                <a:latin typeface="Times New Roman" panose="02020603050405020304" pitchFamily="18" charset="0"/>
                <a:cs typeface="Times New Roman" panose="02020603050405020304" pitchFamily="18" charset="0"/>
              </a:rPr>
              <a:t>is</a:t>
            </a:r>
            <a:r>
              <a:rPr lang="en-US" sz="2100" dirty="0">
                <a:latin typeface="Times New Roman" panose="02020603050405020304" pitchFamily="18" charset="0"/>
                <a:cs typeface="Times New Roman" panose="02020603050405020304" pitchFamily="18" charset="0"/>
              </a:rPr>
              <a:t> for us, who </a:t>
            </a:r>
            <a:r>
              <a:rPr lang="en-US" sz="2100" i="1" dirty="0">
                <a:latin typeface="Times New Roman" panose="02020603050405020304" pitchFamily="18" charset="0"/>
                <a:cs typeface="Times New Roman" panose="02020603050405020304" pitchFamily="18" charset="0"/>
              </a:rPr>
              <a:t>can be</a:t>
            </a:r>
            <a:r>
              <a:rPr lang="en-US" sz="2100" dirty="0">
                <a:latin typeface="Times New Roman" panose="02020603050405020304" pitchFamily="18" charset="0"/>
                <a:cs typeface="Times New Roman" panose="02020603050405020304" pitchFamily="18" charset="0"/>
              </a:rPr>
              <a:t> against us? </a:t>
            </a:r>
            <a:r>
              <a:rPr lang="en-US" sz="2100" dirty="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32</a:t>
            </a:r>
            <a:r>
              <a:rPr lang="en-US" sz="2100" dirty="0">
                <a:latin typeface="Times New Roman" panose="02020603050405020304" pitchFamily="18" charset="0"/>
                <a:cs typeface="Times New Roman" panose="02020603050405020304" pitchFamily="18" charset="0"/>
              </a:rPr>
              <a:t>He who did not spare His own Son, but delivered Him up for us all, how shall He not with Him also freely give us all things? </a:t>
            </a:r>
            <a:r>
              <a:rPr lang="en-US" sz="2100" dirty="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33</a:t>
            </a:r>
            <a:r>
              <a:rPr lang="en-US" sz="2100" dirty="0">
                <a:latin typeface="Times New Roman" panose="02020603050405020304" pitchFamily="18" charset="0"/>
                <a:cs typeface="Times New Roman" panose="02020603050405020304" pitchFamily="18" charset="0"/>
              </a:rPr>
              <a:t>Who shall bring a charge against God’s elect? </a:t>
            </a:r>
            <a:r>
              <a:rPr lang="en-US" sz="2100" i="1" u="sng" dirty="0">
                <a:latin typeface="Times New Roman" panose="02020603050405020304" pitchFamily="18" charset="0"/>
                <a:cs typeface="Times New Roman" panose="02020603050405020304" pitchFamily="18" charset="0"/>
              </a:rPr>
              <a:t>It is</a:t>
            </a:r>
            <a:r>
              <a:rPr lang="en-US" sz="2100" u="sng" dirty="0">
                <a:latin typeface="Times New Roman" panose="02020603050405020304" pitchFamily="18" charset="0"/>
                <a:cs typeface="Times New Roman" panose="02020603050405020304" pitchFamily="18" charset="0"/>
              </a:rPr>
              <a:t> God who justifies</a:t>
            </a:r>
            <a:r>
              <a:rPr lang="en-US" sz="2100"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34</a:t>
            </a:r>
            <a:r>
              <a:rPr lang="en-US" sz="2100" dirty="0">
                <a:latin typeface="Times New Roman" panose="02020603050405020304" pitchFamily="18" charset="0"/>
                <a:cs typeface="Times New Roman" panose="02020603050405020304" pitchFamily="18" charset="0"/>
              </a:rPr>
              <a:t>Who </a:t>
            </a:r>
            <a:r>
              <a:rPr lang="en-US" sz="2100" i="1" dirty="0">
                <a:latin typeface="Times New Roman" panose="02020603050405020304" pitchFamily="18" charset="0"/>
                <a:cs typeface="Times New Roman" panose="02020603050405020304" pitchFamily="18" charset="0"/>
              </a:rPr>
              <a:t>is</a:t>
            </a:r>
            <a:r>
              <a:rPr lang="en-US" sz="2100" dirty="0">
                <a:latin typeface="Times New Roman" panose="02020603050405020304" pitchFamily="18" charset="0"/>
                <a:cs typeface="Times New Roman" panose="02020603050405020304" pitchFamily="18" charset="0"/>
              </a:rPr>
              <a:t> he who condemns? </a:t>
            </a:r>
            <a:r>
              <a:rPr lang="en-US" sz="2100" i="1" u="sng" dirty="0">
                <a:latin typeface="Times New Roman" panose="02020603050405020304" pitchFamily="18" charset="0"/>
                <a:cs typeface="Times New Roman" panose="02020603050405020304" pitchFamily="18" charset="0"/>
              </a:rPr>
              <a:t>It is</a:t>
            </a:r>
            <a:r>
              <a:rPr lang="en-US" sz="2100" u="sng" dirty="0">
                <a:latin typeface="Times New Roman" panose="02020603050405020304" pitchFamily="18" charset="0"/>
                <a:cs typeface="Times New Roman" panose="02020603050405020304" pitchFamily="18" charset="0"/>
              </a:rPr>
              <a:t> Christ </a:t>
            </a:r>
            <a:r>
              <a:rPr lang="en-US" sz="2100" dirty="0">
                <a:latin typeface="Times New Roman" panose="02020603050405020304" pitchFamily="18" charset="0"/>
                <a:cs typeface="Times New Roman" panose="02020603050405020304" pitchFamily="18" charset="0"/>
              </a:rPr>
              <a:t>who died, and furthermore is also risen, who is even at the right hand of God, who also makes intercession for us. </a:t>
            </a:r>
            <a:r>
              <a:rPr lang="en-US" sz="2100" dirty="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35</a:t>
            </a:r>
            <a:r>
              <a:rPr lang="en-US" sz="2100" dirty="0">
                <a:latin typeface="Times New Roman" panose="02020603050405020304" pitchFamily="18" charset="0"/>
                <a:cs typeface="Times New Roman" panose="02020603050405020304" pitchFamily="18" charset="0"/>
              </a:rPr>
              <a:t>Who shall separate us from the love of Christ? </a:t>
            </a:r>
            <a:r>
              <a:rPr lang="en-US" sz="2100" i="1" dirty="0">
                <a:latin typeface="Times New Roman" panose="02020603050405020304" pitchFamily="18" charset="0"/>
                <a:cs typeface="Times New Roman" panose="02020603050405020304" pitchFamily="18" charset="0"/>
              </a:rPr>
              <a:t>Shall</a:t>
            </a:r>
            <a:r>
              <a:rPr lang="en-US" sz="2100" dirty="0">
                <a:latin typeface="Times New Roman" panose="02020603050405020304" pitchFamily="18" charset="0"/>
                <a:cs typeface="Times New Roman" panose="02020603050405020304" pitchFamily="18" charset="0"/>
              </a:rPr>
              <a:t> tribulation, or distress, or persecution, or famine, or nakedness, or peril, or sword? </a:t>
            </a:r>
            <a:r>
              <a:rPr lang="en-US" sz="2100" dirty="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36</a:t>
            </a:r>
            <a:r>
              <a:rPr lang="en-US" sz="2100" dirty="0">
                <a:latin typeface="Times New Roman" panose="02020603050405020304" pitchFamily="18" charset="0"/>
                <a:cs typeface="Times New Roman" panose="02020603050405020304" pitchFamily="18" charset="0"/>
              </a:rPr>
              <a:t>As it is </a:t>
            </a:r>
            <a:r>
              <a:rPr lang="en-US" sz="2100" dirty="0" err="1">
                <a:latin typeface="Times New Roman" panose="02020603050405020304" pitchFamily="18" charset="0"/>
                <a:cs typeface="Times New Roman" panose="02020603050405020304" pitchFamily="18" charset="0"/>
              </a:rPr>
              <a:t>written</a:t>
            </a:r>
            <a:r>
              <a:rPr lang="en-US" sz="2100" dirty="0" err="1" smtClean="0">
                <a:latin typeface="Times New Roman" panose="02020603050405020304" pitchFamily="18" charset="0"/>
                <a:cs typeface="Times New Roman" panose="02020603050405020304" pitchFamily="18" charset="0"/>
              </a:rPr>
              <a:t>:</a:t>
            </a:r>
            <a:r>
              <a:rPr lang="en-US" sz="2100" i="1" dirty="0" err="1" smtClean="0">
                <a:latin typeface="Times New Roman" panose="02020603050405020304" pitchFamily="18" charset="0"/>
                <a:cs typeface="Times New Roman" panose="02020603050405020304" pitchFamily="18" charset="0"/>
              </a:rPr>
              <a:t>“</a:t>
            </a:r>
            <a:r>
              <a:rPr lang="en-US" sz="2100" i="1" dirty="0" err="1">
                <a:latin typeface="Times New Roman" panose="02020603050405020304" pitchFamily="18" charset="0"/>
                <a:cs typeface="Times New Roman" panose="02020603050405020304" pitchFamily="18" charset="0"/>
              </a:rPr>
              <a:t>For</a:t>
            </a:r>
            <a:r>
              <a:rPr lang="en-US" sz="2100" i="1" dirty="0">
                <a:latin typeface="Times New Roman" panose="02020603050405020304" pitchFamily="18" charset="0"/>
                <a:cs typeface="Times New Roman" panose="02020603050405020304" pitchFamily="18" charset="0"/>
              </a:rPr>
              <a:t> Your sake we are killed all day long;</a:t>
            </a:r>
            <a:r>
              <a:rPr lang="en-US" sz="2100" dirty="0">
                <a:latin typeface="Times New Roman" panose="02020603050405020304" pitchFamily="18" charset="0"/>
                <a:cs typeface="Times New Roman" panose="02020603050405020304" pitchFamily="18" charset="0"/>
              </a:rPr>
              <a:t> </a:t>
            </a:r>
            <a:r>
              <a:rPr lang="en-US" sz="2100" i="1" dirty="0" smtClean="0">
                <a:latin typeface="Times New Roman" panose="02020603050405020304" pitchFamily="18" charset="0"/>
                <a:cs typeface="Times New Roman" panose="02020603050405020304" pitchFamily="18" charset="0"/>
              </a:rPr>
              <a:t>We </a:t>
            </a:r>
            <a:r>
              <a:rPr lang="en-US" sz="2100" i="1" dirty="0">
                <a:latin typeface="Times New Roman" panose="02020603050405020304" pitchFamily="18" charset="0"/>
                <a:cs typeface="Times New Roman" panose="02020603050405020304" pitchFamily="18" charset="0"/>
              </a:rPr>
              <a:t>are accounted as sheep for the slaughter</a:t>
            </a:r>
            <a:r>
              <a:rPr lang="en-US" sz="2100" i="1" dirty="0" smtClean="0">
                <a:latin typeface="Times New Roman" panose="02020603050405020304" pitchFamily="18" charset="0"/>
                <a:cs typeface="Times New Roman" panose="02020603050405020304" pitchFamily="18" charset="0"/>
              </a:rPr>
              <a:t>.”</a:t>
            </a:r>
            <a:r>
              <a:rPr lang="en-US" sz="2100" dirty="0" smtClean="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37</a:t>
            </a:r>
            <a:r>
              <a:rPr lang="en-US" sz="2100" dirty="0">
                <a:latin typeface="Times New Roman" panose="02020603050405020304" pitchFamily="18" charset="0"/>
                <a:cs typeface="Times New Roman" panose="02020603050405020304" pitchFamily="18" charset="0"/>
              </a:rPr>
              <a:t>Yet in all these things we are more than conquerors through Him who loved us. </a:t>
            </a:r>
            <a:r>
              <a:rPr lang="en-US" sz="2100" dirty="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38</a:t>
            </a:r>
            <a:r>
              <a:rPr lang="en-US" sz="2100" dirty="0">
                <a:latin typeface="Times New Roman" panose="02020603050405020304" pitchFamily="18" charset="0"/>
                <a:cs typeface="Times New Roman" panose="02020603050405020304" pitchFamily="18" charset="0"/>
              </a:rPr>
              <a:t>For I am persuaded that neither death nor life, nor angels nor principalities nor powers, nor things present nor things to come, </a:t>
            </a:r>
            <a:r>
              <a:rPr lang="en-US" sz="2100" dirty="0">
                <a:latin typeface="Times New Roman" panose="02020603050405020304" pitchFamily="18" charset="0"/>
                <a:cs typeface="Times New Roman" panose="02020603050405020304" pitchFamily="18" charset="0"/>
              </a:rPr>
              <a:t> </a:t>
            </a:r>
            <a:r>
              <a:rPr lang="en-US" sz="2100" baseline="30000" dirty="0">
                <a:latin typeface="Times New Roman" panose="02020603050405020304" pitchFamily="18" charset="0"/>
                <a:cs typeface="Times New Roman" panose="02020603050405020304" pitchFamily="18" charset="0"/>
              </a:rPr>
              <a:t>39</a:t>
            </a:r>
            <a:r>
              <a:rPr lang="en-US" sz="2100" dirty="0">
                <a:latin typeface="Times New Roman" panose="02020603050405020304" pitchFamily="18" charset="0"/>
                <a:cs typeface="Times New Roman" panose="02020603050405020304" pitchFamily="18" charset="0"/>
              </a:rPr>
              <a:t>nor height nor depth, nor any other created thing, shall be able to separate us from the love of God which is in Christ Jesus our Lord</a:t>
            </a:r>
            <a:r>
              <a:rPr lang="en-US" sz="2100" dirty="0" smtClean="0">
                <a:latin typeface="Times New Roman" panose="02020603050405020304" pitchFamily="18" charset="0"/>
                <a:cs typeface="Times New Roman" panose="02020603050405020304" pitchFamily="18" charset="0"/>
              </a:rPr>
              <a:t>.</a:t>
            </a:r>
          </a:p>
          <a:p>
            <a:pPr>
              <a:buFontTx/>
              <a:buChar char="-"/>
            </a:pPr>
            <a:r>
              <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rPr>
              <a:t>Why fear men if they can neithe</a:t>
            </a:r>
            <a:r>
              <a:rPr lang="en-US" sz="2100" dirty="0" smtClean="0">
                <a:solidFill>
                  <a:schemeClr val="accent1">
                    <a:lumMod val="60000"/>
                    <a:lumOff val="40000"/>
                  </a:schemeClr>
                </a:solidFill>
                <a:latin typeface="Times New Roman" panose="02020603050405020304" pitchFamily="18" charset="0"/>
                <a:cs typeface="Times New Roman" panose="02020603050405020304" pitchFamily="18" charset="0"/>
              </a:rPr>
              <a:t>r justify nor condemn us?</a:t>
            </a:r>
          </a:p>
        </p:txBody>
      </p:sp>
    </p:spTree>
    <p:extLst>
      <p:ext uri="{BB962C8B-B14F-4D97-AF65-F5344CB8AC3E}">
        <p14:creationId xmlns:p14="http://schemas.microsoft.com/office/powerpoint/2010/main" val="3676337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a:t>Herod Feared Men</a:t>
            </a:r>
            <a:endParaRPr lang="en-US" sz="4100" dirty="0"/>
          </a:p>
        </p:txBody>
      </p:sp>
      <p:sp>
        <p:nvSpPr>
          <p:cNvPr id="3" name="Content Placeholder 2"/>
          <p:cNvSpPr>
            <a:spLocks noGrp="1"/>
          </p:cNvSpPr>
          <p:nvPr>
            <p:ph idx="1"/>
          </p:nvPr>
        </p:nvSpPr>
        <p:spPr>
          <a:xfrm>
            <a:off x="457200" y="1143000"/>
            <a:ext cx="8229600" cy="5410200"/>
          </a:xfrm>
        </p:spPr>
        <p:txBody>
          <a:bodyPr>
            <a:normAutofit lnSpcReduction="10000"/>
          </a:bodyPr>
          <a:lstStyle/>
          <a:p>
            <a:pPr marL="36576" indent="0">
              <a:buNone/>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Context: Herod imprisoned John for preaching against his adultery</a:t>
            </a:r>
          </a:p>
          <a:p>
            <a:pPr marL="36576" indent="0">
              <a:buNone/>
            </a:pPr>
            <a:r>
              <a:rPr lang="en-US" sz="2200" b="1" dirty="0" smtClean="0">
                <a:latin typeface="Times New Roman" panose="02020603050405020304" pitchFamily="18" charset="0"/>
                <a:cs typeface="Times New Roman" panose="02020603050405020304" pitchFamily="18" charset="0"/>
              </a:rPr>
              <a:t>Matthew </a:t>
            </a:r>
            <a:r>
              <a:rPr lang="en-US" sz="2200" b="1" dirty="0">
                <a:latin typeface="Times New Roman" panose="02020603050405020304" pitchFamily="18" charset="0"/>
                <a:cs typeface="Times New Roman" panose="02020603050405020304" pitchFamily="18" charset="0"/>
              </a:rPr>
              <a:t>14:5 </a:t>
            </a:r>
            <a:r>
              <a:rPr lang="en-US" sz="2200" dirty="0" smtClean="0">
                <a:latin typeface="Times New Roman" panose="02020603050405020304" pitchFamily="18" charset="0"/>
                <a:cs typeface="Times New Roman" panose="02020603050405020304" pitchFamily="18" charset="0"/>
              </a:rPr>
              <a:t>And </a:t>
            </a:r>
            <a:r>
              <a:rPr lang="en-US" sz="2200" dirty="0">
                <a:latin typeface="Times New Roman" panose="02020603050405020304" pitchFamily="18" charset="0"/>
                <a:cs typeface="Times New Roman" panose="02020603050405020304" pitchFamily="18" charset="0"/>
              </a:rPr>
              <a:t>although he wanted to put him to death, </a:t>
            </a:r>
            <a:r>
              <a:rPr lang="en-US" sz="2200" u="sng" dirty="0">
                <a:latin typeface="Times New Roman" panose="02020603050405020304" pitchFamily="18" charset="0"/>
                <a:cs typeface="Times New Roman" panose="02020603050405020304" pitchFamily="18" charset="0"/>
              </a:rPr>
              <a:t>he feared the multitude</a:t>
            </a:r>
            <a:r>
              <a:rPr lang="en-US" sz="2200" dirty="0">
                <a:latin typeface="Times New Roman" panose="02020603050405020304" pitchFamily="18" charset="0"/>
                <a:cs typeface="Times New Roman" panose="02020603050405020304" pitchFamily="18" charset="0"/>
              </a:rPr>
              <a:t>, because they counted him as a prophet. </a:t>
            </a:r>
            <a:r>
              <a:rPr lang="en-US" sz="2200" baseline="30000" dirty="0">
                <a:latin typeface="Times New Roman" panose="02020603050405020304" pitchFamily="18" charset="0"/>
                <a:cs typeface="Times New Roman" panose="02020603050405020304" pitchFamily="18" charset="0"/>
              </a:rPr>
              <a:t>6</a:t>
            </a:r>
            <a:r>
              <a:rPr lang="en-US" sz="2200" dirty="0">
                <a:latin typeface="Times New Roman" panose="02020603050405020304" pitchFamily="18" charset="0"/>
                <a:cs typeface="Times New Roman" panose="02020603050405020304" pitchFamily="18" charset="0"/>
              </a:rPr>
              <a:t>But when Herod’s birthday was celebrated, the daughter of Herodias danced before them and pleased Herod.  </a:t>
            </a:r>
            <a:r>
              <a:rPr lang="en-US" sz="2200" baseline="30000" dirty="0">
                <a:latin typeface="Times New Roman" panose="02020603050405020304" pitchFamily="18" charset="0"/>
                <a:cs typeface="Times New Roman" panose="02020603050405020304" pitchFamily="18" charset="0"/>
              </a:rPr>
              <a:t>7</a:t>
            </a:r>
            <a:r>
              <a:rPr lang="en-US" sz="2200" dirty="0">
                <a:latin typeface="Times New Roman" panose="02020603050405020304" pitchFamily="18" charset="0"/>
                <a:cs typeface="Times New Roman" panose="02020603050405020304" pitchFamily="18" charset="0"/>
              </a:rPr>
              <a:t>Therefore he promised with an oath to give her whatever she might ask. </a:t>
            </a:r>
            <a:r>
              <a:rPr lang="en-US" sz="2200" baseline="30000" dirty="0">
                <a:latin typeface="Times New Roman" panose="02020603050405020304" pitchFamily="18" charset="0"/>
                <a:cs typeface="Times New Roman" panose="02020603050405020304" pitchFamily="18" charset="0"/>
              </a:rPr>
              <a:t>8</a:t>
            </a:r>
            <a:r>
              <a:rPr lang="en-US" sz="2200" dirty="0">
                <a:latin typeface="Times New Roman" panose="02020603050405020304" pitchFamily="18" charset="0"/>
                <a:cs typeface="Times New Roman" panose="02020603050405020304" pitchFamily="18" charset="0"/>
              </a:rPr>
              <a:t>So she, having been prompted by her mother, said, “Give me John the Baptist’s head here on a platter.” </a:t>
            </a:r>
            <a:r>
              <a:rPr lang="en-US" sz="2200" baseline="30000" dirty="0">
                <a:latin typeface="Times New Roman" panose="02020603050405020304" pitchFamily="18" charset="0"/>
                <a:cs typeface="Times New Roman" panose="02020603050405020304" pitchFamily="18" charset="0"/>
              </a:rPr>
              <a:t>9</a:t>
            </a:r>
            <a:r>
              <a:rPr lang="en-US" sz="2200" dirty="0">
                <a:latin typeface="Times New Roman" panose="02020603050405020304" pitchFamily="18" charset="0"/>
                <a:cs typeface="Times New Roman" panose="02020603050405020304" pitchFamily="18" charset="0"/>
              </a:rPr>
              <a:t>And the king was sorry; nevertheless, </a:t>
            </a:r>
            <a:r>
              <a:rPr lang="en-US" sz="2200" u="sng" dirty="0">
                <a:latin typeface="Times New Roman" panose="02020603050405020304" pitchFamily="18" charset="0"/>
                <a:cs typeface="Times New Roman" panose="02020603050405020304" pitchFamily="18" charset="0"/>
              </a:rPr>
              <a:t>because of the oaths and because of those who sat with him</a:t>
            </a:r>
            <a:r>
              <a:rPr lang="en-US" sz="2200" dirty="0">
                <a:latin typeface="Times New Roman" panose="02020603050405020304" pitchFamily="18" charset="0"/>
                <a:cs typeface="Times New Roman" panose="02020603050405020304" pitchFamily="18" charset="0"/>
              </a:rPr>
              <a:t>, he commanded </a:t>
            </a:r>
            <a:r>
              <a:rPr lang="en-US" sz="2200" i="1" dirty="0">
                <a:latin typeface="Times New Roman" panose="02020603050405020304" pitchFamily="18" charset="0"/>
                <a:cs typeface="Times New Roman" panose="02020603050405020304" pitchFamily="18" charset="0"/>
              </a:rPr>
              <a:t>it</a:t>
            </a:r>
            <a:r>
              <a:rPr lang="en-US" sz="2200" dirty="0">
                <a:latin typeface="Times New Roman" panose="02020603050405020304" pitchFamily="18" charset="0"/>
                <a:cs typeface="Times New Roman" panose="02020603050405020304" pitchFamily="18" charset="0"/>
              </a:rPr>
              <a:t> to be given to </a:t>
            </a:r>
            <a:r>
              <a:rPr lang="en-US" sz="2200" i="1" dirty="0">
                <a:latin typeface="Times New Roman" panose="02020603050405020304" pitchFamily="18" charset="0"/>
                <a:cs typeface="Times New Roman" panose="02020603050405020304" pitchFamily="18" charset="0"/>
              </a:rPr>
              <a:t>her.</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10</a:t>
            </a:r>
            <a:r>
              <a:rPr lang="en-US" sz="2200" dirty="0">
                <a:latin typeface="Times New Roman" panose="02020603050405020304" pitchFamily="18" charset="0"/>
                <a:cs typeface="Times New Roman" panose="02020603050405020304" pitchFamily="18" charset="0"/>
              </a:rPr>
              <a:t>So he sent and had John beheaded in prison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Herod’s actions served only to please people and serve self interest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Went from preserving John’s life </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sym typeface="Wingdings" panose="05000000000000000000" pitchFamily="2" charset="2"/>
              </a:rPr>
              <a:t> beheading John</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sym typeface="Wingdings" panose="05000000000000000000" pitchFamily="2" charset="2"/>
              </a:rPr>
              <a:t>No guiding principles, no foundation of morality</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sym typeface="Wingdings" panose="05000000000000000000" pitchFamily="2" charset="2"/>
              </a:rPr>
              <a:t>Shifting loyalty</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sym typeface="Wingdings" panose="05000000000000000000" pitchFamily="2" charset="2"/>
              </a:rPr>
              <a:t>Herod feared men more that God</a:t>
            </a:r>
            <a:endParaRPr lang="en-US" sz="2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009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a:t>Love the Praise of Men</a:t>
            </a:r>
            <a:endParaRPr lang="en-US" sz="4100" dirty="0"/>
          </a:p>
        </p:txBody>
      </p:sp>
      <p:sp>
        <p:nvSpPr>
          <p:cNvPr id="3" name="Content Placeholder 2"/>
          <p:cNvSpPr>
            <a:spLocks noGrp="1"/>
          </p:cNvSpPr>
          <p:nvPr>
            <p:ph idx="1"/>
          </p:nvPr>
        </p:nvSpPr>
        <p:spPr>
          <a:xfrm>
            <a:off x="457200" y="1143000"/>
            <a:ext cx="8077200" cy="4525963"/>
          </a:xfrm>
        </p:spPr>
        <p:txBody>
          <a:bodyPr>
            <a:normAutofit/>
          </a:bodyPr>
          <a:lstStyle/>
          <a:p>
            <a:pPr marL="36576" indent="0">
              <a:buNone/>
            </a:pPr>
            <a:r>
              <a:rPr lang="en-US" sz="2200" b="1" dirty="0" smtClean="0">
                <a:latin typeface="Times New Roman" panose="02020603050405020304" pitchFamily="18" charset="0"/>
                <a:cs typeface="Times New Roman" panose="02020603050405020304" pitchFamily="18" charset="0"/>
              </a:rPr>
              <a:t>John 12:37 </a:t>
            </a:r>
            <a:r>
              <a:rPr lang="en-US" sz="2200" dirty="0" smtClean="0">
                <a:latin typeface="Times New Roman" panose="02020603050405020304" pitchFamily="18" charset="0"/>
                <a:cs typeface="Times New Roman" panose="02020603050405020304" pitchFamily="18" charset="0"/>
              </a:rPr>
              <a:t>But </a:t>
            </a:r>
            <a:r>
              <a:rPr lang="en-US" sz="2200" dirty="0">
                <a:latin typeface="Times New Roman" panose="02020603050405020304" pitchFamily="18" charset="0"/>
                <a:cs typeface="Times New Roman" panose="02020603050405020304" pitchFamily="18" charset="0"/>
              </a:rPr>
              <a:t>although He had done so many signs before them, they did not believe in Him</a:t>
            </a:r>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2200" baseline="30000" dirty="0" smtClean="0">
                <a:latin typeface="Times New Roman" panose="02020603050405020304" pitchFamily="18" charset="0"/>
                <a:cs typeface="Times New Roman" panose="02020603050405020304" pitchFamily="18" charset="0"/>
              </a:rPr>
              <a:t>42</a:t>
            </a:r>
            <a:r>
              <a:rPr lang="en-US" sz="2200" dirty="0" smtClean="0">
                <a:latin typeface="Times New Roman" panose="02020603050405020304" pitchFamily="18" charset="0"/>
                <a:cs typeface="Times New Roman" panose="02020603050405020304" pitchFamily="18" charset="0"/>
              </a:rPr>
              <a:t>Nevertheless </a:t>
            </a:r>
            <a:r>
              <a:rPr lang="en-US" sz="2200" dirty="0">
                <a:latin typeface="Times New Roman" panose="02020603050405020304" pitchFamily="18" charset="0"/>
                <a:cs typeface="Times New Roman" panose="02020603050405020304" pitchFamily="18" charset="0"/>
              </a:rPr>
              <a:t>even among the rulers many believed in Him, but because of the Pharisees they did not confess </a:t>
            </a:r>
            <a:r>
              <a:rPr lang="en-US" sz="2200" i="1" dirty="0">
                <a:latin typeface="Times New Roman" panose="02020603050405020304" pitchFamily="18" charset="0"/>
                <a:cs typeface="Times New Roman" panose="02020603050405020304" pitchFamily="18" charset="0"/>
              </a:rPr>
              <a:t>Him,</a:t>
            </a:r>
            <a:r>
              <a:rPr lang="en-US" sz="2200" dirty="0">
                <a:latin typeface="Times New Roman" panose="02020603050405020304" pitchFamily="18" charset="0"/>
                <a:cs typeface="Times New Roman" panose="02020603050405020304" pitchFamily="18" charset="0"/>
              </a:rPr>
              <a:t> lest they should be put out of the synagogue;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43</a:t>
            </a:r>
            <a:r>
              <a:rPr lang="en-US" sz="2200" dirty="0">
                <a:latin typeface="Times New Roman" panose="02020603050405020304" pitchFamily="18" charset="0"/>
                <a:cs typeface="Times New Roman" panose="02020603050405020304" pitchFamily="18" charset="0"/>
              </a:rPr>
              <a:t>for they loved the praise of men more than the praise of God</a:t>
            </a:r>
            <a:r>
              <a:rPr lang="en-US" sz="2200" dirty="0" smtClean="0">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How many times do we love the praise of men more than God?</a:t>
            </a:r>
          </a:p>
          <a:p>
            <a:pPr>
              <a:buFontTx/>
              <a:buChar char="-"/>
            </a:pP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4197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a:t>Obey God Rather Than Men</a:t>
            </a:r>
            <a:endParaRPr lang="en-US" sz="4100" dirty="0"/>
          </a:p>
        </p:txBody>
      </p:sp>
      <p:sp>
        <p:nvSpPr>
          <p:cNvPr id="3" name="Content Placeholder 2"/>
          <p:cNvSpPr>
            <a:spLocks noGrp="1"/>
          </p:cNvSpPr>
          <p:nvPr>
            <p:ph idx="1"/>
          </p:nvPr>
        </p:nvSpPr>
        <p:spPr>
          <a:xfrm>
            <a:off x="457200" y="1143000"/>
            <a:ext cx="8382000" cy="4525963"/>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Acts 5:29 </a:t>
            </a:r>
            <a:r>
              <a:rPr lang="en-US" sz="2200" dirty="0" smtClean="0">
                <a:latin typeface="Times New Roman" panose="02020603050405020304" pitchFamily="18" charset="0"/>
                <a:cs typeface="Times New Roman" panose="02020603050405020304" pitchFamily="18" charset="0"/>
              </a:rPr>
              <a:t>But </a:t>
            </a:r>
            <a:r>
              <a:rPr lang="en-US" sz="2200" dirty="0">
                <a:latin typeface="Times New Roman" panose="02020603050405020304" pitchFamily="18" charset="0"/>
                <a:cs typeface="Times New Roman" panose="02020603050405020304" pitchFamily="18" charset="0"/>
              </a:rPr>
              <a:t>Peter and the </a:t>
            </a:r>
            <a:r>
              <a:rPr lang="en-US" sz="2200" i="1" dirty="0">
                <a:latin typeface="Times New Roman" panose="02020603050405020304" pitchFamily="18" charset="0"/>
                <a:cs typeface="Times New Roman" panose="02020603050405020304" pitchFamily="18" charset="0"/>
              </a:rPr>
              <a:t>other</a:t>
            </a:r>
            <a:r>
              <a:rPr lang="en-US" sz="2200" dirty="0">
                <a:latin typeface="Times New Roman" panose="02020603050405020304" pitchFamily="18" charset="0"/>
                <a:cs typeface="Times New Roman" panose="02020603050405020304" pitchFamily="18" charset="0"/>
              </a:rPr>
              <a:t> apostles answered and said: “We ought to obey God rather than men.  </a:t>
            </a:r>
            <a:r>
              <a:rPr lang="en-US" sz="2200" baseline="30000" dirty="0">
                <a:latin typeface="Times New Roman" panose="02020603050405020304" pitchFamily="18" charset="0"/>
                <a:cs typeface="Times New Roman" panose="02020603050405020304" pitchFamily="18" charset="0"/>
              </a:rPr>
              <a:t>30</a:t>
            </a:r>
            <a:r>
              <a:rPr lang="en-US" sz="2200" dirty="0">
                <a:latin typeface="Times New Roman" panose="02020603050405020304" pitchFamily="18" charset="0"/>
                <a:cs typeface="Times New Roman" panose="02020603050405020304" pitchFamily="18" charset="0"/>
              </a:rPr>
              <a:t>The God of our fathers raised up Jesus whom you murdered by hanging on a tree.  </a:t>
            </a:r>
            <a:r>
              <a:rPr lang="en-US" sz="2200" baseline="30000" dirty="0">
                <a:latin typeface="Times New Roman" panose="02020603050405020304" pitchFamily="18" charset="0"/>
                <a:cs typeface="Times New Roman" panose="02020603050405020304" pitchFamily="18" charset="0"/>
              </a:rPr>
              <a:t>31</a:t>
            </a:r>
            <a:r>
              <a:rPr lang="en-US" sz="2200" dirty="0">
                <a:latin typeface="Times New Roman" panose="02020603050405020304" pitchFamily="18" charset="0"/>
                <a:cs typeface="Times New Roman" panose="02020603050405020304" pitchFamily="18" charset="0"/>
              </a:rPr>
              <a:t>Him God has exalted to His right hand </a:t>
            </a:r>
            <a:r>
              <a:rPr lang="en-US" sz="2200" i="1" dirty="0">
                <a:latin typeface="Times New Roman" panose="02020603050405020304" pitchFamily="18" charset="0"/>
                <a:cs typeface="Times New Roman" panose="02020603050405020304" pitchFamily="18" charset="0"/>
              </a:rPr>
              <a:t>to be</a:t>
            </a:r>
            <a:r>
              <a:rPr lang="en-US" sz="2200" dirty="0">
                <a:latin typeface="Times New Roman" panose="02020603050405020304" pitchFamily="18" charset="0"/>
                <a:cs typeface="Times New Roman" panose="02020603050405020304" pitchFamily="18" charset="0"/>
              </a:rPr>
              <a:t> Prince and Savior, to give repentance to Israel and forgiveness of sins.  </a:t>
            </a:r>
            <a:r>
              <a:rPr lang="en-US" sz="2200" baseline="30000" dirty="0">
                <a:latin typeface="Times New Roman" panose="02020603050405020304" pitchFamily="18" charset="0"/>
                <a:cs typeface="Times New Roman" panose="02020603050405020304" pitchFamily="18" charset="0"/>
              </a:rPr>
              <a:t>32</a:t>
            </a:r>
            <a:r>
              <a:rPr lang="en-US" sz="2200" dirty="0">
                <a:latin typeface="Times New Roman" panose="02020603050405020304" pitchFamily="18" charset="0"/>
                <a:cs typeface="Times New Roman" panose="02020603050405020304" pitchFamily="18" charset="0"/>
              </a:rPr>
              <a:t>And we are His witnesses to these things, and </a:t>
            </a:r>
            <a:r>
              <a:rPr lang="en-US" sz="2200" i="1" dirty="0">
                <a:latin typeface="Times New Roman" panose="02020603050405020304" pitchFamily="18" charset="0"/>
                <a:cs typeface="Times New Roman" panose="02020603050405020304" pitchFamily="18" charset="0"/>
              </a:rPr>
              <a:t>so</a:t>
            </a:r>
            <a:r>
              <a:rPr lang="en-US" sz="2200" dirty="0">
                <a:latin typeface="Times New Roman" panose="02020603050405020304" pitchFamily="18" charset="0"/>
                <a:cs typeface="Times New Roman" panose="02020603050405020304" pitchFamily="18" charset="0"/>
              </a:rPr>
              <a:t> also </a:t>
            </a:r>
            <a:r>
              <a:rPr lang="en-US" sz="2200" i="1" dirty="0">
                <a:latin typeface="Times New Roman" panose="02020603050405020304" pitchFamily="18" charset="0"/>
                <a:cs typeface="Times New Roman" panose="02020603050405020304" pitchFamily="18" charset="0"/>
              </a:rPr>
              <a:t>is</a:t>
            </a:r>
            <a:r>
              <a:rPr lang="en-US" sz="2200" dirty="0">
                <a:latin typeface="Times New Roman" panose="02020603050405020304" pitchFamily="18" charset="0"/>
                <a:cs typeface="Times New Roman" panose="02020603050405020304" pitchFamily="18" charset="0"/>
              </a:rPr>
              <a:t> the Holy Spirit whom God has given to those who obey Him.” </a:t>
            </a:r>
            <a:r>
              <a:rPr lang="en-US" sz="2200" baseline="30000" dirty="0">
                <a:latin typeface="Times New Roman" panose="02020603050405020304" pitchFamily="18" charset="0"/>
                <a:cs typeface="Times New Roman" panose="02020603050405020304" pitchFamily="18" charset="0"/>
              </a:rPr>
              <a:t>33</a:t>
            </a:r>
            <a:r>
              <a:rPr lang="en-US" sz="2200" dirty="0">
                <a:latin typeface="Times New Roman" panose="02020603050405020304" pitchFamily="18" charset="0"/>
                <a:cs typeface="Times New Roman" panose="02020603050405020304" pitchFamily="18" charset="0"/>
              </a:rPr>
              <a:t>When they heard </a:t>
            </a:r>
            <a:r>
              <a:rPr lang="en-US" sz="2200" i="1" dirty="0">
                <a:latin typeface="Times New Roman" panose="02020603050405020304" pitchFamily="18" charset="0"/>
                <a:cs typeface="Times New Roman" panose="02020603050405020304" pitchFamily="18" charset="0"/>
              </a:rPr>
              <a:t>this,</a:t>
            </a:r>
            <a:r>
              <a:rPr lang="en-US" sz="2200" dirty="0">
                <a:latin typeface="Times New Roman" panose="02020603050405020304" pitchFamily="18" charset="0"/>
                <a:cs typeface="Times New Roman" panose="02020603050405020304" pitchFamily="18" charset="0"/>
              </a:rPr>
              <a:t> they were furious and plotted to kill them.  </a:t>
            </a:r>
            <a:r>
              <a:rPr lang="en-US" sz="2200" baseline="30000" dirty="0">
                <a:latin typeface="Times New Roman" panose="02020603050405020304" pitchFamily="18" charset="0"/>
                <a:cs typeface="Times New Roman" panose="02020603050405020304" pitchFamily="18" charset="0"/>
              </a:rPr>
              <a:t>34</a:t>
            </a:r>
            <a:r>
              <a:rPr lang="en-US" sz="2200" dirty="0">
                <a:latin typeface="Times New Roman" panose="02020603050405020304" pitchFamily="18" charset="0"/>
                <a:cs typeface="Times New Roman" panose="02020603050405020304" pitchFamily="18" charset="0"/>
              </a:rPr>
              <a:t>Then one in the council stood up, a Pharisee named Gamaliel, a teacher of the law held in respect by all the people, and commanded them to put the apostles outside for a little while.  </a:t>
            </a:r>
            <a:r>
              <a:rPr lang="en-US" sz="2200" baseline="30000" dirty="0">
                <a:latin typeface="Times New Roman" panose="02020603050405020304" pitchFamily="18" charset="0"/>
                <a:cs typeface="Times New Roman" panose="02020603050405020304" pitchFamily="18" charset="0"/>
              </a:rPr>
              <a:t>35</a:t>
            </a:r>
            <a:r>
              <a:rPr lang="en-US" sz="2200" dirty="0">
                <a:latin typeface="Times New Roman" panose="02020603050405020304" pitchFamily="18" charset="0"/>
                <a:cs typeface="Times New Roman" panose="02020603050405020304" pitchFamily="18" charset="0"/>
              </a:rPr>
              <a:t>And he said to them: “Men of Israel, take heed to yourselves what you intend to do regarding these men.  </a:t>
            </a:r>
            <a:r>
              <a:rPr lang="en-US" sz="2200" baseline="30000" dirty="0">
                <a:latin typeface="Times New Roman" panose="02020603050405020304" pitchFamily="18" charset="0"/>
                <a:cs typeface="Times New Roman" panose="02020603050405020304" pitchFamily="18" charset="0"/>
              </a:rPr>
              <a:t>36</a:t>
            </a:r>
            <a:r>
              <a:rPr lang="en-US" sz="2200" dirty="0">
                <a:latin typeface="Times New Roman" panose="02020603050405020304" pitchFamily="18" charset="0"/>
                <a:cs typeface="Times New Roman" panose="02020603050405020304" pitchFamily="18" charset="0"/>
              </a:rPr>
              <a:t>For some time ago </a:t>
            </a:r>
            <a:r>
              <a:rPr lang="en-US" sz="2200" dirty="0" err="1">
                <a:latin typeface="Times New Roman" panose="02020603050405020304" pitchFamily="18" charset="0"/>
                <a:cs typeface="Times New Roman" panose="02020603050405020304" pitchFamily="18" charset="0"/>
              </a:rPr>
              <a:t>Theudas</a:t>
            </a:r>
            <a:r>
              <a:rPr lang="en-US" sz="2200" dirty="0">
                <a:latin typeface="Times New Roman" panose="02020603050405020304" pitchFamily="18" charset="0"/>
                <a:cs typeface="Times New Roman" panose="02020603050405020304" pitchFamily="18" charset="0"/>
              </a:rPr>
              <a:t> rose up, claiming to be somebody. A number of men, about four hundred, joined him. He was slain, and all who obeyed him were scattered and came </a:t>
            </a:r>
            <a:r>
              <a:rPr lang="en-US" sz="2200" dirty="0" smtClean="0">
                <a:latin typeface="Times New Roman" panose="02020603050405020304" pitchFamily="18" charset="0"/>
                <a:cs typeface="Times New Roman" panose="02020603050405020304" pitchFamily="18" charset="0"/>
              </a:rPr>
              <a:t>to nothing.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936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a:t>Obey God Rather Than Men</a:t>
            </a:r>
            <a:endParaRPr lang="en-US" sz="4100" dirty="0"/>
          </a:p>
        </p:txBody>
      </p:sp>
      <p:sp>
        <p:nvSpPr>
          <p:cNvPr id="3" name="Content Placeholder 2"/>
          <p:cNvSpPr>
            <a:spLocks noGrp="1"/>
          </p:cNvSpPr>
          <p:nvPr>
            <p:ph idx="1"/>
          </p:nvPr>
        </p:nvSpPr>
        <p:spPr>
          <a:xfrm>
            <a:off x="457200" y="1143000"/>
            <a:ext cx="8229600" cy="4953000"/>
          </a:xfrm>
        </p:spPr>
        <p:txBody>
          <a:bodyPr>
            <a:noAutofit/>
          </a:bodyPr>
          <a:lstStyle/>
          <a:p>
            <a:pPr marL="36576" indent="0">
              <a:buNone/>
            </a:pPr>
            <a:r>
              <a:rPr lang="en-US" sz="2200" baseline="30000" dirty="0">
                <a:latin typeface="Times New Roman" panose="02020603050405020304" pitchFamily="18" charset="0"/>
                <a:cs typeface="Times New Roman" panose="02020603050405020304" pitchFamily="18" charset="0"/>
              </a:rPr>
              <a:t>37</a:t>
            </a:r>
            <a:r>
              <a:rPr lang="en-US" sz="2200" dirty="0">
                <a:latin typeface="Times New Roman" panose="02020603050405020304" pitchFamily="18" charset="0"/>
                <a:cs typeface="Times New Roman" panose="02020603050405020304" pitchFamily="18" charset="0"/>
              </a:rPr>
              <a:t>After this man, Judas of Galilee rose up in the days of the census, and drew away many people after him. He also perished, and all who obeyed him were dispersed.  </a:t>
            </a:r>
            <a:r>
              <a:rPr lang="en-US" sz="2200" baseline="30000" dirty="0">
                <a:latin typeface="Times New Roman" panose="02020603050405020304" pitchFamily="18" charset="0"/>
                <a:cs typeface="Times New Roman" panose="02020603050405020304" pitchFamily="18" charset="0"/>
              </a:rPr>
              <a:t>38</a:t>
            </a:r>
            <a:r>
              <a:rPr lang="en-US" sz="2200" dirty="0">
                <a:latin typeface="Times New Roman" panose="02020603050405020304" pitchFamily="18" charset="0"/>
                <a:cs typeface="Times New Roman" panose="02020603050405020304" pitchFamily="18" charset="0"/>
              </a:rPr>
              <a:t>And now I say to you, keep away from these men and let them alone; for if this plan or this work is of men, it will come to nothing;  </a:t>
            </a:r>
            <a:r>
              <a:rPr lang="en-US" sz="2200" baseline="30000" dirty="0">
                <a:latin typeface="Times New Roman" panose="02020603050405020304" pitchFamily="18" charset="0"/>
                <a:cs typeface="Times New Roman" panose="02020603050405020304" pitchFamily="18" charset="0"/>
              </a:rPr>
              <a:t>39</a:t>
            </a:r>
            <a:r>
              <a:rPr lang="en-US" sz="2200" dirty="0">
                <a:latin typeface="Times New Roman" panose="02020603050405020304" pitchFamily="18" charset="0"/>
                <a:cs typeface="Times New Roman" panose="02020603050405020304" pitchFamily="18" charset="0"/>
              </a:rPr>
              <a:t>but if it is of God, you cannot overthrow it—lest you even be found to fight against God</a:t>
            </a:r>
            <a:r>
              <a:rPr lang="en-US" sz="2200" dirty="0" smtClean="0">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Apostles’ fear of God gave reason to pause to Gamaliel</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Took courage for apostles to defy the council of Jerusalem</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Took courage for Gamaliel tell the council ‘you might be fighting against God’.</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God fearing reverence is evident and is a testimony of itself</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Fear of God makes decisions clear; The apostles didn’t have to think about it, they stated their answer with clarity vs29-32.</a:t>
            </a:r>
            <a:endParaRPr lang="en-US" sz="2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4208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Fear of God Outline</a:t>
            </a:r>
            <a:endParaRPr lang="en-US" sz="4400" dirty="0"/>
          </a:p>
        </p:txBody>
      </p:sp>
      <p:sp>
        <p:nvSpPr>
          <p:cNvPr id="3" name="Content Placeholder 2"/>
          <p:cNvSpPr>
            <a:spLocks noGrp="1"/>
          </p:cNvSpPr>
          <p:nvPr>
            <p:ph idx="1"/>
          </p:nvPr>
        </p:nvSpPr>
        <p:spPr/>
        <p:txBody>
          <a:bodyPr/>
          <a:lstStyle/>
          <a:p>
            <a:pPr marL="36576" indent="0">
              <a:buNone/>
            </a:pPr>
            <a:r>
              <a:rPr lang="en-US" dirty="0">
                <a:solidFill>
                  <a:schemeClr val="accent1"/>
                </a:solidFill>
              </a:rPr>
              <a:t>Part </a:t>
            </a:r>
            <a:r>
              <a:rPr lang="en-US" dirty="0" smtClean="0">
                <a:solidFill>
                  <a:schemeClr val="accent1"/>
                </a:solidFill>
              </a:rPr>
              <a:t>I</a:t>
            </a:r>
          </a:p>
          <a:p>
            <a:pPr lvl="1"/>
            <a:r>
              <a:rPr lang="en-US" dirty="0">
                <a:solidFill>
                  <a:schemeClr val="accent1"/>
                </a:solidFill>
              </a:rPr>
              <a:t>What is the Fear of God?</a:t>
            </a:r>
          </a:p>
          <a:p>
            <a:pPr lvl="1"/>
            <a:r>
              <a:rPr lang="en-US" dirty="0">
                <a:solidFill>
                  <a:schemeClr val="accent1"/>
                </a:solidFill>
              </a:rPr>
              <a:t>Why Fear God?</a:t>
            </a:r>
          </a:p>
          <a:p>
            <a:pPr marL="36576" indent="0">
              <a:buNone/>
            </a:pPr>
            <a:r>
              <a:rPr lang="en-US" b="1" dirty="0" smtClean="0"/>
              <a:t>Part II</a:t>
            </a:r>
          </a:p>
          <a:p>
            <a:pPr lvl="1"/>
            <a:r>
              <a:rPr lang="en-US" b="1" dirty="0" smtClean="0"/>
              <a:t>Love vs. Fear</a:t>
            </a:r>
          </a:p>
          <a:p>
            <a:pPr lvl="1"/>
            <a:r>
              <a:rPr lang="en-US" b="1" dirty="0" smtClean="0"/>
              <a:t>Ungodly Fear</a:t>
            </a:r>
          </a:p>
          <a:p>
            <a:pPr marL="146304" indent="0">
              <a:buNone/>
            </a:pPr>
            <a:r>
              <a:rPr lang="en-US" sz="2600" b="1" dirty="0" smtClean="0">
                <a:solidFill>
                  <a:schemeClr val="accent1"/>
                </a:solidFill>
              </a:rPr>
              <a:t>Part III</a:t>
            </a:r>
          </a:p>
          <a:p>
            <a:pPr lvl="1"/>
            <a:r>
              <a:rPr lang="en-US" b="1" dirty="0" smtClean="0">
                <a:solidFill>
                  <a:schemeClr val="accent1"/>
                </a:solidFill>
              </a:rPr>
              <a:t>Daily Fearing God </a:t>
            </a:r>
            <a:r>
              <a:rPr lang="en-US" b="1" dirty="0" smtClean="0">
                <a:solidFill>
                  <a:schemeClr val="accent1"/>
                </a:solidFill>
              </a:rPr>
              <a:t>(examples and practical </a:t>
            </a:r>
            <a:r>
              <a:rPr lang="en-US" b="1" dirty="0" smtClean="0">
                <a:solidFill>
                  <a:schemeClr val="accent1"/>
                </a:solidFill>
              </a:rPr>
              <a:t>application)</a:t>
            </a:r>
          </a:p>
          <a:p>
            <a:endParaRPr lang="en-US" dirty="0"/>
          </a:p>
        </p:txBody>
      </p:sp>
    </p:spTree>
    <p:extLst>
      <p:ext uri="{BB962C8B-B14F-4D97-AF65-F5344CB8AC3E}">
        <p14:creationId xmlns:p14="http://schemas.microsoft.com/office/powerpoint/2010/main" val="685438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a:t>Sorrow of the World</a:t>
            </a:r>
            <a:endParaRPr lang="en-US" sz="4100" dirty="0"/>
          </a:p>
        </p:txBody>
      </p:sp>
      <p:sp>
        <p:nvSpPr>
          <p:cNvPr id="3" name="Content Placeholder 2"/>
          <p:cNvSpPr>
            <a:spLocks noGrp="1"/>
          </p:cNvSpPr>
          <p:nvPr>
            <p:ph idx="1"/>
          </p:nvPr>
        </p:nvSpPr>
        <p:spPr>
          <a:xfrm>
            <a:off x="457200" y="1219200"/>
            <a:ext cx="8077200" cy="4525963"/>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2 </a:t>
            </a:r>
            <a:r>
              <a:rPr lang="en-US" sz="2200" b="1" dirty="0" err="1">
                <a:latin typeface="Times New Roman" panose="02020603050405020304" pitchFamily="18" charset="0"/>
                <a:cs typeface="Times New Roman" panose="02020603050405020304" pitchFamily="18" charset="0"/>
              </a:rPr>
              <a:t>Cor</a:t>
            </a:r>
            <a:r>
              <a:rPr lang="en-US" sz="2200" b="1" dirty="0">
                <a:latin typeface="Times New Roman" panose="02020603050405020304" pitchFamily="18" charset="0"/>
                <a:cs typeface="Times New Roman" panose="02020603050405020304" pitchFamily="18" charset="0"/>
              </a:rPr>
              <a:t> 7:10 </a:t>
            </a:r>
            <a:r>
              <a:rPr lang="en-US" sz="2200" dirty="0">
                <a:latin typeface="Times New Roman" panose="02020603050405020304" pitchFamily="18" charset="0"/>
                <a:cs typeface="Times New Roman" panose="02020603050405020304" pitchFamily="18" charset="0"/>
              </a:rPr>
              <a:t>For godly sorrow produces repentance </a:t>
            </a:r>
            <a:r>
              <a:rPr lang="en-US" sz="2200" i="1" dirty="0">
                <a:latin typeface="Times New Roman" panose="02020603050405020304" pitchFamily="18" charset="0"/>
                <a:cs typeface="Times New Roman" panose="02020603050405020304" pitchFamily="18" charset="0"/>
              </a:rPr>
              <a:t>leading</a:t>
            </a:r>
            <a:r>
              <a:rPr lang="en-US" sz="2200" dirty="0">
                <a:latin typeface="Times New Roman" panose="02020603050405020304" pitchFamily="18" charset="0"/>
                <a:cs typeface="Times New Roman" panose="02020603050405020304" pitchFamily="18" charset="0"/>
              </a:rPr>
              <a:t> to salvation, not to be regretted; but </a:t>
            </a:r>
            <a:r>
              <a:rPr lang="en-US" sz="2200" u="sng" dirty="0">
                <a:latin typeface="Times New Roman" panose="02020603050405020304" pitchFamily="18" charset="0"/>
                <a:cs typeface="Times New Roman" panose="02020603050405020304" pitchFamily="18" charset="0"/>
              </a:rPr>
              <a:t>the sorrow of the world produces death</a:t>
            </a:r>
            <a:r>
              <a:rPr lang="en-US" sz="2200" dirty="0" smtClean="0">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Fearing men (the world) only brings death</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Death possible physically, but certainly eternally</a:t>
            </a:r>
            <a:endParaRPr lang="en-US" sz="22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36576" indent="0">
              <a:buNone/>
            </a:pPr>
            <a:r>
              <a:rPr lang="en-US" sz="2200" dirty="0" smtClean="0"/>
              <a:t/>
            </a:r>
            <a:br>
              <a:rPr lang="en-US" sz="2200" dirty="0" smtClean="0"/>
            </a:br>
            <a:r>
              <a:rPr lang="en-US" sz="2200" dirty="0" smtClean="0"/>
              <a:t/>
            </a:r>
            <a:br>
              <a:rPr lang="en-US" sz="2200" dirty="0" smtClean="0"/>
            </a:br>
            <a:endParaRPr lang="en-US" sz="2200" dirty="0"/>
          </a:p>
        </p:txBody>
      </p:sp>
    </p:spTree>
    <p:extLst>
      <p:ext uri="{BB962C8B-B14F-4D97-AF65-F5344CB8AC3E}">
        <p14:creationId xmlns:p14="http://schemas.microsoft.com/office/powerpoint/2010/main" val="572207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51" y="228600"/>
            <a:ext cx="7467600" cy="773668"/>
          </a:xfrm>
        </p:spPr>
        <p:txBody>
          <a:bodyPr>
            <a:noAutofit/>
          </a:bodyPr>
          <a:lstStyle/>
          <a:p>
            <a:r>
              <a:rPr lang="en-US" sz="4100" dirty="0"/>
              <a:t>Two Paths</a:t>
            </a:r>
            <a:endParaRPr lang="en-US" sz="4100" dirty="0"/>
          </a:p>
        </p:txBody>
      </p:sp>
      <p:sp>
        <p:nvSpPr>
          <p:cNvPr id="4" name="Parallelogram 3"/>
          <p:cNvSpPr/>
          <p:nvPr/>
        </p:nvSpPr>
        <p:spPr>
          <a:xfrm>
            <a:off x="76200" y="1447800"/>
            <a:ext cx="4419600" cy="3733800"/>
          </a:xfrm>
          <a:prstGeom prst="parallelogram">
            <a:avLst>
              <a:gd name="adj" fmla="val 57421"/>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p:txBody>
      </p:sp>
      <p:sp>
        <p:nvSpPr>
          <p:cNvPr id="5" name="Parallelogram 4"/>
          <p:cNvSpPr/>
          <p:nvPr/>
        </p:nvSpPr>
        <p:spPr>
          <a:xfrm>
            <a:off x="4572000" y="1447800"/>
            <a:ext cx="4419600" cy="3733800"/>
          </a:xfrm>
          <a:prstGeom prst="parallelogram">
            <a:avLst>
              <a:gd name="adj" fmla="val 57421"/>
            </a:avLst>
          </a:prstGeom>
          <a:solidFill>
            <a:srgbClr val="0099FF"/>
          </a:solidFill>
          <a:scene3d>
            <a:camera prst="orthographicFront">
              <a:rot lat="0" lon="10799978"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2568440" y="1002268"/>
            <a:ext cx="1622560" cy="400110"/>
          </a:xfrm>
          <a:prstGeom prst="rect">
            <a:avLst/>
          </a:prstGeom>
          <a:noFill/>
        </p:spPr>
        <p:txBody>
          <a:bodyPr wrap="none" rtlCol="0">
            <a:spAutoFit/>
          </a:bodyPr>
          <a:lstStyle/>
          <a:p>
            <a:r>
              <a:rPr lang="en-US" sz="2000" b="1" i="1" dirty="0" smtClean="0"/>
              <a:t>Fear of Man</a:t>
            </a:r>
            <a:endParaRPr lang="en-US" sz="2000" b="1" i="1" dirty="0"/>
          </a:p>
        </p:txBody>
      </p:sp>
      <p:sp>
        <p:nvSpPr>
          <p:cNvPr id="7" name="TextBox 6"/>
          <p:cNvSpPr txBox="1"/>
          <p:nvPr/>
        </p:nvSpPr>
        <p:spPr>
          <a:xfrm>
            <a:off x="4953000" y="1002268"/>
            <a:ext cx="1622560" cy="400110"/>
          </a:xfrm>
          <a:prstGeom prst="rect">
            <a:avLst/>
          </a:prstGeom>
          <a:noFill/>
        </p:spPr>
        <p:txBody>
          <a:bodyPr wrap="none" rtlCol="0">
            <a:spAutoFit/>
          </a:bodyPr>
          <a:lstStyle/>
          <a:p>
            <a:r>
              <a:rPr lang="en-US" sz="2000" b="1" i="1" dirty="0" smtClean="0"/>
              <a:t>Fear of God</a:t>
            </a:r>
            <a:endParaRPr lang="en-US" sz="2000" b="1" i="1" dirty="0"/>
          </a:p>
        </p:txBody>
      </p:sp>
      <p:sp>
        <p:nvSpPr>
          <p:cNvPr id="19" name="Rectangle 18"/>
          <p:cNvSpPr/>
          <p:nvPr/>
        </p:nvSpPr>
        <p:spPr>
          <a:xfrm>
            <a:off x="1300546" y="5334000"/>
            <a:ext cx="6852854" cy="1200329"/>
          </a:xfrm>
          <a:prstGeom prst="rect">
            <a:avLst/>
          </a:prstGeom>
        </p:spPr>
        <p:txBody>
          <a:bodyPr wrap="square">
            <a:spAutoFit/>
          </a:bodyPr>
          <a:lstStyle/>
          <a:p>
            <a:pPr algn="ctr"/>
            <a:r>
              <a:rPr lang="en-US" sz="2400" b="1" dirty="0">
                <a:effectLst>
                  <a:outerShdw blurRad="38100" dist="38100" dir="2700000" algn="tl">
                    <a:srgbClr val="000000">
                      <a:alpha val="43137"/>
                    </a:srgbClr>
                  </a:outerShdw>
                </a:effectLst>
              </a:rPr>
              <a:t>Proverbs 29:25 </a:t>
            </a:r>
            <a:r>
              <a:rPr lang="en-US" sz="2400" dirty="0">
                <a:effectLst>
                  <a:outerShdw blurRad="38100" dist="38100" dir="2700000" algn="tl">
                    <a:srgbClr val="000000">
                      <a:alpha val="43137"/>
                    </a:srgbClr>
                  </a:outerShdw>
                </a:effectLst>
              </a:rPr>
              <a:t>The fear of man brings a snare, But whoever trusts in the </a:t>
            </a:r>
            <a:r>
              <a:rPr lang="en-US" sz="2400" cap="small" dirty="0">
                <a:effectLst>
                  <a:outerShdw blurRad="38100" dist="38100" dir="2700000" algn="tl">
                    <a:srgbClr val="000000">
                      <a:alpha val="43137"/>
                    </a:srgbClr>
                  </a:outerShdw>
                </a:effectLst>
              </a:rPr>
              <a:t>Lord</a:t>
            </a:r>
            <a:r>
              <a:rPr lang="en-US" sz="2400" dirty="0">
                <a:effectLst>
                  <a:outerShdw blurRad="38100" dist="38100" dir="2700000" algn="tl">
                    <a:srgbClr val="000000">
                      <a:alpha val="43137"/>
                    </a:srgbClr>
                  </a:outerShdw>
                </a:effectLst>
              </a:rPr>
              <a:t> shall be safe. </a:t>
            </a:r>
            <a:br>
              <a:rPr lang="en-US" sz="2400" dirty="0">
                <a:effectLst>
                  <a:outerShdw blurRad="38100" dist="38100" dir="2700000" algn="tl">
                    <a:srgbClr val="000000">
                      <a:alpha val="43137"/>
                    </a:srgbClr>
                  </a:outerShdw>
                </a:effectLst>
              </a:rPr>
            </a:br>
            <a:endParaRPr lang="en-US" sz="2400" dirty="0">
              <a:effectLst>
                <a:outerShdw blurRad="38100" dist="38100" dir="2700000" algn="tl">
                  <a:srgbClr val="000000">
                    <a:alpha val="43137"/>
                  </a:srgbClr>
                </a:outerShdw>
              </a:effectLst>
            </a:endParaRPr>
          </a:p>
        </p:txBody>
      </p:sp>
      <p:grpSp>
        <p:nvGrpSpPr>
          <p:cNvPr id="3" name="Group 2"/>
          <p:cNvGrpSpPr/>
          <p:nvPr/>
        </p:nvGrpSpPr>
        <p:grpSpPr>
          <a:xfrm>
            <a:off x="785456" y="1581090"/>
            <a:ext cx="3196839" cy="3600510"/>
            <a:chOff x="785456" y="1581090"/>
            <a:chExt cx="3196839" cy="3600510"/>
          </a:xfrm>
        </p:grpSpPr>
        <p:sp>
          <p:nvSpPr>
            <p:cNvPr id="8" name="TextBox 7"/>
            <p:cNvSpPr txBox="1"/>
            <p:nvPr/>
          </p:nvSpPr>
          <p:spPr>
            <a:xfrm>
              <a:off x="2296559" y="1581090"/>
              <a:ext cx="1665841"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Loyalty shifts</a:t>
              </a:r>
              <a:endParaRPr lang="en-US" sz="2000" i="1"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2019300" y="2428815"/>
              <a:ext cx="1340432"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Deception</a:t>
              </a:r>
              <a:endParaRPr lang="en-US" sz="2000" i="1" dirty="0">
                <a:solidFill>
                  <a:schemeClr val="bg1"/>
                </a:solidFill>
                <a:effectLst>
                  <a:outerShdw blurRad="38100" dist="38100" dir="2700000" algn="tl">
                    <a:srgbClr val="000000">
                      <a:alpha val="43137"/>
                    </a:srgbClr>
                  </a:outerShdw>
                </a:effectLst>
              </a:endParaRPr>
            </a:p>
          </p:txBody>
        </p:sp>
        <p:sp>
          <p:nvSpPr>
            <p:cNvPr id="10" name="TextBox 9"/>
            <p:cNvSpPr txBox="1"/>
            <p:nvPr/>
          </p:nvSpPr>
          <p:spPr>
            <a:xfrm>
              <a:off x="1841836" y="2847975"/>
              <a:ext cx="954107"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Regret</a:t>
              </a:r>
              <a:endParaRPr lang="en-US" sz="2000" i="1" dirty="0">
                <a:solidFill>
                  <a:schemeClr val="bg1"/>
                </a:solidFill>
                <a:effectLst>
                  <a:outerShdw blurRad="38100" dist="38100" dir="2700000" algn="tl">
                    <a:srgbClr val="000000">
                      <a:alpha val="43137"/>
                    </a:srgbClr>
                  </a:outerShdw>
                </a:effectLst>
              </a:endParaRPr>
            </a:p>
          </p:txBody>
        </p:sp>
        <p:sp>
          <p:nvSpPr>
            <p:cNvPr id="11" name="TextBox 10"/>
            <p:cNvSpPr txBox="1"/>
            <p:nvPr/>
          </p:nvSpPr>
          <p:spPr>
            <a:xfrm>
              <a:off x="1058476" y="4400550"/>
              <a:ext cx="869149"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Snare</a:t>
              </a:r>
              <a:endParaRPr lang="en-US" sz="2000" i="1" dirty="0">
                <a:solidFill>
                  <a:schemeClr val="bg1"/>
                </a:solidFill>
                <a:effectLst>
                  <a:outerShdw blurRad="38100" dist="38100" dir="2700000" algn="tl">
                    <a:srgbClr val="000000">
                      <a:alpha val="43137"/>
                    </a:srgbClr>
                  </a:outerShdw>
                </a:effectLst>
              </a:endParaRPr>
            </a:p>
          </p:txBody>
        </p:sp>
        <p:sp>
          <p:nvSpPr>
            <p:cNvPr id="12" name="TextBox 11"/>
            <p:cNvSpPr txBox="1"/>
            <p:nvPr/>
          </p:nvSpPr>
          <p:spPr>
            <a:xfrm>
              <a:off x="1536397" y="3228975"/>
              <a:ext cx="1311578"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Paralyzes</a:t>
              </a:r>
              <a:endParaRPr lang="en-US" sz="2000" i="1" dirty="0">
                <a:solidFill>
                  <a:schemeClr val="bg1"/>
                </a:solidFill>
                <a:effectLst>
                  <a:outerShdw blurRad="38100" dist="38100" dir="2700000" algn="tl">
                    <a:srgbClr val="000000">
                      <a:alpha val="43137"/>
                    </a:srgbClr>
                  </a:outerShdw>
                </a:effectLst>
              </a:endParaRPr>
            </a:p>
          </p:txBody>
        </p:sp>
        <p:sp>
          <p:nvSpPr>
            <p:cNvPr id="13" name="TextBox 12"/>
            <p:cNvSpPr txBox="1"/>
            <p:nvPr/>
          </p:nvSpPr>
          <p:spPr>
            <a:xfrm>
              <a:off x="1829141" y="1990533"/>
              <a:ext cx="2153154"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Situational Ethics</a:t>
              </a:r>
              <a:endParaRPr lang="en-US" sz="2000" i="1" dirty="0">
                <a:solidFill>
                  <a:schemeClr val="bg1"/>
                </a:solidFill>
                <a:effectLst>
                  <a:outerShdw blurRad="38100" dist="38100" dir="2700000" algn="tl">
                    <a:srgbClr val="000000">
                      <a:alpha val="43137"/>
                    </a:srgbClr>
                  </a:outerShdw>
                </a:effectLst>
              </a:endParaRPr>
            </a:p>
          </p:txBody>
        </p:sp>
        <p:sp>
          <p:nvSpPr>
            <p:cNvPr id="18" name="TextBox 17"/>
            <p:cNvSpPr txBox="1"/>
            <p:nvPr/>
          </p:nvSpPr>
          <p:spPr>
            <a:xfrm>
              <a:off x="785456" y="4029045"/>
              <a:ext cx="2010487"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Compounds Sin</a:t>
              </a:r>
              <a:endParaRPr lang="en-US" sz="2000" i="1" dirty="0">
                <a:solidFill>
                  <a:schemeClr val="bg1"/>
                </a:solidFill>
                <a:effectLst>
                  <a:outerShdw blurRad="38100" dist="38100" dir="2700000" algn="tl">
                    <a:srgbClr val="000000">
                      <a:alpha val="43137"/>
                    </a:srgbClr>
                  </a:outerShdw>
                </a:effectLst>
              </a:endParaRPr>
            </a:p>
          </p:txBody>
        </p:sp>
        <p:sp>
          <p:nvSpPr>
            <p:cNvPr id="25" name="TextBox 24"/>
            <p:cNvSpPr txBox="1"/>
            <p:nvPr/>
          </p:nvSpPr>
          <p:spPr>
            <a:xfrm>
              <a:off x="883451" y="4781490"/>
              <a:ext cx="869149"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Death</a:t>
              </a:r>
              <a:endParaRPr lang="en-US" sz="2000" i="1" dirty="0">
                <a:solidFill>
                  <a:schemeClr val="bg1"/>
                </a:solidFill>
                <a:effectLst>
                  <a:outerShdw blurRad="38100" dist="38100" dir="2700000" algn="tl">
                    <a:srgbClr val="000000">
                      <a:alpha val="43137"/>
                    </a:srgbClr>
                  </a:outerShdw>
                </a:effectLst>
              </a:endParaRPr>
            </a:p>
          </p:txBody>
        </p:sp>
        <p:sp>
          <p:nvSpPr>
            <p:cNvPr id="27" name="TextBox 26"/>
            <p:cNvSpPr txBox="1"/>
            <p:nvPr/>
          </p:nvSpPr>
          <p:spPr>
            <a:xfrm>
              <a:off x="1555447" y="3657450"/>
              <a:ext cx="784189" cy="400110"/>
            </a:xfrm>
            <a:prstGeom prst="rect">
              <a:avLst/>
            </a:prstGeom>
            <a:noFill/>
          </p:spPr>
          <p:txBody>
            <a:bodyPr wrap="none" rtlCol="0">
              <a:spAutoFit/>
            </a:bodyPr>
            <a:lstStyle/>
            <a:p>
              <a:r>
                <a:rPr lang="en-US" sz="2000" i="1" dirty="0" smtClean="0">
                  <a:solidFill>
                    <a:schemeClr val="bg1"/>
                  </a:solidFill>
                  <a:effectLst>
                    <a:outerShdw blurRad="38100" dist="38100" dir="2700000" algn="tl">
                      <a:srgbClr val="000000">
                        <a:alpha val="43137"/>
                      </a:srgbClr>
                    </a:outerShdw>
                  </a:effectLst>
                </a:rPr>
                <a:t>Pride</a:t>
              </a:r>
              <a:endParaRPr lang="en-US" sz="2000" i="1" dirty="0">
                <a:solidFill>
                  <a:schemeClr val="bg1"/>
                </a:solidFill>
                <a:effectLst>
                  <a:outerShdw blurRad="38100" dist="38100" dir="2700000" algn="tl">
                    <a:srgbClr val="000000">
                      <a:alpha val="43137"/>
                    </a:srgbClr>
                  </a:outerShdw>
                </a:effectLst>
              </a:endParaRPr>
            </a:p>
          </p:txBody>
        </p:sp>
      </p:grpSp>
      <p:grpSp>
        <p:nvGrpSpPr>
          <p:cNvPr id="24" name="Group 23"/>
          <p:cNvGrpSpPr/>
          <p:nvPr/>
        </p:nvGrpSpPr>
        <p:grpSpPr>
          <a:xfrm>
            <a:off x="5181600" y="1524000"/>
            <a:ext cx="3276600" cy="3657600"/>
            <a:chOff x="5181600" y="1524000"/>
            <a:chExt cx="3276600" cy="3657600"/>
          </a:xfrm>
        </p:grpSpPr>
        <p:sp>
          <p:nvSpPr>
            <p:cNvPr id="14" name="TextBox 13"/>
            <p:cNvSpPr txBox="1"/>
            <p:nvPr/>
          </p:nvSpPr>
          <p:spPr>
            <a:xfrm>
              <a:off x="5181600" y="1524000"/>
              <a:ext cx="1598515"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Unwavering</a:t>
              </a:r>
              <a:endParaRPr lang="en-US" sz="2000" i="1" dirty="0">
                <a:effectLst>
                  <a:outerShdw blurRad="38100" dist="38100" dir="2700000" algn="tl">
                    <a:srgbClr val="000000">
                      <a:alpha val="43137"/>
                    </a:srgbClr>
                  </a:outerShdw>
                </a:effectLst>
              </a:endParaRPr>
            </a:p>
          </p:txBody>
        </p:sp>
        <p:sp>
          <p:nvSpPr>
            <p:cNvPr id="15" name="TextBox 14"/>
            <p:cNvSpPr txBox="1"/>
            <p:nvPr/>
          </p:nvSpPr>
          <p:spPr>
            <a:xfrm>
              <a:off x="5895975" y="2562165"/>
              <a:ext cx="1152880"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Strength</a:t>
              </a:r>
              <a:endParaRPr lang="en-US" sz="2000" i="1" dirty="0">
                <a:effectLst>
                  <a:outerShdw blurRad="38100" dist="38100" dir="2700000" algn="tl">
                    <a:srgbClr val="000000">
                      <a:alpha val="43137"/>
                    </a:srgbClr>
                  </a:outerShdw>
                </a:effectLst>
              </a:endParaRPr>
            </a:p>
          </p:txBody>
        </p:sp>
        <p:sp>
          <p:nvSpPr>
            <p:cNvPr id="16" name="TextBox 15"/>
            <p:cNvSpPr txBox="1"/>
            <p:nvPr/>
          </p:nvSpPr>
          <p:spPr>
            <a:xfrm>
              <a:off x="5715000" y="2190750"/>
              <a:ext cx="1125629"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Honesty</a:t>
              </a:r>
              <a:endParaRPr lang="en-US" sz="2000" i="1" dirty="0">
                <a:effectLst>
                  <a:outerShdw blurRad="38100" dist="38100" dir="2700000" algn="tl">
                    <a:srgbClr val="000000">
                      <a:alpha val="43137"/>
                    </a:srgbClr>
                  </a:outerShdw>
                </a:effectLst>
              </a:endParaRPr>
            </a:p>
          </p:txBody>
        </p:sp>
        <p:sp>
          <p:nvSpPr>
            <p:cNvPr id="17" name="TextBox 16"/>
            <p:cNvSpPr txBox="1"/>
            <p:nvPr/>
          </p:nvSpPr>
          <p:spPr>
            <a:xfrm>
              <a:off x="5514975" y="1838325"/>
              <a:ext cx="1095172"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Integrity</a:t>
              </a:r>
              <a:endParaRPr lang="en-US" sz="2000" i="1" dirty="0">
                <a:effectLst>
                  <a:outerShdw blurRad="38100" dist="38100" dir="2700000" algn="tl">
                    <a:srgbClr val="000000">
                      <a:alpha val="43137"/>
                    </a:srgbClr>
                  </a:outerShdw>
                </a:effectLst>
              </a:endParaRPr>
            </a:p>
          </p:txBody>
        </p:sp>
        <p:sp>
          <p:nvSpPr>
            <p:cNvPr id="20" name="TextBox 19"/>
            <p:cNvSpPr txBox="1"/>
            <p:nvPr/>
          </p:nvSpPr>
          <p:spPr>
            <a:xfrm>
              <a:off x="6238875" y="3314700"/>
              <a:ext cx="1425390"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Endurance</a:t>
              </a:r>
              <a:endParaRPr lang="en-US" sz="2000" i="1" dirty="0">
                <a:effectLst>
                  <a:outerShdw blurRad="38100" dist="38100" dir="2700000" algn="tl">
                    <a:srgbClr val="000000">
                      <a:alpha val="43137"/>
                    </a:srgbClr>
                  </a:outerShdw>
                </a:effectLst>
              </a:endParaRPr>
            </a:p>
          </p:txBody>
        </p:sp>
        <p:sp>
          <p:nvSpPr>
            <p:cNvPr id="21" name="TextBox 20"/>
            <p:cNvSpPr txBox="1"/>
            <p:nvPr/>
          </p:nvSpPr>
          <p:spPr>
            <a:xfrm>
              <a:off x="6153150" y="2952750"/>
              <a:ext cx="1168910"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Courage</a:t>
              </a:r>
              <a:endParaRPr lang="en-US" sz="2000" i="1" dirty="0">
                <a:effectLst>
                  <a:outerShdw blurRad="38100" dist="38100" dir="2700000" algn="tl">
                    <a:srgbClr val="000000">
                      <a:alpha val="43137"/>
                    </a:srgbClr>
                  </a:outerShdw>
                </a:effectLst>
              </a:endParaRPr>
            </a:p>
          </p:txBody>
        </p:sp>
        <p:sp>
          <p:nvSpPr>
            <p:cNvPr id="22" name="TextBox 21"/>
            <p:cNvSpPr txBox="1"/>
            <p:nvPr/>
          </p:nvSpPr>
          <p:spPr>
            <a:xfrm>
              <a:off x="6772275" y="4038600"/>
              <a:ext cx="1055097"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Freeing</a:t>
              </a:r>
              <a:endParaRPr lang="en-US" sz="2000" i="1" dirty="0">
                <a:effectLst>
                  <a:outerShdw blurRad="38100" dist="38100" dir="2700000" algn="tl">
                    <a:srgbClr val="000000">
                      <a:alpha val="43137"/>
                    </a:srgbClr>
                  </a:outerShdw>
                </a:effectLst>
              </a:endParaRPr>
            </a:p>
          </p:txBody>
        </p:sp>
        <p:sp>
          <p:nvSpPr>
            <p:cNvPr id="23" name="TextBox 22"/>
            <p:cNvSpPr txBox="1"/>
            <p:nvPr/>
          </p:nvSpPr>
          <p:spPr>
            <a:xfrm>
              <a:off x="7058025" y="4390965"/>
              <a:ext cx="910827"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Safety</a:t>
              </a:r>
              <a:endParaRPr lang="en-US" sz="2000" i="1" dirty="0">
                <a:effectLst>
                  <a:outerShdw blurRad="38100" dist="38100" dir="2700000" algn="tl">
                    <a:srgbClr val="000000">
                      <a:alpha val="43137"/>
                    </a:srgbClr>
                  </a:outerShdw>
                </a:effectLst>
              </a:endParaRPr>
            </a:p>
          </p:txBody>
        </p:sp>
        <p:sp>
          <p:nvSpPr>
            <p:cNvPr id="26" name="TextBox 25"/>
            <p:cNvSpPr txBox="1"/>
            <p:nvPr/>
          </p:nvSpPr>
          <p:spPr>
            <a:xfrm>
              <a:off x="7217155" y="4781490"/>
              <a:ext cx="1241045"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Salvation</a:t>
              </a:r>
              <a:endParaRPr lang="en-US" sz="2000" i="1" dirty="0">
                <a:effectLst>
                  <a:outerShdw blurRad="38100" dist="38100" dir="2700000" algn="tl">
                    <a:srgbClr val="000000">
                      <a:alpha val="43137"/>
                    </a:srgbClr>
                  </a:outerShdw>
                </a:effectLst>
              </a:endParaRPr>
            </a:p>
          </p:txBody>
        </p:sp>
        <p:sp>
          <p:nvSpPr>
            <p:cNvPr id="28" name="TextBox 27"/>
            <p:cNvSpPr txBox="1"/>
            <p:nvPr/>
          </p:nvSpPr>
          <p:spPr>
            <a:xfrm>
              <a:off x="6528241" y="3686205"/>
              <a:ext cx="1098378" cy="400110"/>
            </a:xfrm>
            <a:prstGeom prst="rect">
              <a:avLst/>
            </a:prstGeom>
            <a:noFill/>
          </p:spPr>
          <p:txBody>
            <a:bodyPr wrap="none" rtlCol="0">
              <a:spAutoFit/>
            </a:bodyPr>
            <a:lstStyle/>
            <a:p>
              <a:r>
                <a:rPr lang="en-US" sz="2000" i="1" dirty="0" smtClean="0">
                  <a:effectLst>
                    <a:outerShdw blurRad="38100" dist="38100" dir="2700000" algn="tl">
                      <a:srgbClr val="000000">
                        <a:alpha val="43137"/>
                      </a:srgbClr>
                    </a:outerShdw>
                  </a:effectLst>
                </a:rPr>
                <a:t>Humility</a:t>
              </a:r>
              <a:endParaRPr lang="en-US" sz="2000" i="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15242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2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Balance - Don’t Disregard Men</a:t>
            </a:r>
            <a:endParaRPr lang="en-US" sz="4100" dirty="0"/>
          </a:p>
        </p:txBody>
      </p:sp>
      <p:sp>
        <p:nvSpPr>
          <p:cNvPr id="3" name="Content Placeholder 2"/>
          <p:cNvSpPr>
            <a:spLocks noGrp="1"/>
          </p:cNvSpPr>
          <p:nvPr>
            <p:ph idx="1"/>
          </p:nvPr>
        </p:nvSpPr>
        <p:spPr>
          <a:xfrm>
            <a:off x="457200" y="1066800"/>
            <a:ext cx="7467600" cy="4525963"/>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Romans </a:t>
            </a:r>
            <a:r>
              <a:rPr lang="en-US" sz="2200" b="1" dirty="0">
                <a:latin typeface="Times New Roman" panose="02020603050405020304" pitchFamily="18" charset="0"/>
                <a:cs typeface="Times New Roman" panose="02020603050405020304" pitchFamily="18" charset="0"/>
              </a:rPr>
              <a:t>14:15 </a:t>
            </a:r>
            <a:r>
              <a:rPr lang="en-US" sz="2200" dirty="0" smtClean="0">
                <a:latin typeface="Times New Roman" panose="02020603050405020304" pitchFamily="18" charset="0"/>
                <a:cs typeface="Times New Roman" panose="02020603050405020304" pitchFamily="18" charset="0"/>
              </a:rPr>
              <a:t>Yet </a:t>
            </a:r>
            <a:r>
              <a:rPr lang="en-US" sz="2200" dirty="0">
                <a:latin typeface="Times New Roman" panose="02020603050405020304" pitchFamily="18" charset="0"/>
                <a:cs typeface="Times New Roman" panose="02020603050405020304" pitchFamily="18" charset="0"/>
              </a:rPr>
              <a:t>if your brother is grieved because of </a:t>
            </a:r>
            <a:r>
              <a:rPr lang="en-US" sz="2200" i="1" dirty="0">
                <a:latin typeface="Times New Roman" panose="02020603050405020304" pitchFamily="18" charset="0"/>
                <a:cs typeface="Times New Roman" panose="02020603050405020304" pitchFamily="18" charset="0"/>
              </a:rPr>
              <a:t>your</a:t>
            </a:r>
            <a:r>
              <a:rPr lang="en-US" sz="2200" dirty="0">
                <a:latin typeface="Times New Roman" panose="02020603050405020304" pitchFamily="18" charset="0"/>
                <a:cs typeface="Times New Roman" panose="02020603050405020304" pitchFamily="18" charset="0"/>
              </a:rPr>
              <a:t> food, you are no longer walking in love. Do not destroy with your food the one for whom Christ died.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16</a:t>
            </a:r>
            <a:r>
              <a:rPr lang="en-US" sz="2200" dirty="0">
                <a:latin typeface="Times New Roman" panose="02020603050405020304" pitchFamily="18" charset="0"/>
                <a:cs typeface="Times New Roman" panose="02020603050405020304" pitchFamily="18" charset="0"/>
              </a:rPr>
              <a:t>Therefore do not let your good be spoken of as evil;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17</a:t>
            </a:r>
            <a:r>
              <a:rPr lang="en-US" sz="2200" dirty="0">
                <a:latin typeface="Times New Roman" panose="02020603050405020304" pitchFamily="18" charset="0"/>
                <a:cs typeface="Times New Roman" panose="02020603050405020304" pitchFamily="18" charset="0"/>
              </a:rPr>
              <a:t>for the kingdom of God is not eating and drinking, but righteousness and peace and joy in the Holy Spirit.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18</a:t>
            </a:r>
            <a:r>
              <a:rPr lang="en-US" sz="2200" dirty="0">
                <a:latin typeface="Times New Roman" panose="02020603050405020304" pitchFamily="18" charset="0"/>
                <a:cs typeface="Times New Roman" panose="02020603050405020304" pitchFamily="18" charset="0"/>
              </a:rPr>
              <a:t>For he who serves Christ in </a:t>
            </a:r>
            <a:r>
              <a:rPr lang="en-US" sz="2200" dirty="0" smtClean="0">
                <a:latin typeface="Times New Roman" panose="02020603050405020304" pitchFamily="18" charset="0"/>
                <a:cs typeface="Times New Roman" panose="02020603050405020304" pitchFamily="18" charset="0"/>
              </a:rPr>
              <a:t>these </a:t>
            </a:r>
            <a:r>
              <a:rPr lang="en-US" sz="2200" dirty="0">
                <a:latin typeface="Times New Roman" panose="02020603050405020304" pitchFamily="18" charset="0"/>
                <a:cs typeface="Times New Roman" panose="02020603050405020304" pitchFamily="18" charset="0"/>
              </a:rPr>
              <a:t>things </a:t>
            </a:r>
            <a:r>
              <a:rPr lang="en-US" sz="2200" i="1" dirty="0">
                <a:latin typeface="Times New Roman" panose="02020603050405020304" pitchFamily="18" charset="0"/>
                <a:cs typeface="Times New Roman" panose="02020603050405020304" pitchFamily="18" charset="0"/>
              </a:rPr>
              <a:t>is</a:t>
            </a:r>
            <a:r>
              <a:rPr lang="en-US" sz="2200" dirty="0">
                <a:latin typeface="Times New Roman" panose="02020603050405020304" pitchFamily="18" charset="0"/>
                <a:cs typeface="Times New Roman" panose="02020603050405020304" pitchFamily="18" charset="0"/>
              </a:rPr>
              <a:t> acceptable to God and approved by men</a:t>
            </a:r>
            <a:r>
              <a:rPr lang="en-US" sz="2200" dirty="0" smtClean="0">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Approved by men? Mutually pleasing God and men is </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good</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Be even this was prefaced with Fear of God…vs 18, 10</a:t>
            </a:r>
            <a:endParaRPr lang="en-US" sz="2200" b="1" dirty="0">
              <a:latin typeface="Times New Roman" panose="02020603050405020304" pitchFamily="18" charset="0"/>
              <a:cs typeface="Times New Roman" panose="02020603050405020304" pitchFamily="18" charset="0"/>
            </a:endParaRPr>
          </a:p>
          <a:p>
            <a:pPr>
              <a:buFontTx/>
              <a:buChar char="-"/>
            </a:pPr>
            <a:endParaRPr lang="en-US" sz="2200" b="1" dirty="0" smtClean="0">
              <a:latin typeface="Times New Roman" panose="02020603050405020304" pitchFamily="18" charset="0"/>
              <a:cs typeface="Times New Roman" panose="02020603050405020304" pitchFamily="18" charset="0"/>
            </a:endParaRPr>
          </a:p>
          <a:p>
            <a:pPr marL="36576" indent="0">
              <a:buNone/>
            </a:pPr>
            <a:r>
              <a:rPr lang="en-US" sz="2200" b="1" dirty="0" smtClean="0">
                <a:latin typeface="Times New Roman" panose="02020603050405020304" pitchFamily="18" charset="0"/>
                <a:cs typeface="Times New Roman" panose="02020603050405020304" pitchFamily="18" charset="0"/>
              </a:rPr>
              <a:t>Romans </a:t>
            </a:r>
            <a:r>
              <a:rPr lang="en-US" sz="2200" b="1" dirty="0">
                <a:latin typeface="Times New Roman" panose="02020603050405020304" pitchFamily="18" charset="0"/>
                <a:cs typeface="Times New Roman" panose="02020603050405020304" pitchFamily="18" charset="0"/>
              </a:rPr>
              <a:t>14:10 </a:t>
            </a:r>
            <a:r>
              <a:rPr lang="en-US" sz="2200" dirty="0">
                <a:latin typeface="Times New Roman" panose="02020603050405020304" pitchFamily="18" charset="0"/>
                <a:cs typeface="Times New Roman" panose="02020603050405020304" pitchFamily="18" charset="0"/>
              </a:rPr>
              <a:t>But why do you judge your brother? Or why do you show contempt for your brother? For we shall all stand before the judgment seat of </a:t>
            </a:r>
            <a:r>
              <a:rPr lang="en-US" sz="2200" dirty="0" smtClean="0">
                <a:latin typeface="Times New Roman" panose="02020603050405020304" pitchFamily="18" charset="0"/>
                <a:cs typeface="Times New Roman" panose="02020603050405020304" pitchFamily="18" charset="0"/>
              </a:rPr>
              <a:t>Christ</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920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Balance - Fear God’s Authorities</a:t>
            </a:r>
            <a:endParaRPr lang="en-US" sz="4100" dirty="0"/>
          </a:p>
        </p:txBody>
      </p:sp>
      <p:sp>
        <p:nvSpPr>
          <p:cNvPr id="3" name="Content Placeholder 2"/>
          <p:cNvSpPr>
            <a:spLocks noGrp="1"/>
          </p:cNvSpPr>
          <p:nvPr>
            <p:ph idx="1"/>
          </p:nvPr>
        </p:nvSpPr>
        <p:spPr>
          <a:xfrm>
            <a:off x="457200" y="1143000"/>
            <a:ext cx="8153400" cy="4525963"/>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Romans </a:t>
            </a:r>
            <a:r>
              <a:rPr lang="en-US" sz="2200" b="1" dirty="0">
                <a:latin typeface="Times New Roman" panose="02020603050405020304" pitchFamily="18" charset="0"/>
                <a:cs typeface="Times New Roman" panose="02020603050405020304" pitchFamily="18" charset="0"/>
              </a:rPr>
              <a:t>13:1 </a:t>
            </a:r>
            <a:r>
              <a:rPr lang="en-US" sz="2200" dirty="0" smtClean="0">
                <a:latin typeface="Times New Roman" panose="02020603050405020304" pitchFamily="18" charset="0"/>
                <a:cs typeface="Times New Roman" panose="02020603050405020304" pitchFamily="18" charset="0"/>
              </a:rPr>
              <a:t>Let </a:t>
            </a:r>
            <a:r>
              <a:rPr lang="en-US" sz="2200" dirty="0">
                <a:latin typeface="Times New Roman" panose="02020603050405020304" pitchFamily="18" charset="0"/>
                <a:cs typeface="Times New Roman" panose="02020603050405020304" pitchFamily="18" charset="0"/>
              </a:rPr>
              <a:t>every soul be subject to the governing authorities. For there is no authority except from God, and the authorities that exist are appointed by God.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Therefore whoever resists the authority resists the ordinance of God, and those who resist will bring judgment on themselves.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3</a:t>
            </a:r>
            <a:r>
              <a:rPr lang="en-US" sz="2200" dirty="0">
                <a:latin typeface="Times New Roman" panose="02020603050405020304" pitchFamily="18" charset="0"/>
                <a:cs typeface="Times New Roman" panose="02020603050405020304" pitchFamily="18" charset="0"/>
              </a:rPr>
              <a:t>For rulers are not a terror to good works, but to evil. </a:t>
            </a:r>
            <a:r>
              <a:rPr lang="en-US" sz="2200" u="sng" dirty="0">
                <a:latin typeface="Times New Roman" panose="02020603050405020304" pitchFamily="18" charset="0"/>
                <a:cs typeface="Times New Roman" panose="02020603050405020304" pitchFamily="18" charset="0"/>
              </a:rPr>
              <a:t>Do you want to be unafraid of the authority? Do what is good</a:t>
            </a:r>
            <a:r>
              <a:rPr lang="en-US" sz="2200" dirty="0">
                <a:latin typeface="Times New Roman" panose="02020603050405020304" pitchFamily="18" charset="0"/>
                <a:cs typeface="Times New Roman" panose="02020603050405020304" pitchFamily="18" charset="0"/>
              </a:rPr>
              <a:t>, and you will have praise from the same.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4</a:t>
            </a:r>
            <a:r>
              <a:rPr lang="en-US" sz="2200" dirty="0">
                <a:latin typeface="Times New Roman" panose="02020603050405020304" pitchFamily="18" charset="0"/>
                <a:cs typeface="Times New Roman" panose="02020603050405020304" pitchFamily="18" charset="0"/>
              </a:rPr>
              <a:t>For he is God’s minister to you for good. </a:t>
            </a:r>
            <a:r>
              <a:rPr lang="en-US" sz="2200" u="sng" dirty="0">
                <a:latin typeface="Times New Roman" panose="02020603050405020304" pitchFamily="18" charset="0"/>
                <a:cs typeface="Times New Roman" panose="02020603050405020304" pitchFamily="18" charset="0"/>
              </a:rPr>
              <a:t>But if you do evil, be afraid</a:t>
            </a:r>
            <a:r>
              <a:rPr lang="en-US" sz="2200" dirty="0">
                <a:latin typeface="Times New Roman" panose="02020603050405020304" pitchFamily="18" charset="0"/>
                <a:cs typeface="Times New Roman" panose="02020603050405020304" pitchFamily="18" charset="0"/>
              </a:rPr>
              <a:t>; for he does not bear the sword in vain; for he is God’s minister, an avenger to </a:t>
            </a:r>
            <a:r>
              <a:rPr lang="en-US" sz="2200" i="1" dirty="0">
                <a:latin typeface="Times New Roman" panose="02020603050405020304" pitchFamily="18" charset="0"/>
                <a:cs typeface="Times New Roman" panose="02020603050405020304" pitchFamily="18" charset="0"/>
              </a:rPr>
              <a:t>execute</a:t>
            </a:r>
            <a:r>
              <a:rPr lang="en-US" sz="2200" dirty="0">
                <a:latin typeface="Times New Roman" panose="02020603050405020304" pitchFamily="18" charset="0"/>
                <a:cs typeface="Times New Roman" panose="02020603050405020304" pitchFamily="18" charset="0"/>
              </a:rPr>
              <a:t> wrath on him who practices evil. </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5</a:t>
            </a:r>
            <a:r>
              <a:rPr lang="en-US" sz="2200" dirty="0">
                <a:latin typeface="Times New Roman" panose="02020603050405020304" pitchFamily="18" charset="0"/>
                <a:cs typeface="Times New Roman" panose="02020603050405020304" pitchFamily="18" charset="0"/>
              </a:rPr>
              <a:t>Therefore </a:t>
            </a:r>
            <a:r>
              <a:rPr lang="en-US" sz="2200" i="1" dirty="0">
                <a:latin typeface="Times New Roman" panose="02020603050405020304" pitchFamily="18" charset="0"/>
                <a:cs typeface="Times New Roman" panose="02020603050405020304" pitchFamily="18" charset="0"/>
              </a:rPr>
              <a:t>you</a:t>
            </a:r>
            <a:r>
              <a:rPr lang="en-US" sz="2200" dirty="0">
                <a:latin typeface="Times New Roman" panose="02020603050405020304" pitchFamily="18" charset="0"/>
                <a:cs typeface="Times New Roman" panose="02020603050405020304" pitchFamily="18" charset="0"/>
              </a:rPr>
              <a:t> must be subject, not only because of wrath but also for conscience’ sake</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vs. 5 wrath due to the government’s punishment, but conscience is due to God’s command</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209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Summary Part I</a:t>
            </a:r>
            <a:endParaRPr lang="en-US" sz="4100" dirty="0"/>
          </a:p>
        </p:txBody>
      </p:sp>
      <p:sp>
        <p:nvSpPr>
          <p:cNvPr id="3" name="Content Placeholder 2"/>
          <p:cNvSpPr>
            <a:spLocks noGrp="1"/>
          </p:cNvSpPr>
          <p:nvPr>
            <p:ph idx="1"/>
          </p:nvPr>
        </p:nvSpPr>
        <p:spPr>
          <a:xfrm>
            <a:off x="457200" y="1143000"/>
            <a:ext cx="8382000" cy="5105400"/>
          </a:xfrm>
        </p:spPr>
        <p:txBody>
          <a:bodyPr>
            <a:noAutofit/>
          </a:bodyPr>
          <a:lstStyle/>
          <a:p>
            <a:pPr marL="365760" indent="-457200">
              <a:buNone/>
            </a:pPr>
            <a:r>
              <a:rPr lang="en-US" sz="2200" dirty="0" smtClean="0"/>
              <a:t>Definition of fear varies from terror to reverence in both OT / NT</a:t>
            </a:r>
          </a:p>
          <a:p>
            <a:pPr marL="365760" indent="-457200">
              <a:buNone/>
            </a:pPr>
            <a:r>
              <a:rPr lang="en-US" sz="2200" dirty="0" smtClean="0"/>
              <a:t>Fear of God is:</a:t>
            </a:r>
          </a:p>
          <a:p>
            <a:pPr marL="667512" lvl="1" indent="-457200"/>
            <a:r>
              <a:rPr lang="en-US" sz="1800" dirty="0"/>
              <a:t>	</a:t>
            </a:r>
            <a:r>
              <a:rPr lang="en-US" sz="2000" dirty="0" smtClean="0"/>
              <a:t>Required by God</a:t>
            </a:r>
          </a:p>
          <a:p>
            <a:pPr marL="667512" lvl="1" indent="-457200"/>
            <a:r>
              <a:rPr lang="en-US" sz="2000" dirty="0" smtClean="0"/>
              <a:t>	A central theme through the bible (&gt;300x)</a:t>
            </a:r>
          </a:p>
          <a:p>
            <a:pPr marL="667512" lvl="1" indent="-457200"/>
            <a:r>
              <a:rPr lang="en-US" sz="2000" dirty="0"/>
              <a:t>	</a:t>
            </a:r>
            <a:r>
              <a:rPr lang="en-US" sz="2000" dirty="0" smtClean="0"/>
              <a:t>Foundational to man’s place before God</a:t>
            </a:r>
            <a:endParaRPr lang="en-US" sz="2000" dirty="0"/>
          </a:p>
        </p:txBody>
      </p:sp>
      <p:sp>
        <p:nvSpPr>
          <p:cNvPr id="4" name="Rectangle 3"/>
          <p:cNvSpPr/>
          <p:nvPr/>
        </p:nvSpPr>
        <p:spPr>
          <a:xfrm>
            <a:off x="3200400" y="6074734"/>
            <a:ext cx="5760720" cy="594360"/>
          </a:xfrm>
          <a:prstGeom prst="rect">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 tIns="0" rIns="18288" bIns="0" rtlCol="0" anchor="ctr"/>
          <a:lstStyle/>
          <a:p>
            <a:pPr algn="ctr"/>
            <a:r>
              <a:rPr lang="en-US" sz="2000" dirty="0" smtClean="0">
                <a:effectLst>
                  <a:outerShdw blurRad="38100" dist="38100" dir="2700000" algn="tl">
                    <a:srgbClr val="000000">
                      <a:alpha val="43137"/>
                    </a:srgbClr>
                  </a:outerShdw>
                </a:effectLst>
              </a:rPr>
              <a:t>God can destroy both body and soul (Matt 10:28)</a:t>
            </a:r>
            <a:endParaRPr lang="en-US" sz="2000" dirty="0">
              <a:effectLst>
                <a:outerShdw blurRad="38100" dist="38100" dir="2700000" algn="tl">
                  <a:srgbClr val="000000">
                    <a:alpha val="43137"/>
                  </a:srgbClr>
                </a:outerShdw>
              </a:effectLst>
            </a:endParaRPr>
          </a:p>
        </p:txBody>
      </p:sp>
      <p:sp>
        <p:nvSpPr>
          <p:cNvPr id="5" name="Rectangle 4"/>
          <p:cNvSpPr/>
          <p:nvPr/>
        </p:nvSpPr>
        <p:spPr>
          <a:xfrm>
            <a:off x="3200400" y="5463365"/>
            <a:ext cx="5760720" cy="594360"/>
          </a:xfrm>
          <a:prstGeom prst="rect">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 tIns="0" rIns="18288" bIns="0" rtlCol="0" anchor="ctr"/>
          <a:lstStyle/>
          <a:p>
            <a:pPr algn="ctr"/>
            <a:r>
              <a:rPr lang="en-US" sz="2000" dirty="0" smtClean="0">
                <a:effectLst>
                  <a:outerShdw blurRad="38100" dist="38100" dir="2700000" algn="tl">
                    <a:srgbClr val="000000">
                      <a:alpha val="43137"/>
                    </a:srgbClr>
                  </a:outerShdw>
                </a:effectLst>
              </a:rPr>
              <a:t>God’s glory is fatal to men (Exodus 33:20)</a:t>
            </a:r>
            <a:endParaRPr lang="en-US" sz="2000" dirty="0">
              <a:effectLst>
                <a:outerShdw blurRad="38100" dist="38100" dir="2700000" algn="tl">
                  <a:srgbClr val="000000">
                    <a:alpha val="43137"/>
                  </a:srgbClr>
                </a:outerShdw>
              </a:effectLst>
            </a:endParaRPr>
          </a:p>
        </p:txBody>
      </p:sp>
      <p:sp>
        <p:nvSpPr>
          <p:cNvPr id="6" name="Rectangle 5"/>
          <p:cNvSpPr/>
          <p:nvPr/>
        </p:nvSpPr>
        <p:spPr>
          <a:xfrm>
            <a:off x="3200400" y="4858372"/>
            <a:ext cx="5760720" cy="594360"/>
          </a:xfrm>
          <a:prstGeom prst="rect">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 tIns="0" rIns="18288" bIns="0" rtlCol="0" anchor="ctr"/>
          <a:lstStyle/>
          <a:p>
            <a:pPr algn="ctr"/>
            <a:r>
              <a:rPr lang="en-US" sz="2000" dirty="0" smtClean="0">
                <a:effectLst>
                  <a:outerShdw blurRad="38100" dist="38100" dir="2700000" algn="tl">
                    <a:srgbClr val="000000">
                      <a:alpha val="43137"/>
                    </a:srgbClr>
                  </a:outerShdw>
                </a:effectLst>
              </a:rPr>
              <a:t>People acceptable to God only by His grace </a:t>
            </a:r>
          </a:p>
          <a:p>
            <a:pPr algn="ctr"/>
            <a:r>
              <a:rPr lang="en-US" sz="2000" dirty="0" smtClean="0">
                <a:effectLst>
                  <a:outerShdw blurRad="38100" dist="38100" dir="2700000" algn="tl">
                    <a:srgbClr val="000000">
                      <a:alpha val="43137"/>
                    </a:srgbClr>
                  </a:outerShdw>
                </a:effectLst>
              </a:rPr>
              <a:t>(</a:t>
            </a:r>
            <a:r>
              <a:rPr lang="en-US" sz="2000" dirty="0" err="1" smtClean="0">
                <a:effectLst>
                  <a:outerShdw blurRad="38100" dist="38100" dir="2700000" algn="tl">
                    <a:srgbClr val="000000">
                      <a:alpha val="43137"/>
                    </a:srgbClr>
                  </a:outerShdw>
                </a:effectLst>
              </a:rPr>
              <a:t>Heb</a:t>
            </a:r>
            <a:r>
              <a:rPr lang="en-US" sz="2000" dirty="0" smtClean="0">
                <a:effectLst>
                  <a:outerShdw blurRad="38100" dist="38100" dir="2700000" algn="tl">
                    <a:srgbClr val="000000">
                      <a:alpha val="43137"/>
                    </a:srgbClr>
                  </a:outerShdw>
                </a:effectLst>
              </a:rPr>
              <a:t> 12:28, Phil 2:13)</a:t>
            </a:r>
            <a:endParaRPr lang="en-US" sz="2000" dirty="0">
              <a:effectLst>
                <a:outerShdw blurRad="38100" dist="38100" dir="2700000" algn="tl">
                  <a:srgbClr val="000000">
                    <a:alpha val="43137"/>
                  </a:srgbClr>
                </a:outerShdw>
              </a:effectLst>
            </a:endParaRPr>
          </a:p>
        </p:txBody>
      </p:sp>
      <p:sp>
        <p:nvSpPr>
          <p:cNvPr id="7" name="Rectangle 6"/>
          <p:cNvSpPr/>
          <p:nvPr/>
        </p:nvSpPr>
        <p:spPr>
          <a:xfrm>
            <a:off x="3200400" y="4248772"/>
            <a:ext cx="5760720" cy="594360"/>
          </a:xfrm>
          <a:prstGeom prst="rect">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 tIns="0" rIns="18288" bIns="0" rtlCol="0" anchor="ctr"/>
          <a:lstStyle/>
          <a:p>
            <a:pPr algn="ctr"/>
            <a:r>
              <a:rPr lang="en-US" sz="2000" dirty="0" smtClean="0">
                <a:effectLst>
                  <a:outerShdw blurRad="38100" dist="38100" dir="2700000" algn="tl">
                    <a:srgbClr val="000000">
                      <a:alpha val="43137"/>
                    </a:srgbClr>
                  </a:outerShdw>
                </a:effectLst>
              </a:rPr>
              <a:t>Without holiness, no one will see God (</a:t>
            </a:r>
            <a:r>
              <a:rPr lang="en-US" sz="2000" dirty="0" err="1" smtClean="0">
                <a:effectLst>
                  <a:outerShdw blurRad="38100" dist="38100" dir="2700000" algn="tl">
                    <a:srgbClr val="000000">
                      <a:alpha val="43137"/>
                    </a:srgbClr>
                  </a:outerShdw>
                </a:effectLst>
              </a:rPr>
              <a:t>Heb</a:t>
            </a:r>
            <a:r>
              <a:rPr lang="en-US" sz="2000" dirty="0" smtClean="0">
                <a:effectLst>
                  <a:outerShdw blurRad="38100" dist="38100" dir="2700000" algn="tl">
                    <a:srgbClr val="000000">
                      <a:alpha val="43137"/>
                    </a:srgbClr>
                  </a:outerShdw>
                </a:effectLst>
              </a:rPr>
              <a:t> 12:14)</a:t>
            </a:r>
            <a:endParaRPr lang="en-US" sz="2000" dirty="0">
              <a:effectLst>
                <a:outerShdw blurRad="38100" dist="38100" dir="2700000" algn="tl">
                  <a:srgbClr val="000000">
                    <a:alpha val="43137"/>
                  </a:srgbClr>
                </a:outerShdw>
              </a:effectLst>
            </a:endParaRPr>
          </a:p>
        </p:txBody>
      </p:sp>
      <p:grpSp>
        <p:nvGrpSpPr>
          <p:cNvPr id="8" name="Group 7"/>
          <p:cNvGrpSpPr/>
          <p:nvPr/>
        </p:nvGrpSpPr>
        <p:grpSpPr>
          <a:xfrm>
            <a:off x="6324600" y="1816398"/>
            <a:ext cx="1600200" cy="1812581"/>
            <a:chOff x="3505200" y="1868054"/>
            <a:chExt cx="1600200" cy="1812581"/>
          </a:xfrm>
          <a:solidFill>
            <a:schemeClr val="tx1">
              <a:lumMod val="85000"/>
            </a:schemeClr>
          </a:solidFill>
        </p:grpSpPr>
        <p:sp>
          <p:nvSpPr>
            <p:cNvPr id="9" name="Rectangle 8"/>
            <p:cNvSpPr/>
            <p:nvPr/>
          </p:nvSpPr>
          <p:spPr>
            <a:xfrm>
              <a:off x="3657600" y="2743200"/>
              <a:ext cx="1295400" cy="93743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a:off x="3505200" y="1868054"/>
              <a:ext cx="1600200" cy="86451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3200400" y="3647407"/>
            <a:ext cx="5760720" cy="594360"/>
          </a:xfrm>
          <a:prstGeom prst="rect">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 tIns="0" rIns="18288" bIns="0" rtlCol="0" anchor="ctr"/>
          <a:lstStyle/>
          <a:p>
            <a:pPr algn="ctr"/>
            <a:r>
              <a:rPr lang="en-US" sz="2000" dirty="0">
                <a:effectLst>
                  <a:outerShdw blurRad="38100" dist="38100" dir="2700000" algn="tl">
                    <a:srgbClr val="000000">
                      <a:alpha val="43137"/>
                    </a:srgbClr>
                  </a:outerShdw>
                </a:effectLst>
              </a:rPr>
              <a:t>For the </a:t>
            </a:r>
            <a:r>
              <a:rPr lang="en-US" sz="2000" cap="small" dirty="0">
                <a:effectLst>
                  <a:outerShdw blurRad="38100" dist="38100" dir="2700000" algn="tl">
                    <a:srgbClr val="000000">
                      <a:alpha val="43137"/>
                    </a:srgbClr>
                  </a:outerShdw>
                </a:effectLst>
              </a:rPr>
              <a:t>Lord</a:t>
            </a:r>
            <a:r>
              <a:rPr lang="en-US" sz="2000" dirty="0">
                <a:effectLst>
                  <a:outerShdw blurRad="38100" dist="38100" dir="2700000" algn="tl">
                    <a:srgbClr val="000000">
                      <a:alpha val="43137"/>
                    </a:srgbClr>
                  </a:outerShdw>
                </a:effectLst>
              </a:rPr>
              <a:t> </a:t>
            </a:r>
            <a:r>
              <a:rPr lang="en-US" sz="2000" i="1" dirty="0">
                <a:effectLst>
                  <a:outerShdw blurRad="38100" dist="38100" dir="2700000" algn="tl">
                    <a:srgbClr val="000000">
                      <a:alpha val="43137"/>
                    </a:srgbClr>
                  </a:outerShdw>
                </a:effectLst>
              </a:rPr>
              <a:t>is</a:t>
            </a:r>
            <a:r>
              <a:rPr lang="en-US" sz="2000" dirty="0">
                <a:effectLst>
                  <a:outerShdw blurRad="38100" dist="38100" dir="2700000" algn="tl">
                    <a:srgbClr val="000000">
                      <a:alpha val="43137"/>
                    </a:srgbClr>
                  </a:outerShdw>
                </a:effectLst>
              </a:rPr>
              <a:t> great and greatly to be </a:t>
            </a:r>
            <a:r>
              <a:rPr lang="en-US" sz="2000" dirty="0" smtClean="0">
                <a:effectLst>
                  <a:outerShdw blurRad="38100" dist="38100" dir="2700000" algn="tl">
                    <a:srgbClr val="000000">
                      <a:alpha val="43137"/>
                    </a:srgbClr>
                  </a:outerShdw>
                </a:effectLst>
              </a:rPr>
              <a:t>praised and worshipped (</a:t>
            </a:r>
            <a:r>
              <a:rPr lang="en-US" sz="2000" dirty="0" err="1" smtClean="0">
                <a:effectLst>
                  <a:outerShdw blurRad="38100" dist="38100" dir="2700000" algn="tl">
                    <a:srgbClr val="000000">
                      <a:alpha val="43137"/>
                    </a:srgbClr>
                  </a:outerShdw>
                </a:effectLst>
              </a:rPr>
              <a:t>Psa</a:t>
            </a:r>
            <a:r>
              <a:rPr lang="en-US" sz="2000" dirty="0" smtClean="0">
                <a:effectLst>
                  <a:outerShdw blurRad="38100" dist="38100" dir="2700000" algn="tl">
                    <a:srgbClr val="000000">
                      <a:alpha val="43137"/>
                    </a:srgbClr>
                  </a:outerShdw>
                </a:effectLst>
              </a:rPr>
              <a:t> 96:4, 8)</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782771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14:presetBounceEnd="4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0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14:presetBounceEnd="40000">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14:bounceEnd="40000">
                                          <p:cBhvr additive="base">
                                            <p:cTn id="13" dur="500" fill="hold"/>
                                            <p:tgtEl>
                                              <p:spTgt spid="5"/>
                                            </p:tgtEl>
                                            <p:attrNameLst>
                                              <p:attrName>ppt_x</p:attrName>
                                            </p:attrNameLst>
                                          </p:cBhvr>
                                          <p:tavLst>
                                            <p:tav tm="0">
                                              <p:val>
                                                <p:strVal val="#ppt_x"/>
                                              </p:val>
                                            </p:tav>
                                            <p:tav tm="100000">
                                              <p:val>
                                                <p:strVal val="#ppt_x"/>
                                              </p:val>
                                            </p:tav>
                                          </p:tavLst>
                                        </p:anim>
                                        <p:anim calcmode="lin" valueType="num" p14:bounceEnd="40000">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14:presetBounceEnd="40000">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14:bounceEnd="40000">
                                          <p:cBhvr additive="base">
                                            <p:cTn id="19" dur="500" fill="hold"/>
                                            <p:tgtEl>
                                              <p:spTgt spid="6"/>
                                            </p:tgtEl>
                                            <p:attrNameLst>
                                              <p:attrName>ppt_x</p:attrName>
                                            </p:attrNameLst>
                                          </p:cBhvr>
                                          <p:tavLst>
                                            <p:tav tm="0">
                                              <p:val>
                                                <p:strVal val="#ppt_x"/>
                                              </p:val>
                                            </p:tav>
                                            <p:tav tm="100000">
                                              <p:val>
                                                <p:strVal val="#ppt_x"/>
                                              </p:val>
                                            </p:tav>
                                          </p:tavLst>
                                        </p:anim>
                                        <p:anim calcmode="lin" valueType="num" p14:bounceEnd="40000">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14:presetBounceEnd="40000">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14:bounceEnd="40000">
                                          <p:cBhvr additive="base">
                                            <p:cTn id="25" dur="500" fill="hold"/>
                                            <p:tgtEl>
                                              <p:spTgt spid="7"/>
                                            </p:tgtEl>
                                            <p:attrNameLst>
                                              <p:attrName>ppt_x</p:attrName>
                                            </p:attrNameLst>
                                          </p:cBhvr>
                                          <p:tavLst>
                                            <p:tav tm="0">
                                              <p:val>
                                                <p:strVal val="#ppt_x"/>
                                              </p:val>
                                            </p:tav>
                                            <p:tav tm="100000">
                                              <p:val>
                                                <p:strVal val="#ppt_x"/>
                                              </p:val>
                                            </p:tav>
                                          </p:tavLst>
                                        </p:anim>
                                        <p:anim calcmode="lin" valueType="num" p14:bounceEnd="40000">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14:presetBounceEnd="40000">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14:bounceEnd="40000">
                                          <p:cBhvr additive="base">
                                            <p:cTn id="31" dur="500" fill="hold"/>
                                            <p:tgtEl>
                                              <p:spTgt spid="11"/>
                                            </p:tgtEl>
                                            <p:attrNameLst>
                                              <p:attrName>ppt_x</p:attrName>
                                            </p:attrNameLst>
                                          </p:cBhvr>
                                          <p:tavLst>
                                            <p:tav tm="0">
                                              <p:val>
                                                <p:strVal val="#ppt_x"/>
                                              </p:val>
                                            </p:tav>
                                            <p:tav tm="100000">
                                              <p:val>
                                                <p:strVal val="#ppt_x"/>
                                              </p:val>
                                            </p:tav>
                                          </p:tavLst>
                                        </p:anim>
                                        <p:anim calcmode="lin" valueType="num" p14:bounceEnd="40000">
                                          <p:cBhvr additive="base">
                                            <p:cTn id="3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Love vs. Fear</a:t>
            </a:r>
            <a:endParaRPr lang="en-US" dirty="0"/>
          </a:p>
        </p:txBody>
      </p:sp>
    </p:spTree>
    <p:extLst>
      <p:ext uri="{BB962C8B-B14F-4D97-AF65-F5344CB8AC3E}">
        <p14:creationId xmlns:p14="http://schemas.microsoft.com/office/powerpoint/2010/main" val="2946696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Love Vs. Fear</a:t>
            </a:r>
            <a:endParaRPr lang="en-US" sz="4100" dirty="0"/>
          </a:p>
        </p:txBody>
      </p:sp>
      <p:sp>
        <p:nvSpPr>
          <p:cNvPr id="3" name="Content Placeholder 2"/>
          <p:cNvSpPr>
            <a:spLocks noGrp="1"/>
          </p:cNvSpPr>
          <p:nvPr>
            <p:ph idx="1"/>
          </p:nvPr>
        </p:nvSpPr>
        <p:spPr>
          <a:xfrm>
            <a:off x="381000" y="1295400"/>
            <a:ext cx="8305800" cy="5029200"/>
          </a:xfrm>
        </p:spPr>
        <p:txBody>
          <a:bodyPr>
            <a:noAutofit/>
          </a:bodyPr>
          <a:lstStyle/>
          <a:p>
            <a:pPr marL="36576" indent="0">
              <a:buNone/>
            </a:pPr>
            <a:r>
              <a:rPr lang="en-US" sz="2200" b="1" dirty="0" err="1" smtClean="0"/>
              <a:t>Deut</a:t>
            </a:r>
            <a:r>
              <a:rPr lang="en-US" sz="2200" b="1" dirty="0" smtClean="0"/>
              <a:t> </a:t>
            </a:r>
            <a:r>
              <a:rPr lang="en-US" sz="2200" b="1" dirty="0"/>
              <a:t>10:12 </a:t>
            </a:r>
            <a:r>
              <a:rPr lang="en-US" sz="2200" dirty="0"/>
              <a:t>“And now, Israel, what does the Lord your God require of you, but to fear the Lord your God, to walk in all His ways and to love Him, to serve the Lord your God with all your heart and with all your soul…</a:t>
            </a:r>
            <a:br>
              <a:rPr lang="en-US" sz="2200" dirty="0"/>
            </a:br>
            <a:r>
              <a:rPr lang="en-US" sz="2200" dirty="0">
                <a:solidFill>
                  <a:schemeClr val="accent1">
                    <a:lumMod val="60000"/>
                    <a:lumOff val="40000"/>
                  </a:schemeClr>
                </a:solidFill>
              </a:rPr>
              <a:t>-  Both fear and love for God required</a:t>
            </a:r>
          </a:p>
          <a:p>
            <a:pPr marL="36576" indent="0">
              <a:buNone/>
            </a:pPr>
            <a:endParaRPr lang="en-US" sz="2200" b="1" dirty="0" smtClean="0"/>
          </a:p>
          <a:p>
            <a:pPr marL="36576" indent="0">
              <a:buNone/>
            </a:pPr>
            <a:r>
              <a:rPr lang="en-US" sz="2200" b="1" dirty="0" smtClean="0"/>
              <a:t>2 </a:t>
            </a:r>
            <a:r>
              <a:rPr lang="en-US" sz="2200" b="1" dirty="0"/>
              <a:t>Tim 1:7 </a:t>
            </a:r>
            <a:r>
              <a:rPr lang="en-US" sz="2200" dirty="0"/>
              <a:t>For God has not given us a spirit of fear, but of power and of love and of a sound mind. </a:t>
            </a:r>
            <a:endParaRPr lang="en-US" sz="2200" b="1" dirty="0" smtClean="0"/>
          </a:p>
          <a:p>
            <a:pPr>
              <a:buFontTx/>
              <a:buChar char="-"/>
            </a:pPr>
            <a:r>
              <a:rPr lang="en-US" sz="2200" dirty="0" smtClean="0">
                <a:solidFill>
                  <a:schemeClr val="accent1">
                    <a:lumMod val="60000"/>
                    <a:lumOff val="40000"/>
                  </a:schemeClr>
                </a:solidFill>
              </a:rPr>
              <a:t>What </a:t>
            </a:r>
            <a:r>
              <a:rPr lang="en-US" sz="2200" dirty="0">
                <a:solidFill>
                  <a:schemeClr val="accent1">
                    <a:lumMod val="60000"/>
                    <a:lumOff val="40000"/>
                  </a:schemeClr>
                </a:solidFill>
              </a:rPr>
              <a:t>is the “spirit of fear</a:t>
            </a:r>
            <a:r>
              <a:rPr lang="en-US" sz="2200" dirty="0" smtClean="0">
                <a:solidFill>
                  <a:schemeClr val="accent1">
                    <a:lumMod val="60000"/>
                    <a:lumOff val="40000"/>
                  </a:schemeClr>
                </a:solidFill>
              </a:rPr>
              <a:t>”?</a:t>
            </a:r>
            <a:endParaRPr lang="en-US" sz="2200" dirty="0">
              <a:solidFill>
                <a:schemeClr val="accent1">
                  <a:lumMod val="60000"/>
                  <a:lumOff val="40000"/>
                </a:schemeClr>
              </a:solidFill>
            </a:endParaRPr>
          </a:p>
          <a:p>
            <a:pPr marL="36576" indent="0">
              <a:buNone/>
            </a:pPr>
            <a:r>
              <a:rPr lang="en-US" sz="2200" b="1" dirty="0" smtClean="0"/>
              <a:t>1 </a:t>
            </a:r>
            <a:r>
              <a:rPr lang="en-US" sz="2200" b="1" dirty="0"/>
              <a:t>John </a:t>
            </a:r>
            <a:r>
              <a:rPr lang="en-US" sz="2200" b="1" dirty="0" smtClean="0"/>
              <a:t>4:18 </a:t>
            </a:r>
            <a:r>
              <a:rPr lang="en-US" sz="2200" dirty="0" smtClean="0"/>
              <a:t>There </a:t>
            </a:r>
            <a:r>
              <a:rPr lang="en-US" sz="2200" dirty="0"/>
              <a:t>is no fear in love; but perfect love casts out fear, because fear involves torment. But he who fears has not been made perfect in love</a:t>
            </a:r>
            <a:r>
              <a:rPr lang="en-US" sz="2200" dirty="0" smtClean="0"/>
              <a:t>.</a:t>
            </a:r>
            <a:r>
              <a:rPr lang="en-US" sz="2200" baseline="30000" dirty="0">
                <a:latin typeface="Times New Roman" panose="02020603050405020304" pitchFamily="18" charset="0"/>
                <a:cs typeface="Times New Roman" panose="02020603050405020304" pitchFamily="18" charset="0"/>
              </a:rPr>
              <a:t> </a:t>
            </a:r>
            <a:endParaRPr lang="en-US" sz="2200" baseline="30000" dirty="0" smtClean="0">
              <a:latin typeface="Times New Roman" panose="02020603050405020304" pitchFamily="18" charset="0"/>
              <a:cs typeface="Times New Roman" panose="02020603050405020304" pitchFamily="18" charset="0"/>
            </a:endParaRPr>
          </a:p>
          <a:p>
            <a:pPr>
              <a:buFontTx/>
              <a:buChar char="-"/>
            </a:pPr>
            <a:r>
              <a:rPr lang="en-US" sz="2200" dirty="0" smtClean="0">
                <a:solidFill>
                  <a:schemeClr val="accent1">
                    <a:lumMod val="60000"/>
                    <a:lumOff val="40000"/>
                  </a:schemeClr>
                </a:solidFill>
              </a:rPr>
              <a:t>Can love </a:t>
            </a:r>
            <a:r>
              <a:rPr lang="en-US" sz="2200" dirty="0">
                <a:solidFill>
                  <a:schemeClr val="accent1">
                    <a:lumMod val="60000"/>
                    <a:lumOff val="40000"/>
                  </a:schemeClr>
                </a:solidFill>
              </a:rPr>
              <a:t>and fear coexist</a:t>
            </a:r>
            <a:r>
              <a:rPr lang="en-US" sz="2200" dirty="0" smtClean="0">
                <a:solidFill>
                  <a:schemeClr val="accent1">
                    <a:lumMod val="60000"/>
                    <a:lumOff val="40000"/>
                  </a:schemeClr>
                </a:solidFill>
              </a:rPr>
              <a:t>?</a:t>
            </a:r>
          </a:p>
        </p:txBody>
      </p:sp>
    </p:spTree>
    <p:extLst>
      <p:ext uri="{BB962C8B-B14F-4D97-AF65-F5344CB8AC3E}">
        <p14:creationId xmlns:p14="http://schemas.microsoft.com/office/powerpoint/2010/main" val="435327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7467600" cy="1143000"/>
          </a:xfrm>
        </p:spPr>
        <p:txBody>
          <a:bodyPr>
            <a:normAutofit/>
          </a:bodyPr>
          <a:lstStyle/>
          <a:p>
            <a:r>
              <a:rPr lang="en-US" sz="4100" dirty="0" smtClean="0"/>
              <a:t>Spirit of Fear</a:t>
            </a:r>
            <a:endParaRPr lang="en-US" sz="4100" dirty="0"/>
          </a:p>
        </p:txBody>
      </p:sp>
      <p:sp>
        <p:nvSpPr>
          <p:cNvPr id="3" name="Content Placeholder 2"/>
          <p:cNvSpPr>
            <a:spLocks noGrp="1"/>
          </p:cNvSpPr>
          <p:nvPr>
            <p:ph idx="1"/>
          </p:nvPr>
        </p:nvSpPr>
        <p:spPr>
          <a:xfrm>
            <a:off x="457200" y="1219200"/>
            <a:ext cx="8229600" cy="4525963"/>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2 </a:t>
            </a:r>
            <a:r>
              <a:rPr lang="en-US" sz="2200" b="1" dirty="0">
                <a:latin typeface="Times New Roman" panose="02020603050405020304" pitchFamily="18" charset="0"/>
                <a:cs typeface="Times New Roman" panose="02020603050405020304" pitchFamily="18" charset="0"/>
              </a:rPr>
              <a:t>Timothy </a:t>
            </a:r>
            <a:r>
              <a:rPr lang="en-US" sz="2200" b="1" dirty="0" smtClean="0">
                <a:latin typeface="Times New Roman" panose="02020603050405020304" pitchFamily="18" charset="0"/>
                <a:cs typeface="Times New Roman" panose="02020603050405020304" pitchFamily="18" charset="0"/>
              </a:rPr>
              <a:t>1:1 </a:t>
            </a:r>
            <a:r>
              <a:rPr lang="en-US" sz="2200" dirty="0" smtClean="0">
                <a:latin typeface="Times New Roman" panose="02020603050405020304" pitchFamily="18" charset="0"/>
                <a:cs typeface="Times New Roman" panose="02020603050405020304" pitchFamily="18" charset="0"/>
              </a:rPr>
              <a:t>Paul</a:t>
            </a:r>
            <a:r>
              <a:rPr lang="en-US" sz="2200" dirty="0">
                <a:latin typeface="Times New Roman" panose="02020603050405020304" pitchFamily="18" charset="0"/>
                <a:cs typeface="Times New Roman" panose="02020603050405020304" pitchFamily="18" charset="0"/>
              </a:rPr>
              <a:t>, an apostle of </a:t>
            </a:r>
            <a:r>
              <a:rPr lang="en-US" sz="2200" dirty="0" smtClean="0">
                <a:latin typeface="Times New Roman" panose="02020603050405020304" pitchFamily="18" charset="0"/>
                <a:cs typeface="Times New Roman" panose="02020603050405020304" pitchFamily="18" charset="0"/>
              </a:rPr>
              <a:t>Jesus </a:t>
            </a:r>
            <a:r>
              <a:rPr lang="en-US" sz="2200" dirty="0">
                <a:latin typeface="Times New Roman" panose="02020603050405020304" pitchFamily="18" charset="0"/>
                <a:cs typeface="Times New Roman" panose="02020603050405020304" pitchFamily="18" charset="0"/>
              </a:rPr>
              <a:t>Christ by the will of God, according to the promise of life which is in Christ Jesus, </a:t>
            </a:r>
            <a:r>
              <a:rPr lang="en-US" sz="2200" baseline="30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To Timothy, a beloved son: Grace, mercy, </a:t>
            </a:r>
            <a:r>
              <a:rPr lang="en-US" sz="2200" i="1" dirty="0">
                <a:latin typeface="Times New Roman" panose="02020603050405020304" pitchFamily="18" charset="0"/>
                <a:cs typeface="Times New Roman" panose="02020603050405020304" pitchFamily="18" charset="0"/>
              </a:rPr>
              <a:t>and</a:t>
            </a:r>
            <a:r>
              <a:rPr lang="en-US" sz="2200" dirty="0">
                <a:latin typeface="Times New Roman" panose="02020603050405020304" pitchFamily="18" charset="0"/>
                <a:cs typeface="Times New Roman" panose="02020603050405020304" pitchFamily="18" charset="0"/>
              </a:rPr>
              <a:t> peace from God the Father and Christ Jesus our Lord. </a:t>
            </a:r>
            <a:r>
              <a:rPr lang="en-US" sz="2200" baseline="30000" dirty="0">
                <a:latin typeface="Times New Roman" panose="02020603050405020304" pitchFamily="18" charset="0"/>
                <a:cs typeface="Times New Roman" panose="02020603050405020304" pitchFamily="18" charset="0"/>
              </a:rPr>
              <a:t>3</a:t>
            </a:r>
            <a:r>
              <a:rPr lang="en-US" sz="2200" dirty="0">
                <a:latin typeface="Times New Roman" panose="02020603050405020304" pitchFamily="18" charset="0"/>
                <a:cs typeface="Times New Roman" panose="02020603050405020304" pitchFamily="18" charset="0"/>
              </a:rPr>
              <a:t>I thank God, whom I serve with a pure conscience, as </a:t>
            </a:r>
            <a:r>
              <a:rPr lang="en-US" sz="2200" i="1" dirty="0">
                <a:latin typeface="Times New Roman" panose="02020603050405020304" pitchFamily="18" charset="0"/>
                <a:cs typeface="Times New Roman" panose="02020603050405020304" pitchFamily="18" charset="0"/>
              </a:rPr>
              <a:t>my</a:t>
            </a:r>
            <a:r>
              <a:rPr lang="en-US" sz="2200" dirty="0">
                <a:latin typeface="Times New Roman" panose="02020603050405020304" pitchFamily="18" charset="0"/>
                <a:cs typeface="Times New Roman" panose="02020603050405020304" pitchFamily="18" charset="0"/>
              </a:rPr>
              <a:t> forefathers </a:t>
            </a:r>
            <a:r>
              <a:rPr lang="en-US" sz="2200" i="1" dirty="0">
                <a:latin typeface="Times New Roman" panose="02020603050405020304" pitchFamily="18" charset="0"/>
                <a:cs typeface="Times New Roman" panose="02020603050405020304" pitchFamily="18" charset="0"/>
              </a:rPr>
              <a:t>did,</a:t>
            </a:r>
            <a:r>
              <a:rPr lang="en-US" sz="2200" dirty="0">
                <a:latin typeface="Times New Roman" panose="02020603050405020304" pitchFamily="18" charset="0"/>
                <a:cs typeface="Times New Roman" panose="02020603050405020304" pitchFamily="18" charset="0"/>
              </a:rPr>
              <a:t> as without ceasing I remember you in my prayers night and day,  </a:t>
            </a:r>
            <a:r>
              <a:rPr lang="en-US" sz="2200" baseline="30000" dirty="0">
                <a:latin typeface="Times New Roman" panose="02020603050405020304" pitchFamily="18" charset="0"/>
                <a:cs typeface="Times New Roman" panose="02020603050405020304" pitchFamily="18" charset="0"/>
              </a:rPr>
              <a:t>4</a:t>
            </a:r>
            <a:r>
              <a:rPr lang="en-US" sz="2200" dirty="0">
                <a:latin typeface="Times New Roman" panose="02020603050405020304" pitchFamily="18" charset="0"/>
                <a:cs typeface="Times New Roman" panose="02020603050405020304" pitchFamily="18" charset="0"/>
              </a:rPr>
              <a:t>greatly desiring to see you, being mindful of your tears, that I may be filled with joy,  </a:t>
            </a:r>
            <a:r>
              <a:rPr lang="en-US" sz="2200" baseline="30000" dirty="0">
                <a:latin typeface="Times New Roman" panose="02020603050405020304" pitchFamily="18" charset="0"/>
                <a:cs typeface="Times New Roman" panose="02020603050405020304" pitchFamily="18" charset="0"/>
              </a:rPr>
              <a:t>5</a:t>
            </a:r>
            <a:r>
              <a:rPr lang="en-US" sz="2200" dirty="0">
                <a:latin typeface="Times New Roman" panose="02020603050405020304" pitchFamily="18" charset="0"/>
                <a:cs typeface="Times New Roman" panose="02020603050405020304" pitchFamily="18" charset="0"/>
              </a:rPr>
              <a:t>when I call to remembrance the genuine faith that is in you, which dwelt first in your grandmother Lois and your mother Eunice, and I am persuaded is in you also.  </a:t>
            </a:r>
            <a:r>
              <a:rPr lang="en-US" sz="2200" baseline="30000" dirty="0">
                <a:latin typeface="Times New Roman" panose="02020603050405020304" pitchFamily="18" charset="0"/>
                <a:cs typeface="Times New Roman" panose="02020603050405020304" pitchFamily="18" charset="0"/>
              </a:rPr>
              <a:t>6</a:t>
            </a:r>
            <a:r>
              <a:rPr lang="en-US" sz="2200" dirty="0">
                <a:latin typeface="Times New Roman" panose="02020603050405020304" pitchFamily="18" charset="0"/>
                <a:cs typeface="Times New Roman" panose="02020603050405020304" pitchFamily="18" charset="0"/>
              </a:rPr>
              <a:t>Therefore I remind you to stir up the gift of God which is in you through the laying on of my hands.  </a:t>
            </a:r>
            <a:r>
              <a:rPr lang="en-US" sz="2200" u="sng" baseline="30000" dirty="0">
                <a:latin typeface="Times New Roman" panose="02020603050405020304" pitchFamily="18" charset="0"/>
                <a:cs typeface="Times New Roman" panose="02020603050405020304" pitchFamily="18" charset="0"/>
              </a:rPr>
              <a:t>7</a:t>
            </a:r>
            <a:r>
              <a:rPr lang="en-US" sz="2200" u="sng" dirty="0">
                <a:latin typeface="Times New Roman" panose="02020603050405020304" pitchFamily="18" charset="0"/>
                <a:cs typeface="Times New Roman" panose="02020603050405020304" pitchFamily="18" charset="0"/>
              </a:rPr>
              <a:t>For God has not given us a spirit of fear, but of power and of love and of a sound mind</a:t>
            </a:r>
            <a:r>
              <a:rPr lang="en-US" sz="2200" dirty="0">
                <a:latin typeface="Times New Roman" panose="02020603050405020304" pitchFamily="18" charset="0"/>
                <a:cs typeface="Times New Roman" panose="02020603050405020304" pitchFamily="18" charset="0"/>
              </a:rPr>
              <a:t>. </a:t>
            </a:r>
            <a:r>
              <a:rPr lang="en-US" sz="2200" baseline="30000" dirty="0">
                <a:latin typeface="Times New Roman" panose="02020603050405020304" pitchFamily="18" charset="0"/>
                <a:cs typeface="Times New Roman" panose="02020603050405020304" pitchFamily="18" charset="0"/>
              </a:rPr>
              <a:t>8</a:t>
            </a:r>
            <a:r>
              <a:rPr lang="en-US" sz="2200" dirty="0">
                <a:latin typeface="Times New Roman" panose="02020603050405020304" pitchFamily="18" charset="0"/>
                <a:cs typeface="Times New Roman" panose="02020603050405020304" pitchFamily="18" charset="0"/>
              </a:rPr>
              <a:t>Therefore do not be ashamed of the testimony of our Lord, nor of me His prisoner, but share with me in the sufferings for the gospel according to the power of God,  </a:t>
            </a:r>
            <a:r>
              <a:rPr lang="en-US" sz="2200" baseline="30000" dirty="0">
                <a:latin typeface="Times New Roman" panose="02020603050405020304" pitchFamily="18" charset="0"/>
                <a:cs typeface="Times New Roman" panose="02020603050405020304" pitchFamily="18" charset="0"/>
              </a:rPr>
              <a:t>9</a:t>
            </a:r>
            <a:r>
              <a:rPr lang="en-US" sz="2200" dirty="0">
                <a:latin typeface="Times New Roman" panose="02020603050405020304" pitchFamily="18" charset="0"/>
                <a:cs typeface="Times New Roman" panose="02020603050405020304" pitchFamily="18" charset="0"/>
              </a:rPr>
              <a:t>who has saved us and called </a:t>
            </a:r>
            <a:r>
              <a:rPr lang="en-US" sz="2200" i="1" dirty="0">
                <a:latin typeface="Times New Roman" panose="02020603050405020304" pitchFamily="18" charset="0"/>
                <a:cs typeface="Times New Roman" panose="02020603050405020304" pitchFamily="18" charset="0"/>
              </a:rPr>
              <a:t>us</a:t>
            </a:r>
            <a:r>
              <a:rPr lang="en-US" sz="2200" dirty="0">
                <a:latin typeface="Times New Roman" panose="02020603050405020304" pitchFamily="18" charset="0"/>
                <a:cs typeface="Times New Roman" panose="02020603050405020304" pitchFamily="18" charset="0"/>
              </a:rPr>
              <a:t> with a holy calling, </a:t>
            </a:r>
          </a:p>
        </p:txBody>
      </p:sp>
    </p:spTree>
    <p:extLst>
      <p:ext uri="{BB962C8B-B14F-4D97-AF65-F5344CB8AC3E}">
        <p14:creationId xmlns:p14="http://schemas.microsoft.com/office/powerpoint/2010/main" val="3097055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248400"/>
          </a:xfrm>
        </p:spPr>
        <p:txBody>
          <a:bodyPr>
            <a:noAutofit/>
          </a:bodyPr>
          <a:lstStyle/>
          <a:p>
            <a:pPr marL="36576" indent="0">
              <a:buNone/>
            </a:pPr>
            <a:r>
              <a:rPr lang="en-US" sz="2200" dirty="0">
                <a:latin typeface="Times New Roman" panose="02020603050405020304" pitchFamily="18" charset="0"/>
                <a:cs typeface="Times New Roman" panose="02020603050405020304" pitchFamily="18" charset="0"/>
              </a:rPr>
              <a:t>not according to our works, but according to His own purpose and grace which was given to us in Christ Jesus before time began,  </a:t>
            </a:r>
            <a:r>
              <a:rPr lang="en-US" sz="2200" baseline="30000" dirty="0">
                <a:latin typeface="Times New Roman" panose="02020603050405020304" pitchFamily="18" charset="0"/>
                <a:cs typeface="Times New Roman" panose="02020603050405020304" pitchFamily="18" charset="0"/>
              </a:rPr>
              <a:t>10</a:t>
            </a:r>
            <a:r>
              <a:rPr lang="en-US" sz="2200" dirty="0">
                <a:latin typeface="Times New Roman" panose="02020603050405020304" pitchFamily="18" charset="0"/>
                <a:cs typeface="Times New Roman" panose="02020603050405020304" pitchFamily="18" charset="0"/>
              </a:rPr>
              <a:t>but has now been revealed by the </a:t>
            </a:r>
            <a:r>
              <a:rPr lang="en-US" sz="2200" dirty="0" smtClean="0">
                <a:latin typeface="Times New Roman" panose="02020603050405020304" pitchFamily="18" charset="0"/>
                <a:cs typeface="Times New Roman" panose="02020603050405020304" pitchFamily="18" charset="0"/>
              </a:rPr>
              <a:t>appearing of </a:t>
            </a:r>
            <a:r>
              <a:rPr lang="en-US" sz="2200" dirty="0">
                <a:latin typeface="Times New Roman" panose="02020603050405020304" pitchFamily="18" charset="0"/>
                <a:cs typeface="Times New Roman" panose="02020603050405020304" pitchFamily="18" charset="0"/>
              </a:rPr>
              <a:t>our </a:t>
            </a:r>
            <a:r>
              <a:rPr lang="en-US" sz="2200" dirty="0" smtClean="0">
                <a:latin typeface="Times New Roman" panose="02020603050405020304" pitchFamily="18" charset="0"/>
                <a:cs typeface="Times New Roman" panose="02020603050405020304" pitchFamily="18" charset="0"/>
              </a:rPr>
              <a:t>Savior Jesus </a:t>
            </a:r>
            <a:r>
              <a:rPr lang="en-US" sz="2200" dirty="0">
                <a:latin typeface="Times New Roman" panose="02020603050405020304" pitchFamily="18" charset="0"/>
                <a:cs typeface="Times New Roman" panose="02020603050405020304" pitchFamily="18" charset="0"/>
              </a:rPr>
              <a:t>Christ, </a:t>
            </a:r>
            <a:r>
              <a:rPr lang="en-US" sz="2200" i="1" dirty="0">
                <a:latin typeface="Times New Roman" panose="02020603050405020304" pitchFamily="18" charset="0"/>
                <a:cs typeface="Times New Roman" panose="02020603050405020304" pitchFamily="18" charset="0"/>
              </a:rPr>
              <a:t>who</a:t>
            </a:r>
            <a:r>
              <a:rPr lang="en-US" sz="2200" dirty="0">
                <a:latin typeface="Times New Roman" panose="02020603050405020304" pitchFamily="18" charset="0"/>
                <a:cs typeface="Times New Roman" panose="02020603050405020304" pitchFamily="18" charset="0"/>
              </a:rPr>
              <a:t> has abolished death and brought life and immortality to light through the gospel,  </a:t>
            </a:r>
            <a:r>
              <a:rPr lang="en-US" sz="2200" baseline="30000" dirty="0">
                <a:latin typeface="Times New Roman" panose="02020603050405020304" pitchFamily="18" charset="0"/>
                <a:cs typeface="Times New Roman" panose="02020603050405020304" pitchFamily="18" charset="0"/>
              </a:rPr>
              <a:t>11</a:t>
            </a:r>
            <a:r>
              <a:rPr lang="en-US" sz="2200" dirty="0">
                <a:latin typeface="Times New Roman" panose="02020603050405020304" pitchFamily="18" charset="0"/>
                <a:cs typeface="Times New Roman" panose="02020603050405020304" pitchFamily="18" charset="0"/>
              </a:rPr>
              <a:t>to which I was appointed a preacher, an apostle, and a teacher </a:t>
            </a:r>
            <a:r>
              <a:rPr lang="en-US" sz="2200" dirty="0" smtClean="0">
                <a:latin typeface="Times New Roman" panose="02020603050405020304" pitchFamily="18" charset="0"/>
                <a:cs typeface="Times New Roman" panose="02020603050405020304" pitchFamily="18" charset="0"/>
              </a:rPr>
              <a:t>of </a:t>
            </a:r>
            <a:r>
              <a:rPr lang="en-US" sz="2200" dirty="0">
                <a:latin typeface="Times New Roman" panose="02020603050405020304" pitchFamily="18" charset="0"/>
                <a:cs typeface="Times New Roman" panose="02020603050405020304" pitchFamily="18" charset="0"/>
              </a:rPr>
              <a:t>the Gentiles.  </a:t>
            </a:r>
            <a:r>
              <a:rPr lang="en-US" sz="2200" baseline="30000" dirty="0">
                <a:latin typeface="Times New Roman" panose="02020603050405020304" pitchFamily="18" charset="0"/>
                <a:cs typeface="Times New Roman" panose="02020603050405020304" pitchFamily="18" charset="0"/>
              </a:rPr>
              <a:t>12</a:t>
            </a:r>
            <a:r>
              <a:rPr lang="en-US" sz="2200" dirty="0">
                <a:latin typeface="Times New Roman" panose="02020603050405020304" pitchFamily="18" charset="0"/>
                <a:cs typeface="Times New Roman" panose="02020603050405020304" pitchFamily="18" charset="0"/>
              </a:rPr>
              <a:t>For this reason I also suffer these things; nevertheless I am not ashamed, for I know whom I have believed and am persuaded that He is able to keep what I have committed to Him until that Day. </a:t>
            </a:r>
            <a:r>
              <a:rPr lang="en-US" sz="2200" baseline="30000" dirty="0">
                <a:latin typeface="Times New Roman" panose="02020603050405020304" pitchFamily="18" charset="0"/>
                <a:cs typeface="Times New Roman" panose="02020603050405020304" pitchFamily="18" charset="0"/>
              </a:rPr>
              <a:t>13</a:t>
            </a:r>
            <a:r>
              <a:rPr lang="en-US" sz="2200" dirty="0">
                <a:latin typeface="Times New Roman" panose="02020603050405020304" pitchFamily="18" charset="0"/>
                <a:cs typeface="Times New Roman" panose="02020603050405020304" pitchFamily="18" charset="0"/>
              </a:rPr>
              <a:t>Hold fast the pattern of sound words which you have heard from me, in faith and love which are in Christ Jesus.  </a:t>
            </a:r>
            <a:r>
              <a:rPr lang="en-US" sz="2200" baseline="30000" dirty="0">
                <a:latin typeface="Times New Roman" panose="02020603050405020304" pitchFamily="18" charset="0"/>
                <a:cs typeface="Times New Roman" panose="02020603050405020304" pitchFamily="18" charset="0"/>
              </a:rPr>
              <a:t>14</a:t>
            </a:r>
            <a:r>
              <a:rPr lang="en-US" sz="2200" dirty="0">
                <a:latin typeface="Times New Roman" panose="02020603050405020304" pitchFamily="18" charset="0"/>
                <a:cs typeface="Times New Roman" panose="02020603050405020304" pitchFamily="18" charset="0"/>
              </a:rPr>
              <a:t>That good thing which was committed to you, keep by the Holy Spirit who dwells in us</a:t>
            </a:r>
            <a:r>
              <a:rPr lang="en-US" sz="2200" dirty="0" smtClean="0">
                <a:latin typeface="Times New Roman" panose="02020603050405020304" pitchFamily="18" charset="0"/>
                <a:cs typeface="Times New Roman" panose="02020603050405020304" pitchFamily="18" charset="0"/>
              </a:rPr>
              <a:t>.</a:t>
            </a:r>
          </a:p>
          <a:p>
            <a:pPr>
              <a:buFontTx/>
              <a:buChar char="-"/>
            </a:pPr>
            <a:r>
              <a:rPr lang="en-US" sz="2200" dirty="0">
                <a:solidFill>
                  <a:schemeClr val="accent1">
                    <a:lumMod val="60000"/>
                    <a:lumOff val="40000"/>
                  </a:schemeClr>
                </a:solidFill>
                <a:latin typeface="Times New Roman" panose="02020603050405020304" pitchFamily="18" charset="0"/>
                <a:cs typeface="Times New Roman" panose="02020603050405020304" pitchFamily="18" charset="0"/>
              </a:rPr>
              <a:t>Vs. 8 &amp; 12 provide key context</a:t>
            </a:r>
          </a:p>
          <a:p>
            <a:pPr lvl="1">
              <a:buFontTx/>
              <a:buChar char="-"/>
            </a:pPr>
            <a:r>
              <a:rPr lang="en-US" sz="2200" dirty="0">
                <a:solidFill>
                  <a:schemeClr val="accent1">
                    <a:lumMod val="60000"/>
                    <a:lumOff val="40000"/>
                  </a:schemeClr>
                </a:solidFill>
                <a:latin typeface="Times New Roman" panose="02020603050405020304" pitchFamily="18" charset="0"/>
                <a:cs typeface="Times New Roman" panose="02020603050405020304" pitchFamily="18" charset="0"/>
              </a:rPr>
              <a:t>Do not be ashamed of the testimony of Jesus</a:t>
            </a:r>
          </a:p>
          <a:p>
            <a:pPr lvl="1">
              <a:buFontTx/>
              <a:buChar char="-"/>
            </a:pPr>
            <a:r>
              <a:rPr lang="en-US" sz="2200" dirty="0">
                <a:solidFill>
                  <a:schemeClr val="accent1">
                    <a:lumMod val="60000"/>
                    <a:lumOff val="40000"/>
                  </a:schemeClr>
                </a:solidFill>
                <a:latin typeface="Times New Roman" panose="02020603050405020304" pitchFamily="18" charset="0"/>
                <a:cs typeface="Times New Roman" panose="02020603050405020304" pitchFamily="18" charset="0"/>
              </a:rPr>
              <a:t>Do not be fearful of suffering</a:t>
            </a:r>
          </a:p>
          <a:p>
            <a:pPr>
              <a:buFontTx/>
              <a:buChar char="-"/>
            </a:pPr>
            <a:r>
              <a:rPr lang="en-US" sz="2200" dirty="0">
                <a:solidFill>
                  <a:schemeClr val="accent1">
                    <a:lumMod val="60000"/>
                    <a:lumOff val="40000"/>
                  </a:schemeClr>
                </a:solidFill>
                <a:latin typeface="Times New Roman" panose="02020603050405020304" pitchFamily="18" charset="0"/>
                <a:cs typeface="Times New Roman" panose="02020603050405020304" pitchFamily="18" charset="0"/>
              </a:rPr>
              <a:t>Vs. 7 is speaking about fear of man, not fear of God</a:t>
            </a:r>
          </a:p>
          <a:p>
            <a:pPr lvl="1">
              <a:buFontTx/>
              <a:buChar char="-"/>
            </a:pPr>
            <a:endParaRPr lang="en-US"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31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Perfect Love Casts Out Fear</a:t>
            </a:r>
            <a:endParaRPr lang="en-US" sz="4100" dirty="0"/>
          </a:p>
        </p:txBody>
      </p:sp>
      <p:sp>
        <p:nvSpPr>
          <p:cNvPr id="3" name="Content Placeholder 2"/>
          <p:cNvSpPr>
            <a:spLocks noGrp="1"/>
          </p:cNvSpPr>
          <p:nvPr>
            <p:ph idx="1"/>
          </p:nvPr>
        </p:nvSpPr>
        <p:spPr>
          <a:xfrm>
            <a:off x="457200" y="1219200"/>
            <a:ext cx="8305800" cy="5334000"/>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1 </a:t>
            </a:r>
            <a:r>
              <a:rPr lang="en-US" sz="2200" b="1" dirty="0">
                <a:latin typeface="Times New Roman" panose="02020603050405020304" pitchFamily="18" charset="0"/>
                <a:cs typeface="Times New Roman" panose="02020603050405020304" pitchFamily="18" charset="0"/>
              </a:rPr>
              <a:t>John 4:17 </a:t>
            </a:r>
            <a:r>
              <a:rPr lang="en-US" sz="2200" dirty="0" smtClean="0">
                <a:latin typeface="Times New Roman" panose="02020603050405020304" pitchFamily="18" charset="0"/>
                <a:cs typeface="Times New Roman" panose="02020603050405020304" pitchFamily="18" charset="0"/>
              </a:rPr>
              <a:t>Love </a:t>
            </a:r>
            <a:r>
              <a:rPr lang="en-US" sz="2200" dirty="0">
                <a:latin typeface="Times New Roman" panose="02020603050405020304" pitchFamily="18" charset="0"/>
                <a:cs typeface="Times New Roman" panose="02020603050405020304" pitchFamily="18" charset="0"/>
              </a:rPr>
              <a:t>has been perfected among us in this: that we may have boldness in the day of judgment; because as He is, so are we in this </a:t>
            </a:r>
            <a:r>
              <a:rPr lang="en-US" sz="2200" dirty="0" smtClean="0">
                <a:latin typeface="Times New Roman" panose="02020603050405020304" pitchFamily="18" charset="0"/>
                <a:cs typeface="Times New Roman" panose="02020603050405020304" pitchFamily="18" charset="0"/>
              </a:rPr>
              <a:t>world.</a:t>
            </a:r>
            <a:r>
              <a:rPr lang="en-US" sz="2200" dirty="0">
                <a:latin typeface="Times New Roman" panose="02020603050405020304" pitchFamily="18" charset="0"/>
                <a:cs typeface="Times New Roman" panose="02020603050405020304" pitchFamily="18" charset="0"/>
              </a:rPr>
              <a:t> </a:t>
            </a:r>
            <a:r>
              <a:rPr lang="en-US" sz="2200" baseline="30000" dirty="0" smtClean="0">
                <a:latin typeface="Times New Roman" panose="02020603050405020304" pitchFamily="18" charset="0"/>
                <a:cs typeface="Times New Roman" panose="02020603050405020304" pitchFamily="18" charset="0"/>
              </a:rPr>
              <a:t>18</a:t>
            </a:r>
            <a:r>
              <a:rPr lang="en-US" sz="2200" dirty="0" smtClean="0">
                <a:latin typeface="Times New Roman" panose="02020603050405020304" pitchFamily="18" charset="0"/>
                <a:cs typeface="Times New Roman" panose="02020603050405020304" pitchFamily="18" charset="0"/>
              </a:rPr>
              <a:t>There </a:t>
            </a:r>
            <a:r>
              <a:rPr lang="en-US" sz="2200" dirty="0">
                <a:latin typeface="Times New Roman" panose="02020603050405020304" pitchFamily="18" charset="0"/>
                <a:cs typeface="Times New Roman" panose="02020603050405020304" pitchFamily="18" charset="0"/>
              </a:rPr>
              <a:t>is no fear in love; but perfect love casts out fear, because fear involves torment. </a:t>
            </a:r>
            <a:r>
              <a:rPr lang="en-US" sz="2200" u="sng" dirty="0">
                <a:latin typeface="Times New Roman" panose="02020603050405020304" pitchFamily="18" charset="0"/>
                <a:cs typeface="Times New Roman" panose="02020603050405020304" pitchFamily="18" charset="0"/>
              </a:rPr>
              <a:t>But he who fears has not been made perfect in </a:t>
            </a:r>
            <a:r>
              <a:rPr lang="en-US" sz="2200" u="sng" dirty="0" smtClean="0">
                <a:latin typeface="Times New Roman" panose="02020603050405020304" pitchFamily="18" charset="0"/>
                <a:cs typeface="Times New Roman" panose="02020603050405020304" pitchFamily="18" charset="0"/>
              </a:rPr>
              <a:t>love</a:t>
            </a:r>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baseline="30000" dirty="0" smtClean="0">
                <a:latin typeface="Times New Roman" panose="02020603050405020304" pitchFamily="18" charset="0"/>
                <a:cs typeface="Times New Roman" panose="02020603050405020304" pitchFamily="18" charset="0"/>
              </a:rPr>
              <a:t>19</a:t>
            </a:r>
            <a:r>
              <a:rPr lang="en-US" sz="2200" dirty="0" smtClean="0">
                <a:latin typeface="Times New Roman" panose="02020603050405020304" pitchFamily="18" charset="0"/>
                <a:cs typeface="Times New Roman" panose="02020603050405020304" pitchFamily="18" charset="0"/>
              </a:rPr>
              <a:t>We love Him </a:t>
            </a:r>
            <a:r>
              <a:rPr lang="en-US" sz="2200" dirty="0">
                <a:latin typeface="Times New Roman" panose="02020603050405020304" pitchFamily="18" charset="0"/>
                <a:cs typeface="Times New Roman" panose="02020603050405020304" pitchFamily="18" charset="0"/>
              </a:rPr>
              <a:t>because He first loved </a:t>
            </a:r>
            <a:r>
              <a:rPr lang="en-US" sz="2200" dirty="0" smtClean="0">
                <a:latin typeface="Times New Roman" panose="02020603050405020304" pitchFamily="18" charset="0"/>
                <a:cs typeface="Times New Roman" panose="02020603050405020304" pitchFamily="18" charset="0"/>
              </a:rPr>
              <a:t>us.</a:t>
            </a:r>
            <a:endParaRPr lang="en-US" sz="2200" dirty="0">
              <a:latin typeface="Times New Roman" panose="02020603050405020304" pitchFamily="18" charset="0"/>
              <a:cs typeface="Times New Roman" panose="02020603050405020304" pitchFamily="18" charset="0"/>
            </a:endParaRP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Fear: 4x vs.18 uses </a:t>
            </a:r>
            <a:r>
              <a:rPr lang="en-US" sz="2200" i="1" dirty="0" err="1" smtClean="0">
                <a:solidFill>
                  <a:schemeClr val="accent1">
                    <a:lumMod val="60000"/>
                    <a:lumOff val="40000"/>
                  </a:schemeClr>
                </a:solidFill>
                <a:latin typeface="Times New Roman" panose="02020603050405020304" pitchFamily="18" charset="0"/>
                <a:cs typeface="Times New Roman" panose="02020603050405020304" pitchFamily="18" charset="0"/>
              </a:rPr>
              <a:t>phobos</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 (3x) and </a:t>
            </a:r>
            <a:r>
              <a:rPr lang="en-US" sz="2200" i="1" dirty="0" err="1" smtClean="0">
                <a:solidFill>
                  <a:schemeClr val="accent1">
                    <a:lumMod val="60000"/>
                    <a:lumOff val="40000"/>
                  </a:schemeClr>
                </a:solidFill>
                <a:latin typeface="Times New Roman" panose="02020603050405020304" pitchFamily="18" charset="0"/>
                <a:cs typeface="Times New Roman" panose="02020603050405020304" pitchFamily="18" charset="0"/>
              </a:rPr>
              <a:t>phobeo</a:t>
            </a:r>
            <a:r>
              <a:rPr lang="en-US" sz="2200" i="1" dirty="0" smtClean="0">
                <a:solidFill>
                  <a:schemeClr val="accent1">
                    <a:lumMod val="60000"/>
                    <a:lumOff val="40000"/>
                  </a:schemeClr>
                </a:solidFill>
                <a:latin typeface="Times New Roman" panose="02020603050405020304" pitchFamily="18" charset="0"/>
                <a:cs typeface="Times New Roman" panose="02020603050405020304" pitchFamily="18" charset="0"/>
              </a:rPr>
              <a:t> (1x)</a:t>
            </a: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 to be terrified</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Not speaking about reverence, but rather the fear of torment at judgment</a:t>
            </a:r>
          </a:p>
          <a:p>
            <a:pPr marL="36576" indent="0">
              <a:buNone/>
            </a:pPr>
            <a:endParaRPr lang="en-US" sz="2200" b="1" dirty="0" smtClean="0">
              <a:latin typeface="Times New Roman" panose="02020603050405020304" pitchFamily="18" charset="0"/>
              <a:cs typeface="Times New Roman" panose="02020603050405020304" pitchFamily="18" charset="0"/>
            </a:endParaRPr>
          </a:p>
          <a:p>
            <a:pPr marL="36576" indent="0">
              <a:buNone/>
            </a:pPr>
            <a:r>
              <a:rPr lang="en-US" sz="2200" b="1" dirty="0" smtClean="0">
                <a:latin typeface="Times New Roman" panose="02020603050405020304" pitchFamily="18" charset="0"/>
                <a:cs typeface="Times New Roman" panose="02020603050405020304" pitchFamily="18" charset="0"/>
              </a:rPr>
              <a:t>Rom </a:t>
            </a:r>
            <a:r>
              <a:rPr lang="en-US" sz="2200" b="1" dirty="0">
                <a:latin typeface="Times New Roman" panose="02020603050405020304" pitchFamily="18" charset="0"/>
                <a:cs typeface="Times New Roman" panose="02020603050405020304" pitchFamily="18" charset="0"/>
              </a:rPr>
              <a:t>8:1 </a:t>
            </a:r>
            <a:r>
              <a:rPr lang="en-US" sz="2200" dirty="0">
                <a:latin typeface="Times New Roman" panose="02020603050405020304" pitchFamily="18" charset="0"/>
                <a:cs typeface="Times New Roman" panose="02020603050405020304" pitchFamily="18" charset="0"/>
              </a:rPr>
              <a:t>There is therefore now no condemnation to those who are in Christ Jesus, who do not walk according to the flesh, but according to the Spirit</a:t>
            </a:r>
            <a:r>
              <a:rPr lang="en-US" sz="2200" dirty="0" smtClean="0">
                <a:latin typeface="Times New Roman" panose="02020603050405020304" pitchFamily="18" charset="0"/>
                <a:cs typeface="Times New Roman" panose="02020603050405020304" pitchFamily="18" charset="0"/>
              </a:rPr>
              <a:t>. </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Those “in Christ Jesus” have no need to feel condemned</a:t>
            </a:r>
            <a:endParaRPr lang="en-US" sz="2200" dirty="0" smtClean="0"/>
          </a:p>
          <a:p>
            <a:pPr marL="36576" indent="0">
              <a:buNone/>
            </a:pPr>
            <a:r>
              <a:rPr lang="en-US" sz="2200" dirty="0">
                <a:latin typeface="Times New Roman" panose="02020603050405020304" pitchFamily="18" charset="0"/>
                <a:cs typeface="Times New Roman" panose="02020603050405020304" pitchFamily="18" charset="0"/>
              </a:rPr>
              <a:t>  </a:t>
            </a:r>
            <a:r>
              <a:rPr lang="en-US" sz="2200" dirty="0"/>
              <a:t/>
            </a:r>
            <a:br>
              <a:rPr lang="en-US" sz="2200" dirty="0"/>
            </a:br>
            <a:r>
              <a:rPr lang="en-US" sz="2200" dirty="0"/>
              <a:t/>
            </a:r>
            <a:br>
              <a:rPr lang="en-US" sz="2200" dirty="0"/>
            </a:br>
            <a:endPar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92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sz="4100" dirty="0" smtClean="0"/>
              <a:t>Love Supersedes Law</a:t>
            </a:r>
            <a:endParaRPr lang="en-US" sz="4100" dirty="0"/>
          </a:p>
        </p:txBody>
      </p:sp>
      <p:sp>
        <p:nvSpPr>
          <p:cNvPr id="3" name="Content Placeholder 2"/>
          <p:cNvSpPr>
            <a:spLocks noGrp="1"/>
          </p:cNvSpPr>
          <p:nvPr>
            <p:ph idx="1"/>
          </p:nvPr>
        </p:nvSpPr>
        <p:spPr>
          <a:xfrm>
            <a:off x="457200" y="1143000"/>
            <a:ext cx="8382000" cy="4525963"/>
          </a:xfrm>
        </p:spPr>
        <p:txBody>
          <a:bodyPr>
            <a:noAutofit/>
          </a:bodyPr>
          <a:lstStyle/>
          <a:p>
            <a:pPr marL="36576" indent="0">
              <a:buNone/>
            </a:pPr>
            <a:r>
              <a:rPr lang="en-US" sz="2200" b="1" dirty="0" smtClean="0">
                <a:latin typeface="Times New Roman" panose="02020603050405020304" pitchFamily="18" charset="0"/>
                <a:cs typeface="Times New Roman" panose="02020603050405020304" pitchFamily="18" charset="0"/>
              </a:rPr>
              <a:t>1 Tim </a:t>
            </a:r>
            <a:r>
              <a:rPr lang="en-US" sz="2200" b="1" dirty="0" smtClean="0">
                <a:latin typeface="Times New Roman" panose="02020603050405020304" pitchFamily="18" charset="0"/>
                <a:cs typeface="Times New Roman" panose="02020603050405020304" pitchFamily="18" charset="0"/>
              </a:rPr>
              <a:t>1:3 </a:t>
            </a:r>
            <a:r>
              <a:rPr lang="en-US" sz="2200" dirty="0">
                <a:latin typeface="Times New Roman" panose="02020603050405020304" pitchFamily="18" charset="0"/>
                <a:cs typeface="Times New Roman" panose="02020603050405020304" pitchFamily="18" charset="0"/>
              </a:rPr>
              <a:t>As </a:t>
            </a:r>
            <a:r>
              <a:rPr lang="en-US" sz="2200" dirty="0">
                <a:latin typeface="Times New Roman" panose="02020603050405020304" pitchFamily="18" charset="0"/>
                <a:cs typeface="Times New Roman" panose="02020603050405020304" pitchFamily="18" charset="0"/>
              </a:rPr>
              <a:t>I urged you when I went into Macedonia—remain in Ephesus that you may charge some that they teach no other </a:t>
            </a:r>
            <a:r>
              <a:rPr lang="en-US" sz="2200" dirty="0" smtClean="0">
                <a:latin typeface="Times New Roman" panose="02020603050405020304" pitchFamily="18" charset="0"/>
                <a:cs typeface="Times New Roman" panose="02020603050405020304" pitchFamily="18" charset="0"/>
              </a:rPr>
              <a:t>doctrine, </a:t>
            </a:r>
            <a:r>
              <a:rPr lang="en-US" sz="2200" baseline="30000" dirty="0" smtClean="0">
                <a:latin typeface="Times New Roman" panose="02020603050405020304" pitchFamily="18" charset="0"/>
                <a:cs typeface="Times New Roman" panose="02020603050405020304" pitchFamily="18" charset="0"/>
              </a:rPr>
              <a:t>4</a:t>
            </a:r>
            <a:r>
              <a:rPr lang="en-US" sz="2200" dirty="0" smtClean="0">
                <a:latin typeface="Times New Roman" panose="02020603050405020304" pitchFamily="18" charset="0"/>
                <a:cs typeface="Times New Roman" panose="02020603050405020304" pitchFamily="18" charset="0"/>
              </a:rPr>
              <a:t>nor </a:t>
            </a:r>
            <a:r>
              <a:rPr lang="en-US" sz="2200" dirty="0">
                <a:latin typeface="Times New Roman" panose="02020603050405020304" pitchFamily="18" charset="0"/>
                <a:cs typeface="Times New Roman" panose="02020603050405020304" pitchFamily="18" charset="0"/>
              </a:rPr>
              <a:t>give heed to fables and endless genealogies, which cause disputes rather than godly edification which is in faith. </a:t>
            </a:r>
            <a:r>
              <a:rPr lang="en-US" sz="2200" baseline="30000" dirty="0" smtClean="0">
                <a:latin typeface="Times New Roman" panose="02020603050405020304" pitchFamily="18" charset="0"/>
                <a:cs typeface="Times New Roman" panose="02020603050405020304" pitchFamily="18" charset="0"/>
              </a:rPr>
              <a:t>5</a:t>
            </a:r>
            <a:r>
              <a:rPr lang="en-US" sz="2200" dirty="0" smtClean="0">
                <a:latin typeface="Times New Roman" panose="02020603050405020304" pitchFamily="18" charset="0"/>
                <a:cs typeface="Times New Roman" panose="02020603050405020304" pitchFamily="18" charset="0"/>
              </a:rPr>
              <a:t>Now </a:t>
            </a:r>
            <a:r>
              <a:rPr lang="en-US" sz="2200" dirty="0">
                <a:latin typeface="Times New Roman" panose="02020603050405020304" pitchFamily="18" charset="0"/>
                <a:cs typeface="Times New Roman" panose="02020603050405020304" pitchFamily="18" charset="0"/>
              </a:rPr>
              <a:t>the purpose of the commandment is </a:t>
            </a:r>
            <a:r>
              <a:rPr lang="en-US" sz="2200" u="sng" dirty="0">
                <a:latin typeface="Times New Roman" panose="02020603050405020304" pitchFamily="18" charset="0"/>
                <a:cs typeface="Times New Roman" panose="02020603050405020304" pitchFamily="18" charset="0"/>
              </a:rPr>
              <a:t>love from a pure heart, </a:t>
            </a:r>
            <a:r>
              <a:rPr lang="en-US" sz="2200" i="1" u="sng" dirty="0">
                <a:latin typeface="Times New Roman" panose="02020603050405020304" pitchFamily="18" charset="0"/>
                <a:cs typeface="Times New Roman" panose="02020603050405020304" pitchFamily="18" charset="0"/>
              </a:rPr>
              <a:t>from</a:t>
            </a:r>
            <a:r>
              <a:rPr lang="en-US" sz="2200" u="sng" dirty="0">
                <a:latin typeface="Times New Roman" panose="02020603050405020304" pitchFamily="18" charset="0"/>
                <a:cs typeface="Times New Roman" panose="02020603050405020304" pitchFamily="18" charset="0"/>
              </a:rPr>
              <a:t> a good conscience, and </a:t>
            </a:r>
            <a:r>
              <a:rPr lang="en-US" sz="2200" i="1" u="sng" dirty="0">
                <a:latin typeface="Times New Roman" panose="02020603050405020304" pitchFamily="18" charset="0"/>
                <a:cs typeface="Times New Roman" panose="02020603050405020304" pitchFamily="18" charset="0"/>
              </a:rPr>
              <a:t>from</a:t>
            </a:r>
            <a:r>
              <a:rPr lang="en-US" sz="2200" u="sng" dirty="0">
                <a:latin typeface="Times New Roman" panose="02020603050405020304" pitchFamily="18" charset="0"/>
                <a:cs typeface="Times New Roman" panose="02020603050405020304" pitchFamily="18" charset="0"/>
              </a:rPr>
              <a:t> sincere </a:t>
            </a:r>
            <a:r>
              <a:rPr lang="en-US" sz="2200" u="sng" dirty="0" smtClean="0">
                <a:latin typeface="Times New Roman" panose="02020603050405020304" pitchFamily="18" charset="0"/>
                <a:cs typeface="Times New Roman" panose="02020603050405020304" pitchFamily="18" charset="0"/>
              </a:rPr>
              <a:t>faith</a:t>
            </a:r>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baseline="30000" dirty="0" smtClean="0">
                <a:latin typeface="Times New Roman" panose="02020603050405020304" pitchFamily="18" charset="0"/>
                <a:cs typeface="Times New Roman" panose="02020603050405020304" pitchFamily="18" charset="0"/>
              </a:rPr>
              <a:t>6</a:t>
            </a:r>
            <a:r>
              <a:rPr lang="en-US" sz="2200" dirty="0" smtClean="0">
                <a:latin typeface="Times New Roman" panose="02020603050405020304" pitchFamily="18" charset="0"/>
                <a:cs typeface="Times New Roman" panose="02020603050405020304" pitchFamily="18" charset="0"/>
              </a:rPr>
              <a:t>from </a:t>
            </a:r>
            <a:r>
              <a:rPr lang="en-US" sz="2200" dirty="0">
                <a:latin typeface="Times New Roman" panose="02020603050405020304" pitchFamily="18" charset="0"/>
                <a:cs typeface="Times New Roman" panose="02020603050405020304" pitchFamily="18" charset="0"/>
              </a:rPr>
              <a:t>which some, having strayed, have turned aside to idle talk,  </a:t>
            </a:r>
            <a:r>
              <a:rPr lang="en-US" sz="2200" baseline="30000" dirty="0">
                <a:latin typeface="Times New Roman" panose="02020603050405020304" pitchFamily="18" charset="0"/>
                <a:cs typeface="Times New Roman" panose="02020603050405020304" pitchFamily="18" charset="0"/>
              </a:rPr>
              <a:t>7</a:t>
            </a:r>
            <a:r>
              <a:rPr lang="en-US" sz="2200" dirty="0">
                <a:latin typeface="Times New Roman" panose="02020603050405020304" pitchFamily="18" charset="0"/>
                <a:cs typeface="Times New Roman" panose="02020603050405020304" pitchFamily="18" charset="0"/>
              </a:rPr>
              <a:t>desiring to be teachers of the law, understanding neither what they say nor the things which they affirm. </a:t>
            </a:r>
            <a:r>
              <a:rPr lang="en-US" sz="2200" baseline="30000" dirty="0">
                <a:latin typeface="Times New Roman" panose="02020603050405020304" pitchFamily="18" charset="0"/>
                <a:cs typeface="Times New Roman" panose="02020603050405020304" pitchFamily="18" charset="0"/>
              </a:rPr>
              <a:t>8</a:t>
            </a:r>
            <a:r>
              <a:rPr lang="en-US" sz="2200" dirty="0">
                <a:latin typeface="Times New Roman" panose="02020603050405020304" pitchFamily="18" charset="0"/>
                <a:cs typeface="Times New Roman" panose="02020603050405020304" pitchFamily="18" charset="0"/>
              </a:rPr>
              <a:t>But we know that the law </a:t>
            </a:r>
            <a:r>
              <a:rPr lang="en-US" sz="2200" i="1" dirty="0">
                <a:latin typeface="Times New Roman" panose="02020603050405020304" pitchFamily="18" charset="0"/>
                <a:cs typeface="Times New Roman" panose="02020603050405020304" pitchFamily="18" charset="0"/>
              </a:rPr>
              <a:t>is</a:t>
            </a:r>
            <a:r>
              <a:rPr lang="en-US" sz="2200" dirty="0">
                <a:latin typeface="Times New Roman" panose="02020603050405020304" pitchFamily="18" charset="0"/>
                <a:cs typeface="Times New Roman" panose="02020603050405020304" pitchFamily="18" charset="0"/>
              </a:rPr>
              <a:t> good if one uses it lawfully,  </a:t>
            </a:r>
            <a:r>
              <a:rPr lang="en-US" sz="2200" baseline="30000" dirty="0">
                <a:latin typeface="Times New Roman" panose="02020603050405020304" pitchFamily="18" charset="0"/>
                <a:cs typeface="Times New Roman" panose="02020603050405020304" pitchFamily="18" charset="0"/>
              </a:rPr>
              <a:t>9</a:t>
            </a:r>
            <a:r>
              <a:rPr lang="en-US" sz="2200" dirty="0">
                <a:latin typeface="Times New Roman" panose="02020603050405020304" pitchFamily="18" charset="0"/>
                <a:cs typeface="Times New Roman" panose="02020603050405020304" pitchFamily="18" charset="0"/>
              </a:rPr>
              <a:t>knowing this: that </a:t>
            </a:r>
            <a:r>
              <a:rPr lang="en-US" sz="2200" u="sng" dirty="0">
                <a:latin typeface="Times New Roman" panose="02020603050405020304" pitchFamily="18" charset="0"/>
                <a:cs typeface="Times New Roman" panose="02020603050405020304" pitchFamily="18" charset="0"/>
              </a:rPr>
              <a:t>the law is not made for a righteous person, but for </a:t>
            </a:r>
            <a:r>
              <a:rPr lang="en-US" sz="2200" i="1" u="sng" dirty="0">
                <a:latin typeface="Times New Roman" panose="02020603050405020304" pitchFamily="18" charset="0"/>
                <a:cs typeface="Times New Roman" panose="02020603050405020304" pitchFamily="18" charset="0"/>
              </a:rPr>
              <a:t>the</a:t>
            </a:r>
            <a:r>
              <a:rPr lang="en-US" sz="2200" u="sng" dirty="0">
                <a:latin typeface="Times New Roman" panose="02020603050405020304" pitchFamily="18" charset="0"/>
                <a:cs typeface="Times New Roman" panose="02020603050405020304" pitchFamily="18" charset="0"/>
              </a:rPr>
              <a:t> lawless and </a:t>
            </a:r>
            <a:r>
              <a:rPr lang="en-US" sz="2200" u="sng" dirty="0" smtClean="0">
                <a:latin typeface="Times New Roman" panose="02020603050405020304" pitchFamily="18" charset="0"/>
                <a:cs typeface="Times New Roman" panose="02020603050405020304" pitchFamily="18" charset="0"/>
              </a:rPr>
              <a:t>insubordinate</a:t>
            </a:r>
            <a:r>
              <a:rPr lang="en-US" sz="2200" dirty="0" smtClean="0">
                <a:latin typeface="Times New Roman" panose="02020603050405020304" pitchFamily="18" charset="0"/>
                <a:cs typeface="Times New Roman" panose="02020603050405020304" pitchFamily="18" charset="0"/>
              </a:rPr>
              <a:t>, for</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the</a:t>
            </a:r>
            <a:r>
              <a:rPr lang="en-US" sz="2200" dirty="0">
                <a:latin typeface="Times New Roman" panose="02020603050405020304" pitchFamily="18" charset="0"/>
                <a:cs typeface="Times New Roman" panose="02020603050405020304" pitchFamily="18" charset="0"/>
              </a:rPr>
              <a:t> ungodly and for sinners, for </a:t>
            </a:r>
            <a:r>
              <a:rPr lang="en-US" sz="2200" i="1" dirty="0">
                <a:latin typeface="Times New Roman" panose="02020603050405020304" pitchFamily="18" charset="0"/>
                <a:cs typeface="Times New Roman" panose="02020603050405020304" pitchFamily="18" charset="0"/>
              </a:rPr>
              <a:t>the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unholy and </a:t>
            </a:r>
            <a:r>
              <a:rPr lang="en-US" sz="2200" dirty="0">
                <a:latin typeface="Times New Roman" panose="02020603050405020304" pitchFamily="18" charset="0"/>
                <a:cs typeface="Times New Roman" panose="02020603050405020304" pitchFamily="18" charset="0"/>
              </a:rPr>
              <a:t>profane, for murderers of fathers and murderers of mothers, for manslayers,  </a:t>
            </a:r>
            <a:r>
              <a:rPr lang="en-US" sz="2200" baseline="30000" dirty="0">
                <a:latin typeface="Times New Roman" panose="02020603050405020304" pitchFamily="18" charset="0"/>
                <a:cs typeface="Times New Roman" panose="02020603050405020304" pitchFamily="18" charset="0"/>
              </a:rPr>
              <a:t>10</a:t>
            </a:r>
            <a:r>
              <a:rPr lang="en-US" sz="2200" dirty="0">
                <a:latin typeface="Times New Roman" panose="02020603050405020304" pitchFamily="18" charset="0"/>
                <a:cs typeface="Times New Roman" panose="02020603050405020304" pitchFamily="18" charset="0"/>
              </a:rPr>
              <a:t>for fornicators, for sodomites, for kidnappers, for liars, for perjurers, and if there is any other thing that is contrary to sound doctrine,  </a:t>
            </a:r>
            <a:r>
              <a:rPr lang="en-US" sz="2200" baseline="30000" dirty="0">
                <a:latin typeface="Times New Roman" panose="02020603050405020304" pitchFamily="18" charset="0"/>
                <a:cs typeface="Times New Roman" panose="02020603050405020304" pitchFamily="18" charset="0"/>
              </a:rPr>
              <a:t>11</a:t>
            </a:r>
            <a:r>
              <a:rPr lang="en-US" sz="2200" dirty="0">
                <a:latin typeface="Times New Roman" panose="02020603050405020304" pitchFamily="18" charset="0"/>
                <a:cs typeface="Times New Roman" panose="02020603050405020304" pitchFamily="18" charset="0"/>
              </a:rPr>
              <a:t>according to the glorious gospel of the blessed God which was committed to my trust</a:t>
            </a:r>
            <a:r>
              <a:rPr lang="en-US" sz="2200" dirty="0" smtClean="0">
                <a:latin typeface="Times New Roman" panose="02020603050405020304" pitchFamily="18" charset="0"/>
                <a:cs typeface="Times New Roman" panose="02020603050405020304" pitchFamily="18" charset="0"/>
              </a:rPr>
              <a:t>.</a:t>
            </a:r>
          </a:p>
          <a:p>
            <a:pPr>
              <a:buFontTx/>
              <a:buChar char="-"/>
            </a:pPr>
            <a:r>
              <a:rPr lang="en-US" sz="2200" dirty="0" smtClean="0">
                <a:solidFill>
                  <a:schemeClr val="accent1">
                    <a:lumMod val="60000"/>
                    <a:lumOff val="40000"/>
                  </a:schemeClr>
                </a:solidFill>
                <a:latin typeface="Times New Roman" panose="02020603050405020304" pitchFamily="18" charset="0"/>
                <a:cs typeface="Times New Roman" panose="02020603050405020304" pitchFamily="18" charset="0"/>
              </a:rPr>
              <a:t>vs. 9 says it all</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271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3398</TotalTime>
  <Words>779</Words>
  <Application>Microsoft Office PowerPoint</Application>
  <PresentationFormat>On-screen Show (4:3)</PresentationFormat>
  <Paragraphs>155</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Technic</vt:lpstr>
      <vt:lpstr>Fear of GoD Part II</vt:lpstr>
      <vt:lpstr>Fear of God Outline</vt:lpstr>
      <vt:lpstr>Summary Part I</vt:lpstr>
      <vt:lpstr>Love vs. Fear</vt:lpstr>
      <vt:lpstr>Love Vs. Fear</vt:lpstr>
      <vt:lpstr>Spirit of Fear</vt:lpstr>
      <vt:lpstr>PowerPoint Presentation</vt:lpstr>
      <vt:lpstr>Perfect Love Casts Out Fear</vt:lpstr>
      <vt:lpstr>Love Supersedes Law</vt:lpstr>
      <vt:lpstr>Paralyzed by Fear</vt:lpstr>
      <vt:lpstr>Purpose of Godly Fear</vt:lpstr>
      <vt:lpstr>Ungodly Fear</vt:lpstr>
      <vt:lpstr>No Fear of God – Then what?</vt:lpstr>
      <vt:lpstr>Gotta Serve Someone</vt:lpstr>
      <vt:lpstr>Who can be against us?</vt:lpstr>
      <vt:lpstr>Herod Feared Men</vt:lpstr>
      <vt:lpstr>Love the Praise of Men</vt:lpstr>
      <vt:lpstr>Obey God Rather Than Men</vt:lpstr>
      <vt:lpstr>Obey God Rather Than Men</vt:lpstr>
      <vt:lpstr>Sorrow of the World</vt:lpstr>
      <vt:lpstr>Two Paths</vt:lpstr>
      <vt:lpstr>Balance - Don’t Disregard Men</vt:lpstr>
      <vt:lpstr>Balance - Fear God’s Authorities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dc:creator>
  <cp:lastModifiedBy>Chad</cp:lastModifiedBy>
  <cp:revision>118</cp:revision>
  <dcterms:created xsi:type="dcterms:W3CDTF">2015-08-26T03:38:30Z</dcterms:created>
  <dcterms:modified xsi:type="dcterms:W3CDTF">2015-10-18T14:56:11Z</dcterms:modified>
</cp:coreProperties>
</file>