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sldIdLst>
    <p:sldId id="256" r:id="rId2"/>
    <p:sldId id="281" r:id="rId3"/>
    <p:sldId id="357" r:id="rId4"/>
    <p:sldId id="345" r:id="rId5"/>
    <p:sldId id="337" r:id="rId6"/>
    <p:sldId id="333" r:id="rId7"/>
    <p:sldId id="334" r:id="rId8"/>
    <p:sldId id="335" r:id="rId9"/>
    <p:sldId id="336" r:id="rId10"/>
    <p:sldId id="351" r:id="rId11"/>
    <p:sldId id="352" r:id="rId12"/>
    <p:sldId id="332" r:id="rId13"/>
    <p:sldId id="347" r:id="rId14"/>
    <p:sldId id="324" r:id="rId15"/>
    <p:sldId id="350" r:id="rId16"/>
    <p:sldId id="339" r:id="rId17"/>
    <p:sldId id="340" r:id="rId18"/>
    <p:sldId id="325" r:id="rId19"/>
    <p:sldId id="348" r:id="rId20"/>
    <p:sldId id="349" r:id="rId21"/>
    <p:sldId id="341" r:id="rId22"/>
    <p:sldId id="343" r:id="rId23"/>
    <p:sldId id="353" r:id="rId24"/>
    <p:sldId id="307" r:id="rId25"/>
    <p:sldId id="342" r:id="rId26"/>
    <p:sldId id="354" r:id="rId27"/>
    <p:sldId id="344" r:id="rId28"/>
    <p:sldId id="35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44" autoAdjust="0"/>
    <p:restoredTop sz="94664" autoAdjust="0"/>
  </p:normalViewPr>
  <p:slideViewPr>
    <p:cSldViewPr>
      <p:cViewPr>
        <p:scale>
          <a:sx n="90" d="100"/>
          <a:sy n="90" d="100"/>
        </p:scale>
        <p:origin x="-672" y="-516"/>
      </p:cViewPr>
      <p:guideLst>
        <p:guide orient="horz" pos="2160"/>
        <p:guide pos="2880"/>
      </p:guideLst>
    </p:cSldViewPr>
  </p:slideViewPr>
  <p:outlineViewPr>
    <p:cViewPr>
      <p:scale>
        <a:sx n="33" d="100"/>
        <a:sy n="33" d="100"/>
      </p:scale>
      <p:origin x="0" y="177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293A8F2-6583-4EE4-8B7D-9B9FE6AB9D1B}" type="datetimeFigureOut">
              <a:rPr lang="en-US" smtClean="0"/>
              <a:t>2/28/2016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EE229D1-4BE9-44B7-A5C7-34AE1BF8A6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3A8F2-6583-4EE4-8B7D-9B9FE6AB9D1B}"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3A8F2-6583-4EE4-8B7D-9B9FE6AB9D1B}"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normAutofit/>
          </a:bodyPr>
          <a:lstStyle>
            <a:lvl1pPr>
              <a:defRPr sz="2200">
                <a:latin typeface="Sylfaen" panose="010A0502050306030303" pitchFamily="18" charset="0"/>
              </a:defRPr>
            </a:lvl1pPr>
            <a:lvl2pPr>
              <a:defRPr sz="2200">
                <a:latin typeface="Sylfaen" panose="010A0502050306030303" pitchFamily="18" charset="0"/>
              </a:defRPr>
            </a:lvl2pPr>
            <a:lvl3pPr>
              <a:defRPr sz="2200">
                <a:latin typeface="Sylfaen" panose="010A0502050306030303" pitchFamily="18" charset="0"/>
              </a:defRPr>
            </a:lvl3pPr>
            <a:lvl4pPr>
              <a:defRPr sz="2200">
                <a:latin typeface="Sylfaen" panose="010A0502050306030303" pitchFamily="18" charset="0"/>
              </a:defRPr>
            </a:lvl4pPr>
            <a:lvl5pPr>
              <a:defRPr sz="2200">
                <a:latin typeface="Sylfaen" panose="010A0502050306030303" pitchFamily="18"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3A8F2-6583-4EE4-8B7D-9B9FE6AB9D1B}"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93A8F2-6583-4EE4-8B7D-9B9FE6AB9D1B}"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29D1-4BE9-44B7-A5C7-34AE1BF8A6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93A8F2-6583-4EE4-8B7D-9B9FE6AB9D1B}"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93A8F2-6583-4EE4-8B7D-9B9FE6AB9D1B}" type="datetimeFigureOut">
              <a:rPr lang="en-US" smtClean="0"/>
              <a:t>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293A8F2-6583-4EE4-8B7D-9B9FE6AB9D1B}" type="datetimeFigureOut">
              <a:rPr lang="en-US" smtClean="0"/>
              <a:t>2/28/2016</a:t>
            </a:fld>
            <a:endParaRPr lang="en-US"/>
          </a:p>
        </p:txBody>
      </p:sp>
      <p:sp>
        <p:nvSpPr>
          <p:cNvPr id="8" name="Slide Number Placeholder 7"/>
          <p:cNvSpPr>
            <a:spLocks noGrp="1"/>
          </p:cNvSpPr>
          <p:nvPr>
            <p:ph type="sldNum" sz="quarter" idx="11"/>
          </p:nvPr>
        </p:nvSpPr>
        <p:spPr/>
        <p:txBody>
          <a:bodyPr/>
          <a:lstStyle/>
          <a:p>
            <a:fld id="{BEE229D1-4BE9-44B7-A5C7-34AE1BF8A68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3A8F2-6583-4EE4-8B7D-9B9FE6AB9D1B}" type="datetimeFigureOut">
              <a:rPr lang="en-US" smtClean="0"/>
              <a:t>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93A8F2-6583-4EE4-8B7D-9B9FE6AB9D1B}"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EE229D1-4BE9-44B7-A5C7-34AE1BF8A6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293A8F2-6583-4EE4-8B7D-9B9FE6AB9D1B}"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293A8F2-6583-4EE4-8B7D-9B9FE6AB9D1B}" type="datetimeFigureOut">
              <a:rPr lang="en-US" smtClean="0"/>
              <a:t>2/28/2016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EE229D1-4BE9-44B7-A5C7-34AE1BF8A68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iming>
    <p:tnLst>
      <p:par>
        <p:cTn id="1" dur="indefinite" restart="never" nodeType="tmRoot"/>
      </p:par>
    </p:tnLst>
  </p:timing>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22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2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0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584960"/>
            <a:ext cx="7391400" cy="2301240"/>
          </a:xfrm>
          <a:effectLst>
            <a:outerShdw blurRad="50800" dist="38100" dir="2700000" algn="tl" rotWithShape="0">
              <a:schemeClr val="bg1">
                <a:alpha val="40000"/>
              </a:schemeClr>
            </a:outerShdw>
          </a:effectLst>
        </p:spPr>
        <p:txBody>
          <a:bodyPr>
            <a:normAutofit/>
          </a:bodyPr>
          <a:lstStyle/>
          <a:p>
            <a:pPr algn="ctr"/>
            <a:r>
              <a:rPr lang="en-US" sz="6000" dirty="0" smtClean="0">
                <a:effectLst>
                  <a:outerShdw blurRad="50800" dist="38100" algn="l" rotWithShape="0">
                    <a:prstClr val="black">
                      <a:alpha val="40000"/>
                    </a:prstClr>
                  </a:outerShdw>
                </a:effectLst>
              </a:rPr>
              <a:t>Fear of GoD</a:t>
            </a:r>
            <a:br>
              <a:rPr lang="en-US" sz="6000" dirty="0" smtClean="0">
                <a:effectLst>
                  <a:outerShdw blurRad="50800" dist="38100" algn="l" rotWithShape="0">
                    <a:prstClr val="black">
                      <a:alpha val="40000"/>
                    </a:prstClr>
                  </a:outerShdw>
                </a:effectLst>
              </a:rPr>
            </a:br>
            <a:r>
              <a:rPr lang="en-US" sz="3200" i="1" dirty="0" smtClean="0"/>
              <a:t>Part III</a:t>
            </a:r>
            <a:endParaRPr lang="en-US" sz="4800" i="1" dirty="0"/>
          </a:p>
        </p:txBody>
      </p:sp>
      <p:sp>
        <p:nvSpPr>
          <p:cNvPr id="3" name="Subtitle 2"/>
          <p:cNvSpPr>
            <a:spLocks noGrp="1"/>
          </p:cNvSpPr>
          <p:nvPr>
            <p:ph type="subTitle" idx="1"/>
          </p:nvPr>
        </p:nvSpPr>
        <p:spPr>
          <a:xfrm>
            <a:off x="1292352" y="3962400"/>
            <a:ext cx="6480048" cy="1143000"/>
          </a:xfrm>
        </p:spPr>
        <p:txBody>
          <a:bodyPr/>
          <a:lstStyle/>
          <a:p>
            <a:r>
              <a:rPr lang="en-US" dirty="0" smtClean="0"/>
              <a:t>Chad Cogburn</a:t>
            </a:r>
          </a:p>
          <a:p>
            <a:r>
              <a:rPr lang="en-US" dirty="0" smtClean="0"/>
              <a:t>28 February 2016</a:t>
            </a:r>
          </a:p>
          <a:p>
            <a:r>
              <a:rPr lang="en-US" dirty="0" smtClean="0"/>
              <a:t>Albuquerque, NM</a:t>
            </a:r>
            <a:endParaRPr lang="en-US" dirty="0"/>
          </a:p>
        </p:txBody>
      </p:sp>
    </p:spTree>
    <p:extLst>
      <p:ext uri="{BB962C8B-B14F-4D97-AF65-F5344CB8AC3E}">
        <p14:creationId xmlns:p14="http://schemas.microsoft.com/office/powerpoint/2010/main" val="360109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r>
              <a:rPr lang="en-US" dirty="0" smtClean="0"/>
              <a:t>Knowledge - Speaking as God’s Oracles</a:t>
            </a:r>
            <a:endParaRPr lang="en-US" dirty="0"/>
          </a:p>
        </p:txBody>
      </p:sp>
      <p:sp>
        <p:nvSpPr>
          <p:cNvPr id="3" name="Content Placeholder 2"/>
          <p:cNvSpPr>
            <a:spLocks noGrp="1"/>
          </p:cNvSpPr>
          <p:nvPr>
            <p:ph idx="1"/>
          </p:nvPr>
        </p:nvSpPr>
        <p:spPr>
          <a:xfrm>
            <a:off x="457200" y="1295400"/>
            <a:ext cx="8229600" cy="4876800"/>
          </a:xfrm>
        </p:spPr>
        <p:txBody>
          <a:bodyPr>
            <a:normAutofit/>
          </a:bodyPr>
          <a:lstStyle/>
          <a:p>
            <a:pPr marL="36576" indent="0">
              <a:buNone/>
            </a:pPr>
            <a:r>
              <a:rPr lang="en-US" b="1" dirty="0" smtClean="0"/>
              <a:t>1 </a:t>
            </a:r>
            <a:r>
              <a:rPr lang="en-US" b="1" dirty="0"/>
              <a:t>Peter 4:10 </a:t>
            </a:r>
            <a:r>
              <a:rPr lang="en-US" dirty="0" smtClean="0"/>
              <a:t>As </a:t>
            </a:r>
            <a:r>
              <a:rPr lang="en-US" dirty="0"/>
              <a:t>each one has received a gift, minister it to one another, as good stewards of the manifold grace of God.  </a:t>
            </a:r>
            <a:r>
              <a:rPr lang="en-US" baseline="30000" dirty="0"/>
              <a:t>11</a:t>
            </a:r>
            <a:r>
              <a:rPr lang="en-US" dirty="0"/>
              <a:t>If anyone speaks, </a:t>
            </a:r>
            <a:r>
              <a:rPr lang="en-US" i="1" dirty="0"/>
              <a:t>let him</a:t>
            </a:r>
            <a:r>
              <a:rPr lang="en-US" dirty="0"/>
              <a:t> </a:t>
            </a:r>
            <a:r>
              <a:rPr lang="en-US" i="1" dirty="0"/>
              <a:t>speak</a:t>
            </a:r>
            <a:r>
              <a:rPr lang="en-US" dirty="0"/>
              <a:t> as the oracles of God. If anyone ministers, </a:t>
            </a:r>
            <a:r>
              <a:rPr lang="en-US" i="1" dirty="0"/>
              <a:t>let him do it</a:t>
            </a:r>
            <a:r>
              <a:rPr lang="en-US" dirty="0"/>
              <a:t> as with the ability which God supplies, that in all things God may be glorified through Jesus Christ, to whom belong the glory and the dominion forever and ever. Amen</a:t>
            </a:r>
            <a:r>
              <a:rPr lang="en-US" dirty="0" smtClean="0"/>
              <a:t>.</a:t>
            </a:r>
          </a:p>
          <a:p>
            <a:pPr>
              <a:buFontTx/>
              <a:buChar char="-"/>
            </a:pPr>
            <a:r>
              <a:rPr lang="en-US" dirty="0" smtClean="0">
                <a:solidFill>
                  <a:schemeClr val="accent1">
                    <a:lumMod val="60000"/>
                    <a:lumOff val="40000"/>
                  </a:schemeClr>
                </a:solidFill>
              </a:rPr>
              <a:t>We speak the words given to us by God; they are not our own</a:t>
            </a:r>
          </a:p>
          <a:p>
            <a:pPr>
              <a:buFontTx/>
              <a:buChar char="-"/>
            </a:pPr>
            <a:r>
              <a:rPr lang="en-US" dirty="0" smtClean="0">
                <a:solidFill>
                  <a:schemeClr val="accent1">
                    <a:lumMod val="60000"/>
                    <a:lumOff val="40000"/>
                  </a:schemeClr>
                </a:solidFill>
              </a:rPr>
              <a:t>Godly knowledge works the same way.  It is given by God.</a:t>
            </a:r>
          </a:p>
          <a:p>
            <a:pPr>
              <a:buFontTx/>
              <a:buChar char="-"/>
            </a:pPr>
            <a:r>
              <a:rPr lang="en-US" dirty="0" smtClean="0">
                <a:solidFill>
                  <a:schemeClr val="accent1">
                    <a:lumMod val="60000"/>
                    <a:lumOff val="40000"/>
                  </a:schemeClr>
                </a:solidFill>
              </a:rPr>
              <a:t>What’s there to brag about? </a:t>
            </a:r>
          </a:p>
          <a:p>
            <a:pPr>
              <a:buFontTx/>
              <a:buChar char="-"/>
            </a:pPr>
            <a:r>
              <a:rPr lang="en-US" dirty="0" smtClean="0">
                <a:solidFill>
                  <a:schemeClr val="accent1">
                    <a:lumMod val="60000"/>
                    <a:lumOff val="40000"/>
                  </a:schemeClr>
                </a:solidFill>
              </a:rPr>
              <a:t>Purpose: That God be glorified</a:t>
            </a:r>
          </a:p>
        </p:txBody>
      </p:sp>
    </p:spTree>
    <p:extLst>
      <p:ext uri="{BB962C8B-B14F-4D97-AF65-F5344CB8AC3E}">
        <p14:creationId xmlns:p14="http://schemas.microsoft.com/office/powerpoint/2010/main" val="3512868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r>
              <a:rPr lang="en-US" dirty="0" smtClean="0"/>
              <a:t>Diffusing His </a:t>
            </a:r>
            <a:r>
              <a:rPr lang="en-US" dirty="0" smtClean="0"/>
              <a:t>Knowledge in Every Place</a:t>
            </a:r>
            <a:endParaRPr lang="en-US" dirty="0"/>
          </a:p>
        </p:txBody>
      </p:sp>
      <p:sp>
        <p:nvSpPr>
          <p:cNvPr id="4" name="Content Placeholder 3"/>
          <p:cNvSpPr>
            <a:spLocks noGrp="1"/>
          </p:cNvSpPr>
          <p:nvPr>
            <p:ph idx="1"/>
          </p:nvPr>
        </p:nvSpPr>
        <p:spPr>
          <a:xfrm>
            <a:off x="457200" y="1295400"/>
            <a:ext cx="8153400" cy="5102935"/>
          </a:xfrm>
          <a:prstGeom prst="rect">
            <a:avLst/>
          </a:prstGeom>
        </p:spPr>
        <p:txBody>
          <a:bodyPr wrap="square">
            <a:spAutoFit/>
          </a:bodyPr>
          <a:lstStyle/>
          <a:p>
            <a:pPr marL="36576" indent="0">
              <a:buNone/>
            </a:pPr>
            <a:r>
              <a:rPr lang="en-US" b="1" dirty="0" smtClean="0"/>
              <a:t>2 </a:t>
            </a:r>
            <a:r>
              <a:rPr lang="en-US" b="1" dirty="0" err="1" smtClean="0"/>
              <a:t>Cor</a:t>
            </a:r>
            <a:r>
              <a:rPr lang="en-US" b="1" dirty="0" smtClean="0"/>
              <a:t> 2:14 </a:t>
            </a:r>
            <a:r>
              <a:rPr lang="en-US" dirty="0" smtClean="0"/>
              <a:t>Now </a:t>
            </a:r>
            <a:r>
              <a:rPr lang="en-US" dirty="0"/>
              <a:t>thanks </a:t>
            </a:r>
            <a:r>
              <a:rPr lang="en-US" i="1" dirty="0"/>
              <a:t>be</a:t>
            </a:r>
            <a:r>
              <a:rPr lang="en-US" dirty="0"/>
              <a:t> to God who always leads us in triumph in Christ, and </a:t>
            </a:r>
            <a:r>
              <a:rPr lang="en-US" u="sng" dirty="0"/>
              <a:t>through us diffuses the fragrance of His knowledge in every place</a:t>
            </a:r>
            <a:r>
              <a:rPr lang="en-US" dirty="0" smtClean="0"/>
              <a:t>. </a:t>
            </a:r>
            <a:r>
              <a:rPr lang="en-US" baseline="30000" dirty="0"/>
              <a:t>15</a:t>
            </a:r>
            <a:r>
              <a:rPr lang="en-US" dirty="0"/>
              <a:t>For we are to God the fragrance of Christ among those who are being saved and among those who are perishing</a:t>
            </a:r>
            <a:r>
              <a:rPr lang="en-US" dirty="0" smtClean="0"/>
              <a:t>.</a:t>
            </a:r>
            <a:endParaRPr lang="en-US" dirty="0" smtClean="0">
              <a:solidFill>
                <a:schemeClr val="accent1">
                  <a:lumMod val="40000"/>
                  <a:lumOff val="60000"/>
                </a:schemeClr>
              </a:solidFill>
            </a:endParaRPr>
          </a:p>
          <a:p>
            <a:pPr marL="36576" indent="0">
              <a:buNone/>
            </a:pPr>
            <a:r>
              <a:rPr lang="en-US" dirty="0" smtClean="0">
                <a:solidFill>
                  <a:schemeClr val="accent1">
                    <a:lumMod val="60000"/>
                    <a:lumOff val="40000"/>
                  </a:schemeClr>
                </a:solidFill>
              </a:rPr>
              <a:t>Examples of God’s knowledge</a:t>
            </a:r>
          </a:p>
          <a:p>
            <a:pPr>
              <a:buFont typeface="Wingdings" panose="05000000000000000000" pitchFamily="2" charset="2"/>
              <a:buChar char="Ø"/>
            </a:pPr>
            <a:r>
              <a:rPr lang="en-US" dirty="0" smtClean="0">
                <a:solidFill>
                  <a:schemeClr val="accent1">
                    <a:lumMod val="60000"/>
                    <a:lumOff val="40000"/>
                  </a:schemeClr>
                </a:solidFill>
              </a:rPr>
              <a:t>Scriptures – inerrant word of God</a:t>
            </a:r>
          </a:p>
          <a:p>
            <a:pPr>
              <a:buFont typeface="Wingdings" panose="05000000000000000000" pitchFamily="2" charset="2"/>
              <a:buChar char="Ø"/>
            </a:pPr>
            <a:r>
              <a:rPr lang="en-US" dirty="0" smtClean="0">
                <a:solidFill>
                  <a:schemeClr val="accent1">
                    <a:lumMod val="60000"/>
                    <a:lumOff val="40000"/>
                  </a:schemeClr>
                </a:solidFill>
              </a:rPr>
              <a:t>All creation declares the glory of God</a:t>
            </a:r>
          </a:p>
          <a:p>
            <a:pPr lvl="1">
              <a:buFont typeface="Wingdings" panose="05000000000000000000" pitchFamily="2" charset="2"/>
              <a:buChar char="Ø"/>
            </a:pPr>
            <a:r>
              <a:rPr lang="en-US" dirty="0" smtClean="0">
                <a:solidFill>
                  <a:schemeClr val="accent1">
                    <a:lumMod val="60000"/>
                    <a:lumOff val="40000"/>
                  </a:schemeClr>
                </a:solidFill>
              </a:rPr>
              <a:t>Design of human body systems</a:t>
            </a:r>
          </a:p>
          <a:p>
            <a:pPr lvl="1">
              <a:buFont typeface="Wingdings" panose="05000000000000000000" pitchFamily="2" charset="2"/>
              <a:buChar char="Ø"/>
            </a:pPr>
            <a:r>
              <a:rPr lang="en-US" dirty="0" smtClean="0">
                <a:solidFill>
                  <a:schemeClr val="accent1">
                    <a:lumMod val="60000"/>
                    <a:lumOff val="40000"/>
                  </a:schemeClr>
                </a:solidFill>
              </a:rPr>
              <a:t>Balancing force of our geo &amp; eco systems</a:t>
            </a:r>
          </a:p>
          <a:p>
            <a:pPr lvl="1">
              <a:buFont typeface="Wingdings" panose="05000000000000000000" pitchFamily="2" charset="2"/>
              <a:buChar char="Ø"/>
            </a:pPr>
            <a:r>
              <a:rPr lang="en-US" dirty="0" smtClean="0">
                <a:solidFill>
                  <a:schemeClr val="accent1">
                    <a:lumMod val="60000"/>
                    <a:lumOff val="40000"/>
                  </a:schemeClr>
                </a:solidFill>
              </a:rPr>
              <a:t>Earth’s conditions perfectly suited for life</a:t>
            </a:r>
          </a:p>
          <a:p>
            <a:pPr lvl="1">
              <a:buFont typeface="Wingdings" panose="05000000000000000000" pitchFamily="2" charset="2"/>
              <a:buChar char="Ø"/>
            </a:pPr>
            <a:r>
              <a:rPr lang="en-US" dirty="0" smtClean="0">
                <a:solidFill>
                  <a:schemeClr val="accent1">
                    <a:lumMod val="60000"/>
                    <a:lumOff val="40000"/>
                  </a:schemeClr>
                </a:solidFill>
              </a:rPr>
              <a:t>“He made the stars also” Gen 1:16b</a:t>
            </a:r>
          </a:p>
          <a:p>
            <a:pPr>
              <a:buFont typeface="Wingdings" panose="05000000000000000000" pitchFamily="2" charset="2"/>
              <a:buChar char="Ø"/>
            </a:pPr>
            <a:r>
              <a:rPr lang="en-US" dirty="0" smtClean="0">
                <a:solidFill>
                  <a:schemeClr val="accent1">
                    <a:lumMod val="60000"/>
                    <a:lumOff val="40000"/>
                  </a:schemeClr>
                </a:solidFill>
              </a:rPr>
              <a:t>Our conduct speaks louder than our </a:t>
            </a:r>
            <a:r>
              <a:rPr lang="en-US" dirty="0" smtClean="0">
                <a:solidFill>
                  <a:schemeClr val="accent1">
                    <a:lumMod val="60000"/>
                    <a:lumOff val="40000"/>
                  </a:schemeClr>
                </a:solidFill>
              </a:rPr>
              <a:t>preaching</a:t>
            </a:r>
          </a:p>
          <a:p>
            <a:pPr marL="36576" indent="0">
              <a:buNone/>
            </a:pPr>
            <a:r>
              <a:rPr lang="en-US" b="1" dirty="0" smtClean="0"/>
              <a:t>2 </a:t>
            </a:r>
            <a:r>
              <a:rPr lang="en-US" b="1" dirty="0"/>
              <a:t>Corinthians 5:20 </a:t>
            </a:r>
            <a:r>
              <a:rPr lang="en-US" b="1" dirty="0" smtClean="0"/>
              <a:t> </a:t>
            </a:r>
            <a:r>
              <a:rPr lang="en-US" dirty="0" smtClean="0"/>
              <a:t>Now </a:t>
            </a:r>
            <a:r>
              <a:rPr lang="en-US" dirty="0"/>
              <a:t>then, we are ambassadors for </a:t>
            </a:r>
            <a:r>
              <a:rPr lang="en-US" dirty="0" smtClean="0"/>
              <a:t>Christ…</a:t>
            </a:r>
            <a:endParaRPr lang="en-US" dirty="0"/>
          </a:p>
        </p:txBody>
      </p:sp>
    </p:spTree>
    <p:extLst>
      <p:ext uri="{BB962C8B-B14F-4D97-AF65-F5344CB8AC3E}">
        <p14:creationId xmlns:p14="http://schemas.microsoft.com/office/powerpoint/2010/main" val="193820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our Churches Fear God</a:t>
            </a:r>
            <a:endParaRPr lang="en-US" dirty="0"/>
          </a:p>
        </p:txBody>
      </p:sp>
      <p:sp>
        <p:nvSpPr>
          <p:cNvPr id="3" name="Content Placeholder 2"/>
          <p:cNvSpPr>
            <a:spLocks noGrp="1"/>
          </p:cNvSpPr>
          <p:nvPr>
            <p:ph idx="1"/>
          </p:nvPr>
        </p:nvSpPr>
        <p:spPr>
          <a:xfrm>
            <a:off x="457200" y="1295400"/>
            <a:ext cx="7924800" cy="4525963"/>
          </a:xfrm>
        </p:spPr>
        <p:txBody>
          <a:bodyPr>
            <a:noAutofit/>
          </a:bodyPr>
          <a:lstStyle/>
          <a:p>
            <a:pPr marL="36576" indent="0">
              <a:buNone/>
            </a:pPr>
            <a:r>
              <a:rPr lang="en-US" b="1" dirty="0" smtClean="0"/>
              <a:t>Acts </a:t>
            </a:r>
            <a:r>
              <a:rPr lang="en-US" b="1" dirty="0"/>
              <a:t>9:31 </a:t>
            </a:r>
            <a:r>
              <a:rPr lang="en-US" dirty="0"/>
              <a:t>Then the churches throughout all Judea, Galilee, and Samaria had peace and were edified. And walking in the fear of the Lord and in the comfort of the Holy Spirit, they were multiplied</a:t>
            </a:r>
            <a:r>
              <a:rPr lang="en-US" dirty="0" smtClean="0"/>
              <a:t>.</a:t>
            </a:r>
          </a:p>
          <a:p>
            <a:pPr>
              <a:buFontTx/>
              <a:buChar char="-"/>
            </a:pPr>
            <a:r>
              <a:rPr lang="en-US" dirty="0" smtClean="0">
                <a:solidFill>
                  <a:schemeClr val="accent1">
                    <a:lumMod val="60000"/>
                    <a:lumOff val="40000"/>
                  </a:schemeClr>
                </a:solidFill>
              </a:rPr>
              <a:t>Early church figuring out the application to the instructions</a:t>
            </a:r>
          </a:p>
          <a:p>
            <a:pPr>
              <a:buFontTx/>
              <a:buChar char="-"/>
            </a:pPr>
            <a:r>
              <a:rPr lang="en-US" dirty="0" smtClean="0">
                <a:solidFill>
                  <a:schemeClr val="accent1">
                    <a:lumMod val="60000"/>
                    <a:lumOff val="40000"/>
                  </a:schemeClr>
                </a:solidFill>
              </a:rPr>
              <a:t>They did so by “walking in the fear of the Lord”</a:t>
            </a:r>
          </a:p>
          <a:p>
            <a:pPr marL="36576" indent="0">
              <a:buNone/>
            </a:pPr>
            <a:endParaRPr lang="en-US" dirty="0" smtClean="0"/>
          </a:p>
          <a:p>
            <a:pPr marL="36576" indent="0">
              <a:buNone/>
            </a:pPr>
            <a:r>
              <a:rPr lang="en-US" b="1" dirty="0"/>
              <a:t>Ephesians 5:18 </a:t>
            </a:r>
            <a:r>
              <a:rPr lang="en-US" dirty="0"/>
              <a:t>And do not be drunk with wine, in which is dissipation; but be filled with the </a:t>
            </a:r>
            <a:r>
              <a:rPr lang="en-US" dirty="0" smtClean="0"/>
              <a:t>Spirit, </a:t>
            </a:r>
            <a:r>
              <a:rPr lang="en-US" baseline="30000" dirty="0" smtClean="0"/>
              <a:t>19</a:t>
            </a:r>
            <a:r>
              <a:rPr lang="en-US" dirty="0" smtClean="0"/>
              <a:t>speaking </a:t>
            </a:r>
            <a:r>
              <a:rPr lang="en-US" dirty="0"/>
              <a:t>to one another in psalms and hymns and spiritual songs, singing and making melody in your heart to the </a:t>
            </a:r>
            <a:r>
              <a:rPr lang="en-US" dirty="0" smtClean="0"/>
              <a:t>Lord, </a:t>
            </a:r>
            <a:r>
              <a:rPr lang="en-US" baseline="30000" dirty="0" smtClean="0"/>
              <a:t>20</a:t>
            </a:r>
            <a:r>
              <a:rPr lang="en-US" dirty="0" smtClean="0"/>
              <a:t>giving </a:t>
            </a:r>
            <a:r>
              <a:rPr lang="en-US" dirty="0"/>
              <a:t>thanks always for all things to God the Father in the name of our Lord Jesus Christ, </a:t>
            </a:r>
            <a:r>
              <a:rPr lang="en-US" baseline="30000" dirty="0"/>
              <a:t>21</a:t>
            </a:r>
            <a:r>
              <a:rPr lang="en-US" dirty="0"/>
              <a:t>submitting to one another in the fear of God</a:t>
            </a:r>
            <a:r>
              <a:rPr lang="en-US" dirty="0" smtClean="0"/>
              <a:t>.</a:t>
            </a:r>
          </a:p>
          <a:p>
            <a:pPr>
              <a:buFontTx/>
              <a:buChar char="-"/>
            </a:pPr>
            <a:r>
              <a:rPr lang="en-US" dirty="0" smtClean="0">
                <a:solidFill>
                  <a:schemeClr val="accent1">
                    <a:lumMod val="60000"/>
                    <a:lumOff val="40000"/>
                  </a:schemeClr>
                </a:solidFill>
              </a:rPr>
              <a:t>Submissive attitudes key to church unity and peace</a:t>
            </a:r>
          </a:p>
          <a:p>
            <a:pPr>
              <a:buFontTx/>
              <a:buChar char="-"/>
            </a:pPr>
            <a:endParaRPr lang="en-US" dirty="0"/>
          </a:p>
        </p:txBody>
      </p:sp>
    </p:spTree>
    <p:extLst>
      <p:ext uri="{BB962C8B-B14F-4D97-AF65-F5344CB8AC3E}">
        <p14:creationId xmlns:p14="http://schemas.microsoft.com/office/powerpoint/2010/main" val="2317532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our Churches Fear God</a:t>
            </a:r>
            <a:endParaRPr lang="en-US" dirty="0"/>
          </a:p>
        </p:txBody>
      </p:sp>
      <p:sp>
        <p:nvSpPr>
          <p:cNvPr id="3" name="Content Placeholder 2"/>
          <p:cNvSpPr>
            <a:spLocks noGrp="1"/>
          </p:cNvSpPr>
          <p:nvPr>
            <p:ph idx="1"/>
          </p:nvPr>
        </p:nvSpPr>
        <p:spPr>
          <a:xfrm>
            <a:off x="457200" y="1371600"/>
            <a:ext cx="7924800" cy="4525963"/>
          </a:xfrm>
        </p:spPr>
        <p:txBody>
          <a:bodyPr>
            <a:noAutofit/>
          </a:bodyPr>
          <a:lstStyle/>
          <a:p>
            <a:pPr marL="36576" indent="0">
              <a:buNone/>
            </a:pPr>
            <a:r>
              <a:rPr lang="en-US" b="1" dirty="0"/>
              <a:t>James 4:11 </a:t>
            </a:r>
            <a:r>
              <a:rPr lang="en-US" dirty="0"/>
              <a:t>Do not speak evil of one another, brethren. He who speaks evil of a brother and judges his brother, speaks evil of the law and judges the law</a:t>
            </a:r>
            <a:r>
              <a:rPr lang="en-US" dirty="0" smtClean="0"/>
              <a:t>…</a:t>
            </a:r>
            <a:endParaRPr lang="en-US" sz="2400" b="1" dirty="0" smtClean="0">
              <a:solidFill>
                <a:schemeClr val="accent1">
                  <a:lumMod val="60000"/>
                  <a:lumOff val="40000"/>
                </a:schemeClr>
              </a:solidFill>
            </a:endParaRPr>
          </a:p>
          <a:p>
            <a:pPr marL="36576" indent="0">
              <a:buNone/>
            </a:pPr>
            <a:endParaRPr lang="en-US" dirty="0" smtClean="0"/>
          </a:p>
        </p:txBody>
      </p:sp>
    </p:spTree>
    <p:extLst>
      <p:ext uri="{BB962C8B-B14F-4D97-AF65-F5344CB8AC3E}">
        <p14:creationId xmlns:p14="http://schemas.microsoft.com/office/powerpoint/2010/main" val="3892152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 Authority</a:t>
            </a:r>
            <a:endParaRPr lang="en-US" dirty="0"/>
          </a:p>
        </p:txBody>
      </p:sp>
      <p:sp>
        <p:nvSpPr>
          <p:cNvPr id="3" name="Content Placeholder 2"/>
          <p:cNvSpPr>
            <a:spLocks noGrp="1"/>
          </p:cNvSpPr>
          <p:nvPr>
            <p:ph idx="1"/>
          </p:nvPr>
        </p:nvSpPr>
        <p:spPr>
          <a:xfrm>
            <a:off x="457200" y="1219200"/>
            <a:ext cx="8305800" cy="5410200"/>
          </a:xfrm>
        </p:spPr>
        <p:txBody>
          <a:bodyPr>
            <a:noAutofit/>
          </a:bodyPr>
          <a:lstStyle/>
          <a:p>
            <a:pPr>
              <a:buFont typeface="Wingdings" panose="05000000000000000000" pitchFamily="2" charset="2"/>
              <a:buChar char="Ø"/>
            </a:pPr>
            <a:r>
              <a:rPr lang="en-US" dirty="0" smtClean="0"/>
              <a:t>Authority created at the beginning – </a:t>
            </a:r>
            <a:r>
              <a:rPr lang="en-US" dirty="0" err="1" smtClean="0"/>
              <a:t>God</a:t>
            </a:r>
            <a:r>
              <a:rPr lang="en-US" dirty="0" err="1" smtClean="0">
                <a:sym typeface="Wingdings" panose="05000000000000000000" pitchFamily="2" charset="2"/>
              </a:rPr>
              <a:t>M</a:t>
            </a:r>
            <a:r>
              <a:rPr lang="en-US" dirty="0" err="1" smtClean="0"/>
              <a:t>an</a:t>
            </a:r>
            <a:r>
              <a:rPr lang="en-US" dirty="0" err="1" smtClean="0">
                <a:sym typeface="Wingdings" panose="05000000000000000000" pitchFamily="2" charset="2"/>
              </a:rPr>
              <a:t>C</a:t>
            </a:r>
            <a:r>
              <a:rPr lang="en-US" dirty="0" err="1" smtClean="0"/>
              <a:t>reation</a:t>
            </a:r>
            <a:endParaRPr lang="en-US" dirty="0" smtClean="0"/>
          </a:p>
          <a:p>
            <a:pPr marL="36576" indent="0">
              <a:buNone/>
            </a:pPr>
            <a:r>
              <a:rPr lang="en-US" b="1" dirty="0"/>
              <a:t>Romans 13:1 </a:t>
            </a:r>
            <a:r>
              <a:rPr lang="en-US" dirty="0"/>
              <a:t>Let every soul be subject to the governing authorities. For there is no authority except from God, and the authorities that exist are appointed by God. </a:t>
            </a:r>
            <a:endParaRPr lang="en-US" dirty="0" smtClean="0"/>
          </a:p>
          <a:p>
            <a:pPr>
              <a:buFontTx/>
              <a:buChar char="-"/>
            </a:pPr>
            <a:r>
              <a:rPr lang="en-US" dirty="0" smtClean="0">
                <a:solidFill>
                  <a:schemeClr val="accent1">
                    <a:lumMod val="60000"/>
                    <a:lumOff val="40000"/>
                  </a:schemeClr>
                </a:solidFill>
              </a:rPr>
              <a:t>Authority is from God, not man</a:t>
            </a:r>
          </a:p>
          <a:p>
            <a:pPr>
              <a:buFontTx/>
              <a:buChar char="-"/>
            </a:pPr>
            <a:r>
              <a:rPr lang="en-US" dirty="0" smtClean="0">
                <a:solidFill>
                  <a:schemeClr val="accent1">
                    <a:lumMod val="60000"/>
                    <a:lumOff val="40000"/>
                  </a:schemeClr>
                </a:solidFill>
              </a:rPr>
              <a:t>We don’t “own” authority, it is entrusted by God</a:t>
            </a:r>
          </a:p>
          <a:p>
            <a:pPr marL="36576" indent="0">
              <a:buNone/>
            </a:pPr>
            <a:r>
              <a:rPr lang="en-US" dirty="0" smtClean="0"/>
              <a:t>Abuse of power </a:t>
            </a:r>
          </a:p>
          <a:p>
            <a:pPr>
              <a:buFont typeface="Wingdings" panose="05000000000000000000" pitchFamily="2" charset="2"/>
              <a:buChar char="Ø"/>
            </a:pPr>
            <a:r>
              <a:rPr lang="en-US" dirty="0" smtClean="0"/>
              <a:t>Pharaoh made Israel slaves – Ex 5</a:t>
            </a:r>
          </a:p>
          <a:p>
            <a:pPr>
              <a:buFont typeface="Wingdings" panose="05000000000000000000" pitchFamily="2" charset="2"/>
              <a:buChar char="Ø"/>
            </a:pPr>
            <a:r>
              <a:rPr lang="en-US" dirty="0" err="1" smtClean="0"/>
              <a:t>Rehoboam</a:t>
            </a:r>
            <a:r>
              <a:rPr lang="en-US" dirty="0" smtClean="0"/>
              <a:t> increased oppression – 1 Kings 12</a:t>
            </a:r>
          </a:p>
          <a:p>
            <a:pPr>
              <a:buFont typeface="Wingdings" panose="05000000000000000000" pitchFamily="2" charset="2"/>
              <a:buChar char="Ø"/>
            </a:pPr>
            <a:r>
              <a:rPr lang="en-US" dirty="0" smtClean="0"/>
              <a:t>David had Uriah killed – 2 Sam 11</a:t>
            </a:r>
          </a:p>
          <a:p>
            <a:pPr marL="36576" indent="0">
              <a:buNone/>
            </a:pPr>
            <a:r>
              <a:rPr lang="en-US" b="1" dirty="0" smtClean="0"/>
              <a:t>Proverbs 29:2 </a:t>
            </a:r>
            <a:r>
              <a:rPr lang="en-US" dirty="0" smtClean="0"/>
              <a:t>When </a:t>
            </a:r>
            <a:r>
              <a:rPr lang="en-US" dirty="0"/>
              <a:t>the righteous are in authority, the people rejoice; </a:t>
            </a:r>
            <a:r>
              <a:rPr lang="en-US" dirty="0" smtClean="0"/>
              <a:t>But </a:t>
            </a:r>
            <a:r>
              <a:rPr lang="en-US" dirty="0"/>
              <a:t>when a wicked </a:t>
            </a:r>
            <a:r>
              <a:rPr lang="en-US" i="1" dirty="0"/>
              <a:t>man</a:t>
            </a:r>
            <a:r>
              <a:rPr lang="en-US" dirty="0"/>
              <a:t> rules, the people groan. </a:t>
            </a:r>
            <a:endParaRPr lang="en-US" dirty="0" smtClean="0"/>
          </a:p>
          <a:p>
            <a:pPr>
              <a:buFontTx/>
              <a:buChar char="-"/>
            </a:pPr>
            <a:r>
              <a:rPr lang="en-US" dirty="0" smtClean="0">
                <a:solidFill>
                  <a:schemeClr val="accent1">
                    <a:lumMod val="60000"/>
                    <a:lumOff val="40000"/>
                  </a:schemeClr>
                </a:solidFill>
              </a:rPr>
              <a:t>Be </a:t>
            </a:r>
            <a:r>
              <a:rPr lang="en-US" dirty="0">
                <a:solidFill>
                  <a:schemeClr val="accent1">
                    <a:lumMod val="60000"/>
                    <a:lumOff val="40000"/>
                  </a:schemeClr>
                </a:solidFill>
              </a:rPr>
              <a:t>faithful with your authority</a:t>
            </a:r>
            <a:r>
              <a:rPr lang="en-US" dirty="0" smtClean="0">
                <a:solidFill>
                  <a:schemeClr val="accent1">
                    <a:lumMod val="60000"/>
                    <a:lumOff val="40000"/>
                  </a:schemeClr>
                </a:solidFill>
              </a:rPr>
              <a:t>! Don’t abuse it.</a:t>
            </a:r>
          </a:p>
          <a:p>
            <a:pPr>
              <a:buFontTx/>
              <a:buChar char="-"/>
            </a:pPr>
            <a:endParaRPr lang="en-US" dirty="0"/>
          </a:p>
          <a:p>
            <a:pPr marL="36576" indent="0">
              <a:buNone/>
            </a:pPr>
            <a:endParaRPr lang="en-US" dirty="0"/>
          </a:p>
        </p:txBody>
      </p:sp>
    </p:spTree>
    <p:extLst>
      <p:ext uri="{BB962C8B-B14F-4D97-AF65-F5344CB8AC3E}">
        <p14:creationId xmlns:p14="http://schemas.microsoft.com/office/powerpoint/2010/main" val="2742468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a:t>- Nehemiah</a:t>
            </a:r>
          </a:p>
        </p:txBody>
      </p:sp>
      <p:sp>
        <p:nvSpPr>
          <p:cNvPr id="3" name="Content Placeholder 2"/>
          <p:cNvSpPr>
            <a:spLocks noGrp="1"/>
          </p:cNvSpPr>
          <p:nvPr>
            <p:ph idx="1"/>
          </p:nvPr>
        </p:nvSpPr>
        <p:spPr>
          <a:xfrm>
            <a:off x="457200" y="1295400"/>
            <a:ext cx="8305800" cy="5181600"/>
          </a:xfrm>
        </p:spPr>
        <p:txBody>
          <a:bodyPr>
            <a:noAutofit/>
          </a:bodyPr>
          <a:lstStyle/>
          <a:p>
            <a:pPr marL="36576" indent="0">
              <a:buNone/>
            </a:pPr>
            <a:r>
              <a:rPr lang="en-US" b="1" dirty="0">
                <a:latin typeface="Times New Roman" panose="02020603050405020304" pitchFamily="18" charset="0"/>
                <a:cs typeface="Times New Roman" panose="02020603050405020304" pitchFamily="18" charset="0"/>
              </a:rPr>
              <a:t>Nehemiah </a:t>
            </a:r>
            <a:r>
              <a:rPr lang="en-US" b="1" dirty="0" smtClean="0">
                <a:latin typeface="Times New Roman" panose="02020603050405020304" pitchFamily="18" charset="0"/>
                <a:cs typeface="Times New Roman" panose="02020603050405020304" pitchFamily="18" charset="0"/>
              </a:rPr>
              <a:t>5:15 </a:t>
            </a:r>
            <a:r>
              <a:rPr lang="en-US" sz="2200" dirty="0" smtClean="0">
                <a:latin typeface="Times New Roman" panose="02020603050405020304" pitchFamily="18" charset="0"/>
                <a:cs typeface="Times New Roman" panose="02020603050405020304" pitchFamily="18" charset="0"/>
              </a:rPr>
              <a:t>But </a:t>
            </a:r>
            <a:r>
              <a:rPr lang="en-US" sz="2200" dirty="0">
                <a:latin typeface="Times New Roman" panose="02020603050405020304" pitchFamily="18" charset="0"/>
                <a:cs typeface="Times New Roman" panose="02020603050405020304" pitchFamily="18" charset="0"/>
              </a:rPr>
              <a:t>the former governors who </a:t>
            </a:r>
            <a:r>
              <a:rPr lang="en-US" sz="2200" i="1" dirty="0">
                <a:latin typeface="Times New Roman" panose="02020603050405020304" pitchFamily="18" charset="0"/>
                <a:cs typeface="Times New Roman" panose="02020603050405020304" pitchFamily="18" charset="0"/>
              </a:rPr>
              <a:t>were</a:t>
            </a:r>
            <a:r>
              <a:rPr lang="en-US" sz="2200" dirty="0">
                <a:latin typeface="Times New Roman" panose="02020603050405020304" pitchFamily="18" charset="0"/>
                <a:cs typeface="Times New Roman" panose="02020603050405020304" pitchFamily="18" charset="0"/>
              </a:rPr>
              <a:t> before me laid burdens on the people, and took from them bread and wine, besides forty shekels of silver. Yes, even their servants bore rule over the people, but I did not do so, </a:t>
            </a:r>
            <a:r>
              <a:rPr lang="en-US" sz="2200" u="sng" dirty="0">
                <a:latin typeface="Times New Roman" panose="02020603050405020304" pitchFamily="18" charset="0"/>
                <a:cs typeface="Times New Roman" panose="02020603050405020304" pitchFamily="18" charset="0"/>
              </a:rPr>
              <a:t>because of the fear of God</a:t>
            </a:r>
            <a:r>
              <a:rPr lang="en-US" sz="2200" dirty="0" smtClean="0">
                <a:latin typeface="Times New Roman" panose="02020603050405020304" pitchFamily="18" charset="0"/>
                <a:cs typeface="Times New Roman" panose="02020603050405020304" pitchFamily="18" charset="0"/>
              </a:rPr>
              <a:t>.</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Nehemiah governed the city under the fear of God!</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He refused to oppress the people with unfair taxation</a:t>
            </a:r>
          </a:p>
          <a:p>
            <a:pPr marL="36576" indent="0">
              <a:buNone/>
            </a:pPr>
            <a:endParaRPr lang="en-US" b="1" dirty="0" smtClean="0">
              <a:latin typeface="Times New Roman" panose="02020603050405020304" pitchFamily="18" charset="0"/>
              <a:cs typeface="Times New Roman" panose="02020603050405020304" pitchFamily="18" charset="0"/>
            </a:endParaRPr>
          </a:p>
          <a:p>
            <a:pPr marL="36576" indent="0">
              <a:buNone/>
            </a:pPr>
            <a:r>
              <a:rPr lang="en-US" b="1" dirty="0" smtClean="0">
                <a:latin typeface="Times New Roman" panose="02020603050405020304" pitchFamily="18" charset="0"/>
                <a:cs typeface="Times New Roman" panose="02020603050405020304" pitchFamily="18" charset="0"/>
              </a:rPr>
              <a:t>7:1 </a:t>
            </a:r>
            <a:r>
              <a:rPr lang="en-US" dirty="0">
                <a:latin typeface="Times New Roman" panose="02020603050405020304" pitchFamily="18" charset="0"/>
                <a:cs typeface="Times New Roman" panose="02020603050405020304" pitchFamily="18" charset="0"/>
              </a:rPr>
              <a:t>Then it was, when the wall was built and I had hung the doors, when the gatekeepers, the singers, and the Levites had been appointed,  </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that I gave the charge of Jerusalem to my brother </a:t>
            </a:r>
            <a:r>
              <a:rPr lang="en-US" dirty="0" err="1">
                <a:latin typeface="Times New Roman" panose="02020603050405020304" pitchFamily="18" charset="0"/>
                <a:cs typeface="Times New Roman" panose="02020603050405020304" pitchFamily="18" charset="0"/>
              </a:rPr>
              <a:t>Hanani</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Hananiah</a:t>
            </a:r>
            <a:r>
              <a:rPr lang="en-US" dirty="0">
                <a:latin typeface="Times New Roman" panose="02020603050405020304" pitchFamily="18" charset="0"/>
                <a:cs typeface="Times New Roman" panose="02020603050405020304" pitchFamily="18" charset="0"/>
              </a:rPr>
              <a:t> the leader of the citadel, for he </a:t>
            </a:r>
            <a:r>
              <a:rPr lang="en-US" i="1" dirty="0">
                <a:latin typeface="Times New Roman" panose="02020603050405020304" pitchFamily="18" charset="0"/>
                <a:cs typeface="Times New Roman" panose="02020603050405020304" pitchFamily="18" charset="0"/>
              </a:rPr>
              <a:t>was</a:t>
            </a:r>
            <a:r>
              <a:rPr lang="en-US" dirty="0">
                <a:latin typeface="Times New Roman" panose="02020603050405020304" pitchFamily="18" charset="0"/>
                <a:cs typeface="Times New Roman" panose="02020603050405020304" pitchFamily="18" charset="0"/>
              </a:rPr>
              <a:t> a faithful man and feared God more than many.</a:t>
            </a:r>
          </a:p>
          <a:p>
            <a:pPr>
              <a:buFontTx/>
              <a:buChar char="-"/>
            </a:pPr>
            <a:r>
              <a:rPr lang="en-US" dirty="0" smtClean="0">
                <a:solidFill>
                  <a:schemeClr val="accent1">
                    <a:lumMod val="60000"/>
                    <a:lumOff val="40000"/>
                  </a:schemeClr>
                </a:solidFill>
                <a:latin typeface="Times New Roman" panose="02020603050405020304" pitchFamily="18" charset="0"/>
                <a:cs typeface="Times New Roman" panose="02020603050405020304" pitchFamily="18" charset="0"/>
              </a:rPr>
              <a:t>God fearing men pass </a:t>
            </a:r>
            <a:r>
              <a:rPr lang="en-US" dirty="0">
                <a:solidFill>
                  <a:schemeClr val="accent1">
                    <a:lumMod val="60000"/>
                    <a:lumOff val="40000"/>
                  </a:schemeClr>
                </a:solidFill>
                <a:latin typeface="Times New Roman" panose="02020603050405020304" pitchFamily="18" charset="0"/>
                <a:cs typeface="Times New Roman" panose="02020603050405020304" pitchFamily="18" charset="0"/>
              </a:rPr>
              <a:t>the torch to God fearing </a:t>
            </a:r>
            <a:r>
              <a:rPr lang="en-US" dirty="0" smtClean="0">
                <a:solidFill>
                  <a:schemeClr val="accent1">
                    <a:lumMod val="60000"/>
                    <a:lumOff val="40000"/>
                  </a:schemeClr>
                </a:solidFill>
                <a:latin typeface="Times New Roman" panose="02020603050405020304" pitchFamily="18" charset="0"/>
                <a:cs typeface="Times New Roman" panose="02020603050405020304" pitchFamily="18" charset="0"/>
              </a:rPr>
              <a:t>men</a:t>
            </a:r>
            <a:endParaRPr lang="en-US"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819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Responsibility to Authorities</a:t>
            </a:r>
            <a:endParaRPr lang="en-US" dirty="0"/>
          </a:p>
        </p:txBody>
      </p:sp>
      <p:sp>
        <p:nvSpPr>
          <p:cNvPr id="3" name="Content Placeholder 2"/>
          <p:cNvSpPr>
            <a:spLocks noGrp="1"/>
          </p:cNvSpPr>
          <p:nvPr>
            <p:ph idx="1"/>
          </p:nvPr>
        </p:nvSpPr>
        <p:spPr>
          <a:xfrm>
            <a:off x="457200" y="1295400"/>
            <a:ext cx="8229600" cy="5410200"/>
          </a:xfrm>
        </p:spPr>
        <p:txBody>
          <a:bodyPr>
            <a:noAutofit/>
          </a:bodyPr>
          <a:lstStyle/>
          <a:p>
            <a:pPr marL="36576" indent="0">
              <a:buNone/>
            </a:pPr>
            <a:r>
              <a:rPr lang="en-US" b="1" dirty="0" smtClean="0"/>
              <a:t>Romans 13:2  </a:t>
            </a:r>
            <a:r>
              <a:rPr lang="en-US" dirty="0" smtClean="0"/>
              <a:t>Therefore </a:t>
            </a:r>
            <a:r>
              <a:rPr lang="en-US" dirty="0"/>
              <a:t>whoever resists the authority resists the ordinance of God, and those who resist will bring judgment on </a:t>
            </a:r>
            <a:r>
              <a:rPr lang="en-US" dirty="0" smtClean="0"/>
              <a:t>themselves.</a:t>
            </a:r>
          </a:p>
          <a:p>
            <a:pPr marL="36576" indent="0">
              <a:buNone/>
            </a:pPr>
            <a:r>
              <a:rPr lang="en-US" b="1" dirty="0" smtClean="0"/>
              <a:t>Acts </a:t>
            </a:r>
            <a:r>
              <a:rPr lang="en-US" b="1" dirty="0"/>
              <a:t>23:5 </a:t>
            </a:r>
            <a:r>
              <a:rPr lang="en-US" b="1" dirty="0" smtClean="0"/>
              <a:t> </a:t>
            </a:r>
            <a:r>
              <a:rPr lang="en-US" dirty="0" smtClean="0"/>
              <a:t>Then </a:t>
            </a:r>
            <a:r>
              <a:rPr lang="en-US" dirty="0"/>
              <a:t>Paul said, “I did not know, brethren, that he was the high priest; for it is written, </a:t>
            </a:r>
            <a:r>
              <a:rPr lang="en-US" i="1" dirty="0"/>
              <a:t>‘You shall not speak evil of a ruler of your people</a:t>
            </a:r>
            <a:r>
              <a:rPr lang="en-US" i="1" dirty="0" smtClean="0"/>
              <a:t>.’”</a:t>
            </a:r>
          </a:p>
          <a:p>
            <a:pPr marL="36576" indent="0">
              <a:buNone/>
            </a:pPr>
            <a:r>
              <a:rPr lang="en-US" b="1" dirty="0" smtClean="0"/>
              <a:t>1 Timothy </a:t>
            </a:r>
            <a:r>
              <a:rPr lang="en-US" b="1" dirty="0"/>
              <a:t>2:1 </a:t>
            </a:r>
            <a:r>
              <a:rPr lang="en-US" b="1" dirty="0" smtClean="0"/>
              <a:t> </a:t>
            </a:r>
            <a:r>
              <a:rPr lang="en-US" dirty="0" smtClean="0"/>
              <a:t>Therefore </a:t>
            </a:r>
            <a:r>
              <a:rPr lang="en-US" dirty="0"/>
              <a:t>I exhort first of all that supplications, prayers, intercessions, </a:t>
            </a:r>
            <a:r>
              <a:rPr lang="en-US" i="1" dirty="0"/>
              <a:t>and</a:t>
            </a:r>
            <a:r>
              <a:rPr lang="en-US" dirty="0"/>
              <a:t> giving of thanks be made for all men,  </a:t>
            </a:r>
            <a:r>
              <a:rPr lang="en-US" baseline="30000" dirty="0"/>
              <a:t>2</a:t>
            </a:r>
            <a:r>
              <a:rPr lang="en-US" dirty="0"/>
              <a:t>for kings and all who are in authority, that we may lead a quiet and peaceable life in all godliness and reverence.  </a:t>
            </a:r>
            <a:r>
              <a:rPr lang="en-US" baseline="30000" dirty="0"/>
              <a:t>3</a:t>
            </a:r>
            <a:r>
              <a:rPr lang="en-US" dirty="0"/>
              <a:t>For this </a:t>
            </a:r>
            <a:r>
              <a:rPr lang="en-US" i="1" dirty="0"/>
              <a:t>is</a:t>
            </a:r>
            <a:r>
              <a:rPr lang="en-US" dirty="0"/>
              <a:t> good and acceptable in the sight of God our Savior</a:t>
            </a:r>
          </a:p>
          <a:p>
            <a:pPr>
              <a:buFontTx/>
              <a:buChar char="-"/>
            </a:pPr>
            <a:r>
              <a:rPr lang="en-US" dirty="0">
                <a:solidFill>
                  <a:schemeClr val="accent1">
                    <a:lumMod val="60000"/>
                    <a:lumOff val="40000"/>
                  </a:schemeClr>
                </a:solidFill>
              </a:rPr>
              <a:t>God commands us to obey and pray for our authorities, no matter how good or evil they </a:t>
            </a:r>
            <a:r>
              <a:rPr lang="en-US" dirty="0" smtClean="0">
                <a:solidFill>
                  <a:schemeClr val="accent1">
                    <a:lumMod val="60000"/>
                    <a:lumOff val="40000"/>
                  </a:schemeClr>
                </a:solidFill>
              </a:rPr>
              <a:t>are</a:t>
            </a:r>
          </a:p>
          <a:p>
            <a:pPr>
              <a:buFontTx/>
              <a:buChar char="-"/>
            </a:pPr>
            <a:r>
              <a:rPr lang="en-US" dirty="0">
                <a:solidFill>
                  <a:schemeClr val="accent1">
                    <a:lumMod val="60000"/>
                    <a:lumOff val="40000"/>
                  </a:schemeClr>
                </a:solidFill>
              </a:rPr>
              <a:t>God fearing people will </a:t>
            </a:r>
            <a:r>
              <a:rPr lang="en-US" u="sng" dirty="0">
                <a:solidFill>
                  <a:schemeClr val="accent1">
                    <a:lumMod val="60000"/>
                    <a:lumOff val="40000"/>
                  </a:schemeClr>
                </a:solidFill>
              </a:rPr>
              <a:t>not</a:t>
            </a:r>
            <a:r>
              <a:rPr lang="en-US" dirty="0">
                <a:solidFill>
                  <a:schemeClr val="accent1">
                    <a:lumMod val="60000"/>
                    <a:lumOff val="40000"/>
                  </a:schemeClr>
                </a:solidFill>
              </a:rPr>
              <a:t> speak evil of </a:t>
            </a:r>
            <a:r>
              <a:rPr lang="en-US" dirty="0" smtClean="0">
                <a:solidFill>
                  <a:schemeClr val="accent1">
                    <a:lumMod val="60000"/>
                    <a:lumOff val="40000"/>
                  </a:schemeClr>
                </a:solidFill>
              </a:rPr>
              <a:t>authorities</a:t>
            </a:r>
            <a:endParaRPr lang="en-US" dirty="0">
              <a:solidFill>
                <a:schemeClr val="accent1">
                  <a:lumMod val="60000"/>
                  <a:lumOff val="40000"/>
                </a:schemeClr>
              </a:solidFill>
            </a:endParaRPr>
          </a:p>
          <a:p>
            <a:pPr>
              <a:buFontTx/>
              <a:buChar char="-"/>
            </a:pPr>
            <a:endParaRPr lang="en-US" dirty="0">
              <a:solidFill>
                <a:schemeClr val="accent1"/>
              </a:solidFill>
            </a:endParaRPr>
          </a:p>
          <a:p>
            <a:pPr marL="36576" indent="0">
              <a:buNone/>
            </a:pPr>
            <a:r>
              <a:rPr lang="en-US" dirty="0"/>
              <a:t/>
            </a:r>
            <a:br>
              <a:rPr lang="en-US" dirty="0"/>
            </a:br>
            <a:r>
              <a:rPr lang="en-US" dirty="0"/>
              <a:t/>
            </a:r>
            <a:br>
              <a:rPr lang="en-US" dirty="0"/>
            </a:br>
            <a:endParaRPr lang="en-US" dirty="0" smtClean="0"/>
          </a:p>
          <a:p>
            <a:endParaRPr lang="en-US" dirty="0"/>
          </a:p>
        </p:txBody>
      </p:sp>
    </p:spTree>
    <p:extLst>
      <p:ext uri="{BB962C8B-B14F-4D97-AF65-F5344CB8AC3E}">
        <p14:creationId xmlns:p14="http://schemas.microsoft.com/office/powerpoint/2010/main" val="1724038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Speak Evil of Authorities</a:t>
            </a:r>
            <a:endParaRPr lang="en-US" dirty="0"/>
          </a:p>
        </p:txBody>
      </p:sp>
      <p:sp>
        <p:nvSpPr>
          <p:cNvPr id="3" name="Content Placeholder 2"/>
          <p:cNvSpPr>
            <a:spLocks noGrp="1"/>
          </p:cNvSpPr>
          <p:nvPr>
            <p:ph idx="1"/>
          </p:nvPr>
        </p:nvSpPr>
        <p:spPr>
          <a:xfrm>
            <a:off x="457200" y="1295400"/>
            <a:ext cx="8305800" cy="5486400"/>
          </a:xfrm>
        </p:spPr>
        <p:txBody>
          <a:bodyPr>
            <a:normAutofit/>
          </a:bodyPr>
          <a:lstStyle/>
          <a:p>
            <a:pPr marL="36576" indent="0">
              <a:buNone/>
            </a:pPr>
            <a:r>
              <a:rPr lang="en-US" b="1" dirty="0" smtClean="0"/>
              <a:t>2 </a:t>
            </a:r>
            <a:r>
              <a:rPr lang="en-US" b="1" dirty="0"/>
              <a:t>Peter 2:10  </a:t>
            </a:r>
            <a:r>
              <a:rPr lang="en-US" dirty="0" smtClean="0"/>
              <a:t>and </a:t>
            </a:r>
            <a:r>
              <a:rPr lang="en-US" dirty="0"/>
              <a:t>especially those who walk according to the flesh in the lust of uncleanness and </a:t>
            </a:r>
            <a:r>
              <a:rPr lang="en-US" u="sng" dirty="0"/>
              <a:t>despise authority</a:t>
            </a:r>
            <a:r>
              <a:rPr lang="en-US" dirty="0"/>
              <a:t>. </a:t>
            </a:r>
            <a:r>
              <a:rPr lang="en-US" i="1" dirty="0"/>
              <a:t>They are</a:t>
            </a:r>
            <a:r>
              <a:rPr lang="en-US" dirty="0"/>
              <a:t> presumptuous, self-willed. </a:t>
            </a:r>
            <a:r>
              <a:rPr lang="en-US" u="sng" dirty="0"/>
              <a:t>They are not afraid to speak evil of dignitaries</a:t>
            </a:r>
            <a:r>
              <a:rPr lang="en-US" dirty="0"/>
              <a:t>,  </a:t>
            </a:r>
            <a:r>
              <a:rPr lang="en-US" baseline="30000" dirty="0"/>
              <a:t>11</a:t>
            </a:r>
            <a:r>
              <a:rPr lang="en-US" dirty="0"/>
              <a:t>whereas angels, who are greater in power and might, do not bring a reviling accusation against them before the Lord. </a:t>
            </a:r>
            <a:endParaRPr lang="en-US" dirty="0" smtClean="0"/>
          </a:p>
          <a:p>
            <a:pPr>
              <a:buFontTx/>
              <a:buChar char="-"/>
            </a:pPr>
            <a:r>
              <a:rPr lang="en-US" dirty="0" smtClean="0">
                <a:solidFill>
                  <a:schemeClr val="accent1">
                    <a:lumMod val="60000"/>
                    <a:lumOff val="40000"/>
                  </a:schemeClr>
                </a:solidFill>
              </a:rPr>
              <a:t>We ought to be AFRAID to speak evil of authority</a:t>
            </a:r>
          </a:p>
          <a:p>
            <a:pPr marL="36576" indent="0">
              <a:buNone/>
            </a:pPr>
            <a:r>
              <a:rPr lang="en-US" dirty="0"/>
              <a:t/>
            </a:r>
            <a:br>
              <a:rPr lang="en-US" dirty="0"/>
            </a:br>
            <a:r>
              <a:rPr lang="en-US" b="1" dirty="0"/>
              <a:t>Jude 1:8 </a:t>
            </a:r>
            <a:r>
              <a:rPr lang="en-US" dirty="0" smtClean="0"/>
              <a:t>Likewise </a:t>
            </a:r>
            <a:r>
              <a:rPr lang="en-US" dirty="0"/>
              <a:t>also these dreamers defile the flesh, </a:t>
            </a:r>
            <a:r>
              <a:rPr lang="en-US" u="sng" dirty="0"/>
              <a:t>reject authority</a:t>
            </a:r>
            <a:r>
              <a:rPr lang="en-US" dirty="0"/>
              <a:t>, and </a:t>
            </a:r>
            <a:r>
              <a:rPr lang="en-US" u="sng" dirty="0"/>
              <a:t>speak evil of dignitaries</a:t>
            </a:r>
            <a:r>
              <a:rPr lang="en-US" dirty="0"/>
              <a:t>.  </a:t>
            </a:r>
            <a:r>
              <a:rPr lang="en-US" baseline="30000" dirty="0"/>
              <a:t>9</a:t>
            </a:r>
            <a:r>
              <a:rPr lang="en-US" dirty="0"/>
              <a:t>Yet Michael the archangel, in contending with the devil, when he disputed about the body of Moses, dared not bring against him a reviling accusation, but said, “The Lord rebuke you</a:t>
            </a:r>
            <a:r>
              <a:rPr lang="en-US" dirty="0" smtClean="0"/>
              <a:t>!”</a:t>
            </a:r>
          </a:p>
          <a:p>
            <a:pPr>
              <a:buFontTx/>
              <a:buChar char="-"/>
            </a:pPr>
            <a:r>
              <a:rPr lang="en-US" dirty="0" smtClean="0">
                <a:solidFill>
                  <a:schemeClr val="accent1">
                    <a:lumMod val="60000"/>
                    <a:lumOff val="40000"/>
                  </a:schemeClr>
                </a:solidFill>
              </a:rPr>
              <a:t>Michael would not even speak evil of Satan!</a:t>
            </a:r>
          </a:p>
          <a:p>
            <a:pPr>
              <a:buFontTx/>
              <a:buChar char="-"/>
            </a:pPr>
            <a:r>
              <a:rPr lang="en-US" dirty="0" smtClean="0">
                <a:solidFill>
                  <a:schemeClr val="accent1">
                    <a:lumMod val="60000"/>
                    <a:lumOff val="40000"/>
                  </a:schemeClr>
                </a:solidFill>
              </a:rPr>
              <a:t>But rather, gave place to God’s rebuke; He knew his place!</a:t>
            </a:r>
          </a:p>
        </p:txBody>
      </p:sp>
    </p:spTree>
    <p:extLst>
      <p:ext uri="{BB962C8B-B14F-4D97-AF65-F5344CB8AC3E}">
        <p14:creationId xmlns:p14="http://schemas.microsoft.com/office/powerpoint/2010/main" val="1910916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 our Elders</a:t>
            </a:r>
            <a:endParaRPr lang="en-US" dirty="0"/>
          </a:p>
        </p:txBody>
      </p:sp>
      <p:sp>
        <p:nvSpPr>
          <p:cNvPr id="3" name="Content Placeholder 2"/>
          <p:cNvSpPr>
            <a:spLocks noGrp="1"/>
          </p:cNvSpPr>
          <p:nvPr>
            <p:ph idx="1"/>
          </p:nvPr>
        </p:nvSpPr>
        <p:spPr>
          <a:xfrm>
            <a:off x="457200" y="1295401"/>
            <a:ext cx="8001000" cy="2057400"/>
          </a:xfrm>
        </p:spPr>
        <p:txBody>
          <a:bodyPr>
            <a:normAutofit/>
          </a:bodyPr>
          <a:lstStyle/>
          <a:p>
            <a:pPr marL="36576" indent="0">
              <a:buNone/>
            </a:pPr>
            <a:r>
              <a:rPr lang="en-US" b="1" dirty="0"/>
              <a:t>Leviticus 19:32 </a:t>
            </a:r>
            <a:r>
              <a:rPr lang="en-US" dirty="0" smtClean="0"/>
              <a:t>‘You </a:t>
            </a:r>
            <a:r>
              <a:rPr lang="en-US" dirty="0"/>
              <a:t>shall rise before the gray headed and honor the presence of an old man, and fear your God: I </a:t>
            </a:r>
            <a:r>
              <a:rPr lang="en-US" i="1" dirty="0"/>
              <a:t>am</a:t>
            </a:r>
            <a:r>
              <a:rPr lang="en-US" dirty="0"/>
              <a:t> the </a:t>
            </a:r>
            <a:r>
              <a:rPr lang="en-US" cap="small" dirty="0"/>
              <a:t>Lord</a:t>
            </a:r>
            <a:r>
              <a:rPr lang="en-US" dirty="0" smtClean="0"/>
              <a:t>.</a:t>
            </a:r>
          </a:p>
          <a:p>
            <a:pPr marL="36576" indent="0">
              <a:buNone/>
            </a:pPr>
            <a:endParaRPr lang="en-US" dirty="0"/>
          </a:p>
          <a:p>
            <a:pPr marL="36576" indent="0">
              <a:buNone/>
            </a:pPr>
            <a:endParaRPr lang="en-US" dirty="0" smtClean="0"/>
          </a:p>
          <a:p>
            <a:pPr marL="36576" indent="0">
              <a:buNone/>
            </a:pPr>
            <a:endParaRPr lang="en-US" dirty="0"/>
          </a:p>
        </p:txBody>
      </p:sp>
    </p:spTree>
    <p:extLst>
      <p:ext uri="{BB962C8B-B14F-4D97-AF65-F5344CB8AC3E}">
        <p14:creationId xmlns:p14="http://schemas.microsoft.com/office/powerpoint/2010/main" val="1958005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our Homes Fear the Lord</a:t>
            </a:r>
            <a:endParaRPr lang="en-US" dirty="0"/>
          </a:p>
        </p:txBody>
      </p:sp>
      <p:sp>
        <p:nvSpPr>
          <p:cNvPr id="3" name="Content Placeholder 2"/>
          <p:cNvSpPr>
            <a:spLocks noGrp="1"/>
          </p:cNvSpPr>
          <p:nvPr>
            <p:ph idx="1"/>
          </p:nvPr>
        </p:nvSpPr>
        <p:spPr>
          <a:xfrm>
            <a:off x="457200" y="1295400"/>
            <a:ext cx="8229600" cy="5181599"/>
          </a:xfrm>
        </p:spPr>
        <p:txBody>
          <a:bodyPr>
            <a:noAutofit/>
          </a:bodyPr>
          <a:lstStyle/>
          <a:p>
            <a:pPr marL="36576" indent="0">
              <a:buNone/>
            </a:pPr>
            <a:r>
              <a:rPr lang="en-US" b="1" dirty="0" smtClean="0"/>
              <a:t>Deuteronomy </a:t>
            </a:r>
            <a:r>
              <a:rPr lang="en-US" b="1" dirty="0"/>
              <a:t>6:1 </a:t>
            </a:r>
            <a:r>
              <a:rPr lang="en-US" dirty="0" smtClean="0"/>
              <a:t>“Now </a:t>
            </a:r>
            <a:r>
              <a:rPr lang="en-US" dirty="0"/>
              <a:t>this </a:t>
            </a:r>
            <a:r>
              <a:rPr lang="en-US" i="1" dirty="0"/>
              <a:t>is</a:t>
            </a:r>
            <a:r>
              <a:rPr lang="en-US" dirty="0"/>
              <a:t> the commandment, </a:t>
            </a:r>
            <a:r>
              <a:rPr lang="en-US" i="1" dirty="0"/>
              <a:t>and these are</a:t>
            </a:r>
            <a:r>
              <a:rPr lang="en-US" dirty="0"/>
              <a:t> the statutes and judgments which the </a:t>
            </a:r>
            <a:r>
              <a:rPr lang="en-US" cap="small" dirty="0"/>
              <a:t>Lord</a:t>
            </a:r>
            <a:r>
              <a:rPr lang="en-US" dirty="0"/>
              <a:t> your God has commanded to teach you, that you may observe </a:t>
            </a:r>
            <a:r>
              <a:rPr lang="en-US" i="1" dirty="0"/>
              <a:t>them</a:t>
            </a:r>
            <a:r>
              <a:rPr lang="en-US" dirty="0"/>
              <a:t> in the land which you are crossing over to possess,  </a:t>
            </a:r>
            <a:r>
              <a:rPr lang="en-US" baseline="30000" dirty="0"/>
              <a:t>2</a:t>
            </a:r>
            <a:r>
              <a:rPr lang="en-US" dirty="0"/>
              <a:t>that </a:t>
            </a:r>
            <a:r>
              <a:rPr lang="en-US" u="sng" dirty="0"/>
              <a:t>you may fear the </a:t>
            </a:r>
            <a:r>
              <a:rPr lang="en-US" u="sng" cap="small" dirty="0"/>
              <a:t>Lord</a:t>
            </a:r>
            <a:r>
              <a:rPr lang="en-US" u="sng" dirty="0"/>
              <a:t> your God</a:t>
            </a:r>
            <a:r>
              <a:rPr lang="en-US" dirty="0"/>
              <a:t>, to keep all His statutes and His commandments which I command you, </a:t>
            </a:r>
            <a:r>
              <a:rPr lang="en-US" u="sng" dirty="0"/>
              <a:t>you and your son and your grandson</a:t>
            </a:r>
            <a:r>
              <a:rPr lang="en-US" dirty="0"/>
              <a:t>, all the days of your life, and that your days may be </a:t>
            </a:r>
            <a:r>
              <a:rPr lang="en-US" dirty="0" smtClean="0"/>
              <a:t>prolonged.</a:t>
            </a:r>
            <a:r>
              <a:rPr lang="en-US" dirty="0"/>
              <a:t> </a:t>
            </a:r>
            <a:r>
              <a:rPr lang="en-US" baseline="30000" dirty="0" smtClean="0"/>
              <a:t>3</a:t>
            </a:r>
            <a:r>
              <a:rPr lang="en-US" dirty="0" smtClean="0"/>
              <a:t>Therefore </a:t>
            </a:r>
            <a:r>
              <a:rPr lang="en-US" dirty="0"/>
              <a:t>hear, O Israel, and be careful to observe </a:t>
            </a:r>
            <a:r>
              <a:rPr lang="en-US" i="1" dirty="0"/>
              <a:t>it,</a:t>
            </a:r>
            <a:r>
              <a:rPr lang="en-US" dirty="0"/>
              <a:t> that it may be well with you, and that you may multiply greatly as the </a:t>
            </a:r>
            <a:r>
              <a:rPr lang="en-US" cap="small" dirty="0"/>
              <a:t>Lord</a:t>
            </a:r>
            <a:r>
              <a:rPr lang="en-US" dirty="0"/>
              <a:t> God of your fathers has promised you—‘a land flowing with milk and honey</a:t>
            </a:r>
            <a:r>
              <a:rPr lang="en-US" dirty="0" smtClean="0"/>
              <a:t>.’ </a:t>
            </a:r>
            <a:r>
              <a:rPr lang="en-US" baseline="30000" dirty="0"/>
              <a:t>4</a:t>
            </a:r>
            <a:r>
              <a:rPr lang="en-US" dirty="0"/>
              <a:t>“Hear, O Israel: </a:t>
            </a:r>
            <a:r>
              <a:rPr lang="en-US" dirty="0" smtClean="0"/>
              <a:t>The</a:t>
            </a:r>
            <a:r>
              <a:rPr lang="en-US" dirty="0"/>
              <a:t> </a:t>
            </a:r>
            <a:r>
              <a:rPr lang="en-US" cap="small" dirty="0"/>
              <a:t>Lord</a:t>
            </a:r>
            <a:r>
              <a:rPr lang="en-US" dirty="0"/>
              <a:t> our God, the </a:t>
            </a:r>
            <a:r>
              <a:rPr lang="en-US" cap="small" dirty="0"/>
              <a:t>Lord</a:t>
            </a:r>
            <a:r>
              <a:rPr lang="en-US" dirty="0"/>
              <a:t> </a:t>
            </a:r>
            <a:r>
              <a:rPr lang="en-US" i="1" dirty="0"/>
              <a:t>is</a:t>
            </a:r>
            <a:r>
              <a:rPr lang="en-US" dirty="0"/>
              <a:t> one!  </a:t>
            </a:r>
            <a:r>
              <a:rPr lang="en-US" baseline="30000" dirty="0"/>
              <a:t>5</a:t>
            </a:r>
            <a:r>
              <a:rPr lang="en-US" dirty="0"/>
              <a:t>You shall love the </a:t>
            </a:r>
            <a:r>
              <a:rPr lang="en-US" cap="small" dirty="0"/>
              <a:t>Lord</a:t>
            </a:r>
            <a:r>
              <a:rPr lang="en-US" dirty="0"/>
              <a:t> your God with all your heart, with all your soul, and with all your </a:t>
            </a:r>
            <a:r>
              <a:rPr lang="en-US" dirty="0" smtClean="0"/>
              <a:t>strength. </a:t>
            </a:r>
            <a:r>
              <a:rPr lang="en-US" baseline="30000" dirty="0" smtClean="0"/>
              <a:t>6</a:t>
            </a:r>
            <a:r>
              <a:rPr lang="en-US" dirty="0" smtClean="0"/>
              <a:t>“And </a:t>
            </a:r>
            <a:r>
              <a:rPr lang="en-US" dirty="0"/>
              <a:t>these words which I command you today shall be in your </a:t>
            </a:r>
            <a:r>
              <a:rPr lang="en-US" dirty="0" smtClean="0"/>
              <a:t>heart.</a:t>
            </a:r>
            <a:r>
              <a:rPr lang="en-US" dirty="0"/>
              <a:t> </a:t>
            </a:r>
            <a:r>
              <a:rPr lang="en-US" baseline="30000" dirty="0" smtClean="0"/>
              <a:t>7</a:t>
            </a:r>
            <a:r>
              <a:rPr lang="en-US" dirty="0" smtClean="0"/>
              <a:t>You </a:t>
            </a:r>
            <a:r>
              <a:rPr lang="en-US" dirty="0"/>
              <a:t>shall teach them diligently to your children, and shall talk of them when you sit in your house, </a:t>
            </a:r>
            <a:r>
              <a:rPr lang="en-US" dirty="0" smtClean="0"/>
              <a:t>when</a:t>
            </a:r>
            <a:endParaRPr lang="en-US" dirty="0"/>
          </a:p>
        </p:txBody>
      </p:sp>
    </p:spTree>
    <p:extLst>
      <p:ext uri="{BB962C8B-B14F-4D97-AF65-F5344CB8AC3E}">
        <p14:creationId xmlns:p14="http://schemas.microsoft.com/office/powerpoint/2010/main" val="3848192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Fear of God Outline</a:t>
            </a:r>
            <a:endParaRPr lang="en-US" sz="4400" dirty="0"/>
          </a:p>
        </p:txBody>
      </p:sp>
      <p:sp>
        <p:nvSpPr>
          <p:cNvPr id="3" name="Content Placeholder 2"/>
          <p:cNvSpPr>
            <a:spLocks noGrp="1"/>
          </p:cNvSpPr>
          <p:nvPr>
            <p:ph idx="1"/>
          </p:nvPr>
        </p:nvSpPr>
        <p:spPr/>
        <p:txBody>
          <a:bodyPr>
            <a:normAutofit/>
          </a:bodyPr>
          <a:lstStyle/>
          <a:p>
            <a:pPr marL="36576" indent="0">
              <a:buNone/>
            </a:pPr>
            <a:r>
              <a:rPr lang="en-US" sz="2400" dirty="0">
                <a:solidFill>
                  <a:schemeClr val="accent1">
                    <a:lumMod val="60000"/>
                    <a:lumOff val="40000"/>
                  </a:schemeClr>
                </a:solidFill>
              </a:rPr>
              <a:t>Part </a:t>
            </a:r>
            <a:r>
              <a:rPr lang="en-US" sz="2400" dirty="0" smtClean="0">
                <a:solidFill>
                  <a:schemeClr val="accent1">
                    <a:lumMod val="60000"/>
                    <a:lumOff val="40000"/>
                  </a:schemeClr>
                </a:solidFill>
              </a:rPr>
              <a:t>I</a:t>
            </a:r>
          </a:p>
          <a:p>
            <a:pPr lvl="1"/>
            <a:r>
              <a:rPr lang="en-US" dirty="0">
                <a:solidFill>
                  <a:schemeClr val="accent1">
                    <a:lumMod val="60000"/>
                    <a:lumOff val="40000"/>
                  </a:schemeClr>
                </a:solidFill>
              </a:rPr>
              <a:t>What is the Fear of God?</a:t>
            </a:r>
          </a:p>
          <a:p>
            <a:pPr lvl="1"/>
            <a:r>
              <a:rPr lang="en-US" dirty="0">
                <a:solidFill>
                  <a:schemeClr val="accent1">
                    <a:lumMod val="60000"/>
                    <a:lumOff val="40000"/>
                  </a:schemeClr>
                </a:solidFill>
              </a:rPr>
              <a:t>Why Fear God?</a:t>
            </a:r>
          </a:p>
          <a:p>
            <a:pPr marL="36576" indent="0">
              <a:buNone/>
            </a:pPr>
            <a:r>
              <a:rPr lang="en-US" sz="2400" dirty="0">
                <a:solidFill>
                  <a:schemeClr val="accent1">
                    <a:lumMod val="60000"/>
                    <a:lumOff val="40000"/>
                  </a:schemeClr>
                </a:solidFill>
              </a:rPr>
              <a:t>Part II</a:t>
            </a:r>
          </a:p>
          <a:p>
            <a:pPr lvl="1"/>
            <a:r>
              <a:rPr lang="en-US" dirty="0">
                <a:solidFill>
                  <a:schemeClr val="accent1">
                    <a:lumMod val="60000"/>
                    <a:lumOff val="40000"/>
                  </a:schemeClr>
                </a:solidFill>
              </a:rPr>
              <a:t>Love vs. Fear</a:t>
            </a:r>
          </a:p>
          <a:p>
            <a:pPr lvl="1"/>
            <a:r>
              <a:rPr lang="en-US" dirty="0">
                <a:solidFill>
                  <a:schemeClr val="accent1">
                    <a:lumMod val="60000"/>
                    <a:lumOff val="40000"/>
                  </a:schemeClr>
                </a:solidFill>
              </a:rPr>
              <a:t>Ungodly Fear</a:t>
            </a:r>
          </a:p>
          <a:p>
            <a:pPr marL="146304" indent="0">
              <a:buNone/>
            </a:pPr>
            <a:r>
              <a:rPr lang="en-US" sz="2400" b="1" dirty="0"/>
              <a:t>Part III</a:t>
            </a:r>
          </a:p>
          <a:p>
            <a:pPr lvl="1"/>
            <a:r>
              <a:rPr lang="en-US" b="1" dirty="0"/>
              <a:t>Daily Fearing God (practical application)</a:t>
            </a:r>
          </a:p>
          <a:p>
            <a:endParaRPr lang="en-US" dirty="0"/>
          </a:p>
        </p:txBody>
      </p:sp>
    </p:spTree>
    <p:extLst>
      <p:ext uri="{BB962C8B-B14F-4D97-AF65-F5344CB8AC3E}">
        <p14:creationId xmlns:p14="http://schemas.microsoft.com/office/powerpoint/2010/main" val="685438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our Homes Fear the Lord</a:t>
            </a:r>
            <a:endParaRPr lang="en-US" dirty="0"/>
          </a:p>
        </p:txBody>
      </p:sp>
      <p:sp>
        <p:nvSpPr>
          <p:cNvPr id="3" name="Content Placeholder 2"/>
          <p:cNvSpPr>
            <a:spLocks noGrp="1"/>
          </p:cNvSpPr>
          <p:nvPr>
            <p:ph idx="1"/>
          </p:nvPr>
        </p:nvSpPr>
        <p:spPr>
          <a:xfrm>
            <a:off x="457200" y="1295400"/>
            <a:ext cx="8382000" cy="5181599"/>
          </a:xfrm>
        </p:spPr>
        <p:txBody>
          <a:bodyPr>
            <a:noAutofit/>
          </a:bodyPr>
          <a:lstStyle/>
          <a:p>
            <a:pPr marL="36576" indent="0">
              <a:buNone/>
            </a:pPr>
            <a:r>
              <a:rPr lang="en-US" dirty="0" smtClean="0"/>
              <a:t>you </a:t>
            </a:r>
            <a:r>
              <a:rPr lang="en-US" dirty="0"/>
              <a:t>walk by the way, when you lie down, and when you rise up.  </a:t>
            </a:r>
            <a:r>
              <a:rPr lang="en-US" baseline="30000" dirty="0"/>
              <a:t>8</a:t>
            </a:r>
            <a:r>
              <a:rPr lang="en-US" dirty="0"/>
              <a:t>You shall bind them as a sign on your hand, and they shall be as frontlets between your </a:t>
            </a:r>
            <a:r>
              <a:rPr lang="en-US" dirty="0" smtClean="0"/>
              <a:t>eyes.</a:t>
            </a:r>
            <a:r>
              <a:rPr lang="en-US" dirty="0"/>
              <a:t> </a:t>
            </a:r>
            <a:r>
              <a:rPr lang="en-US" baseline="30000" dirty="0" smtClean="0"/>
              <a:t>9</a:t>
            </a:r>
            <a:r>
              <a:rPr lang="en-US" dirty="0" smtClean="0"/>
              <a:t>You </a:t>
            </a:r>
            <a:r>
              <a:rPr lang="en-US" dirty="0"/>
              <a:t>shall write them on the doorposts of your house and on your gates</a:t>
            </a:r>
            <a:r>
              <a:rPr lang="en-US" dirty="0" smtClean="0"/>
              <a:t>.</a:t>
            </a:r>
          </a:p>
          <a:p>
            <a:pPr>
              <a:buFontTx/>
              <a:buChar char="-"/>
            </a:pPr>
            <a:r>
              <a:rPr lang="en-US" dirty="0" smtClean="0">
                <a:solidFill>
                  <a:schemeClr val="accent1">
                    <a:lumMod val="60000"/>
                    <a:lumOff val="40000"/>
                  </a:schemeClr>
                </a:solidFill>
              </a:rPr>
              <a:t>Generational faithfulness commanded</a:t>
            </a:r>
          </a:p>
          <a:p>
            <a:pPr>
              <a:buFontTx/>
              <a:buChar char="-"/>
            </a:pPr>
            <a:r>
              <a:rPr lang="en-US" dirty="0" smtClean="0">
                <a:solidFill>
                  <a:schemeClr val="accent1">
                    <a:lumMod val="60000"/>
                    <a:lumOff val="40000"/>
                  </a:schemeClr>
                </a:solidFill>
              </a:rPr>
              <a:t>Our children must learn to fear God from a young age</a:t>
            </a:r>
          </a:p>
          <a:p>
            <a:pPr>
              <a:buFontTx/>
              <a:buChar char="-"/>
            </a:pPr>
            <a:r>
              <a:rPr lang="en-US" dirty="0" smtClean="0">
                <a:solidFill>
                  <a:schemeClr val="accent1">
                    <a:lumMod val="60000"/>
                    <a:lumOff val="40000"/>
                  </a:schemeClr>
                </a:solidFill>
              </a:rPr>
              <a:t>God’s commandments were rehearsed all the </a:t>
            </a:r>
            <a:r>
              <a:rPr lang="en-US" dirty="0" smtClean="0">
                <a:solidFill>
                  <a:schemeClr val="accent1">
                    <a:lumMod val="60000"/>
                    <a:lumOff val="40000"/>
                  </a:schemeClr>
                </a:solidFill>
              </a:rPr>
              <a:t>time</a:t>
            </a:r>
          </a:p>
          <a:p>
            <a:pPr>
              <a:buFontTx/>
              <a:buChar char="-"/>
            </a:pPr>
            <a:r>
              <a:rPr lang="en-US" dirty="0" smtClean="0">
                <a:solidFill>
                  <a:schemeClr val="accent1">
                    <a:lumMod val="60000"/>
                    <a:lumOff val="40000"/>
                  </a:schemeClr>
                </a:solidFill>
              </a:rPr>
              <a:t>Keep the altar fires burning at home</a:t>
            </a:r>
            <a:endParaRPr lang="en-US" dirty="0"/>
          </a:p>
          <a:p>
            <a:pPr marL="36576" indent="0">
              <a:buNone/>
            </a:pPr>
            <a:r>
              <a:rPr lang="en-US" b="1" dirty="0" smtClean="0"/>
              <a:t>Ephesians </a:t>
            </a:r>
            <a:r>
              <a:rPr lang="en-US" b="1" dirty="0"/>
              <a:t>6:1 </a:t>
            </a:r>
            <a:r>
              <a:rPr lang="en-US" dirty="0" smtClean="0"/>
              <a:t>Children</a:t>
            </a:r>
            <a:r>
              <a:rPr lang="en-US" dirty="0"/>
              <a:t>, obey your parents in the Lord, for this is right</a:t>
            </a:r>
            <a:r>
              <a:rPr lang="en-US" dirty="0" smtClean="0"/>
              <a:t>. </a:t>
            </a:r>
            <a:r>
              <a:rPr lang="en-US" baseline="30000" dirty="0"/>
              <a:t>2</a:t>
            </a:r>
            <a:r>
              <a:rPr lang="en-US" i="1" dirty="0"/>
              <a:t>“Honor your father and mother,”</a:t>
            </a:r>
            <a:r>
              <a:rPr lang="en-US" dirty="0"/>
              <a:t> which is the first </a:t>
            </a:r>
            <a:r>
              <a:rPr lang="en-US" dirty="0" smtClean="0"/>
              <a:t>commandment with </a:t>
            </a:r>
            <a:r>
              <a:rPr lang="en-US" dirty="0"/>
              <a:t>promise: </a:t>
            </a:r>
            <a:r>
              <a:rPr lang="en-US" baseline="30000" dirty="0" smtClean="0"/>
              <a:t>3</a:t>
            </a:r>
            <a:r>
              <a:rPr lang="en-US" i="1" dirty="0" smtClean="0"/>
              <a:t>“that </a:t>
            </a:r>
            <a:r>
              <a:rPr lang="en-US" i="1" dirty="0"/>
              <a:t>it may be well with you and you may live long on the earth</a:t>
            </a:r>
            <a:r>
              <a:rPr lang="en-US" i="1" dirty="0" smtClean="0"/>
              <a:t>.”</a:t>
            </a:r>
          </a:p>
          <a:p>
            <a:pPr>
              <a:buFontTx/>
              <a:buChar char="-"/>
            </a:pPr>
            <a:r>
              <a:rPr lang="en-US" dirty="0" smtClean="0">
                <a:solidFill>
                  <a:schemeClr val="accent1">
                    <a:lumMod val="60000"/>
                    <a:lumOff val="40000"/>
                  </a:schemeClr>
                </a:solidFill>
              </a:rPr>
              <a:t>Children learn how to honor God by first honoring their parents</a:t>
            </a:r>
          </a:p>
          <a:p>
            <a:pPr>
              <a:buFontTx/>
              <a:buChar char="-"/>
            </a:pPr>
            <a:r>
              <a:rPr lang="en-US" dirty="0" smtClean="0">
                <a:solidFill>
                  <a:schemeClr val="accent1">
                    <a:lumMod val="60000"/>
                    <a:lumOff val="40000"/>
                  </a:schemeClr>
                </a:solidFill>
              </a:rPr>
              <a:t>The promise is both present (parents) and future (walk with God)</a:t>
            </a:r>
          </a:p>
        </p:txBody>
      </p:sp>
    </p:spTree>
    <p:extLst>
      <p:ext uri="{BB962C8B-B14F-4D97-AF65-F5344CB8AC3E}">
        <p14:creationId xmlns:p14="http://schemas.microsoft.com/office/powerpoint/2010/main" val="3457883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our Tongues Fear the Lord</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marL="36576" indent="0">
              <a:buNone/>
            </a:pPr>
            <a:r>
              <a:rPr lang="en-US" b="1" dirty="0" smtClean="0"/>
              <a:t>James </a:t>
            </a:r>
            <a:r>
              <a:rPr lang="en-US" b="1" dirty="0"/>
              <a:t>1:26 </a:t>
            </a:r>
            <a:r>
              <a:rPr lang="en-US" dirty="0" smtClean="0"/>
              <a:t>If </a:t>
            </a:r>
            <a:r>
              <a:rPr lang="en-US" dirty="0"/>
              <a:t>anyone </a:t>
            </a:r>
            <a:r>
              <a:rPr lang="en-US" dirty="0" smtClean="0"/>
              <a:t>among </a:t>
            </a:r>
            <a:r>
              <a:rPr lang="en-US" dirty="0"/>
              <a:t>you thinks he is religious, and </a:t>
            </a:r>
            <a:r>
              <a:rPr lang="en-US" u="sng" dirty="0"/>
              <a:t>does not bridle his tongue</a:t>
            </a:r>
            <a:r>
              <a:rPr lang="en-US" dirty="0"/>
              <a:t> but deceives his own heart, this one’s religion </a:t>
            </a:r>
            <a:r>
              <a:rPr lang="en-US" i="1" dirty="0"/>
              <a:t>is</a:t>
            </a:r>
            <a:r>
              <a:rPr lang="en-US" dirty="0"/>
              <a:t> useless</a:t>
            </a:r>
            <a:r>
              <a:rPr lang="en-US" dirty="0" smtClean="0"/>
              <a:t>.</a:t>
            </a:r>
            <a:endParaRPr lang="en-US" dirty="0"/>
          </a:p>
          <a:p>
            <a:pPr>
              <a:buFontTx/>
              <a:buChar char="-"/>
            </a:pPr>
            <a:r>
              <a:rPr lang="en-US" dirty="0" smtClean="0">
                <a:solidFill>
                  <a:schemeClr val="accent1">
                    <a:lumMod val="60000"/>
                    <a:lumOff val="40000"/>
                  </a:schemeClr>
                </a:solidFill>
              </a:rPr>
              <a:t>“Bridle”: to lead by restraint</a:t>
            </a:r>
          </a:p>
          <a:p>
            <a:pPr>
              <a:buFontTx/>
              <a:buChar char="-"/>
            </a:pPr>
            <a:r>
              <a:rPr lang="en-US" dirty="0" smtClean="0">
                <a:solidFill>
                  <a:schemeClr val="accent1">
                    <a:lumMod val="60000"/>
                    <a:lumOff val="40000"/>
                  </a:schemeClr>
                </a:solidFill>
              </a:rPr>
              <a:t>Bridle used to lead 1500lb animal </a:t>
            </a:r>
          </a:p>
          <a:p>
            <a:pPr marL="36576" indent="0">
              <a:buNone/>
            </a:pPr>
            <a:r>
              <a:rPr lang="en-US" b="1" dirty="0" smtClean="0">
                <a:solidFill>
                  <a:schemeClr val="accent1">
                    <a:lumMod val="20000"/>
                    <a:lumOff val="80000"/>
                  </a:schemeClr>
                </a:solidFill>
              </a:rPr>
              <a:t>Examples</a:t>
            </a:r>
          </a:p>
          <a:p>
            <a:pPr>
              <a:buFont typeface="Wingdings" panose="05000000000000000000" pitchFamily="2" charset="2"/>
              <a:buChar char="Ø"/>
            </a:pPr>
            <a:r>
              <a:rPr lang="en-US" dirty="0" smtClean="0">
                <a:solidFill>
                  <a:schemeClr val="accent1">
                    <a:lumMod val="20000"/>
                    <a:lumOff val="80000"/>
                  </a:schemeClr>
                </a:solidFill>
              </a:rPr>
              <a:t>God’s name</a:t>
            </a:r>
          </a:p>
          <a:p>
            <a:pPr>
              <a:buFont typeface="Wingdings" panose="05000000000000000000" pitchFamily="2" charset="2"/>
              <a:buChar char="Ø"/>
            </a:pPr>
            <a:r>
              <a:rPr lang="en-US" dirty="0">
                <a:solidFill>
                  <a:schemeClr val="accent1">
                    <a:lumMod val="20000"/>
                    <a:lumOff val="80000"/>
                  </a:schemeClr>
                </a:solidFill>
              </a:rPr>
              <a:t>Vain </a:t>
            </a:r>
            <a:r>
              <a:rPr lang="en-US" dirty="0" smtClean="0">
                <a:solidFill>
                  <a:schemeClr val="accent1">
                    <a:lumMod val="20000"/>
                    <a:lumOff val="80000"/>
                  </a:schemeClr>
                </a:solidFill>
              </a:rPr>
              <a:t>words</a:t>
            </a:r>
          </a:p>
          <a:p>
            <a:pPr>
              <a:buFont typeface="Wingdings" panose="05000000000000000000" pitchFamily="2" charset="2"/>
              <a:buChar char="Ø"/>
            </a:pPr>
            <a:r>
              <a:rPr lang="en-US" dirty="0" smtClean="0">
                <a:solidFill>
                  <a:schemeClr val="accent1">
                    <a:lumMod val="20000"/>
                    <a:lumOff val="80000"/>
                  </a:schemeClr>
                </a:solidFill>
              </a:rPr>
              <a:t>Lying</a:t>
            </a:r>
          </a:p>
          <a:p>
            <a:pPr>
              <a:buFont typeface="Wingdings" panose="05000000000000000000" pitchFamily="2" charset="2"/>
              <a:buChar char="Ø"/>
            </a:pPr>
            <a:r>
              <a:rPr lang="en-US" dirty="0" smtClean="0">
                <a:solidFill>
                  <a:schemeClr val="accent1">
                    <a:lumMod val="20000"/>
                    <a:lumOff val="80000"/>
                  </a:schemeClr>
                </a:solidFill>
              </a:rPr>
              <a:t>Gossip/Slander</a:t>
            </a:r>
            <a:r>
              <a:rPr lang="en-US" dirty="0"/>
              <a:t/>
            </a:r>
            <a:br>
              <a:rPr lang="en-US" dirty="0"/>
            </a:br>
            <a:endParaRPr lang="en-US" dirty="0"/>
          </a:p>
        </p:txBody>
      </p:sp>
      <p:pic>
        <p:nvPicPr>
          <p:cNvPr id="2055" name="Picture 7"/>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99" r="7787" b="4984"/>
          <a:stretch/>
        </p:blipFill>
        <p:spPr bwMode="auto">
          <a:xfrm>
            <a:off x="5055871" y="2143122"/>
            <a:ext cx="3829049" cy="30384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Rectangle 4"/>
          <p:cNvSpPr/>
          <p:nvPr/>
        </p:nvSpPr>
        <p:spPr>
          <a:xfrm>
            <a:off x="381000" y="5257800"/>
            <a:ext cx="8503920" cy="1446550"/>
          </a:xfrm>
          <a:prstGeom prst="rect">
            <a:avLst/>
          </a:prstGeom>
        </p:spPr>
        <p:txBody>
          <a:bodyPr wrap="square">
            <a:spAutoFit/>
          </a:bodyPr>
          <a:lstStyle/>
          <a:p>
            <a:r>
              <a:rPr lang="en-US" sz="2200" b="1" dirty="0" smtClean="0">
                <a:latin typeface="Sylfaen" panose="010A0502050306030303" pitchFamily="18" charset="0"/>
              </a:rPr>
              <a:t>Matthew </a:t>
            </a:r>
            <a:r>
              <a:rPr lang="en-US" sz="2200" b="1" dirty="0">
                <a:latin typeface="Sylfaen" panose="010A0502050306030303" pitchFamily="18" charset="0"/>
              </a:rPr>
              <a:t>12:36 </a:t>
            </a:r>
            <a:r>
              <a:rPr lang="en-US" sz="2200" dirty="0" smtClean="0">
                <a:latin typeface="Sylfaen" panose="010A0502050306030303" pitchFamily="18" charset="0"/>
              </a:rPr>
              <a:t>But </a:t>
            </a:r>
            <a:r>
              <a:rPr lang="en-US" sz="2200" dirty="0">
                <a:latin typeface="Sylfaen" panose="010A0502050306030303" pitchFamily="18" charset="0"/>
              </a:rPr>
              <a:t>I say to you that for every idle word men may speak, they will give account of it in the day of judgment.  </a:t>
            </a:r>
            <a:r>
              <a:rPr lang="en-US" sz="2200" baseline="30000" dirty="0">
                <a:latin typeface="Sylfaen" panose="010A0502050306030303" pitchFamily="18" charset="0"/>
              </a:rPr>
              <a:t>37</a:t>
            </a:r>
            <a:r>
              <a:rPr lang="en-US" sz="2200" dirty="0">
                <a:latin typeface="Sylfaen" panose="010A0502050306030303" pitchFamily="18" charset="0"/>
              </a:rPr>
              <a:t>For by your words you will be justified, and by your words you will be condemned</a:t>
            </a:r>
            <a:r>
              <a:rPr lang="en-US" sz="2200" dirty="0" smtClean="0">
                <a:latin typeface="Sylfaen" panose="010A0502050306030303" pitchFamily="18" charset="0"/>
              </a:rPr>
              <a:t>.”</a:t>
            </a:r>
            <a:endParaRPr lang="en-US" sz="2200" dirty="0">
              <a:latin typeface="Sylfaen" panose="010A0502050306030303" pitchFamily="18" charset="0"/>
            </a:endParaRPr>
          </a:p>
        </p:txBody>
      </p:sp>
    </p:spTree>
    <p:extLst>
      <p:ext uri="{BB962C8B-B14F-4D97-AF65-F5344CB8AC3E}">
        <p14:creationId xmlns:p14="http://schemas.microsoft.com/office/powerpoint/2010/main" val="94011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barn(inVertical)">
                                      <p:cBhvr>
                                        <p:cTn id="7"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our                 Fear the Lord</a:t>
            </a:r>
            <a:endParaRPr lang="en-US" dirty="0"/>
          </a:p>
        </p:txBody>
      </p:sp>
      <p:sp>
        <p:nvSpPr>
          <p:cNvPr id="3" name="Content Placeholder 2"/>
          <p:cNvSpPr>
            <a:spLocks noGrp="1"/>
          </p:cNvSpPr>
          <p:nvPr>
            <p:ph idx="1"/>
          </p:nvPr>
        </p:nvSpPr>
        <p:spPr>
          <a:xfrm>
            <a:off x="457200" y="1341437"/>
            <a:ext cx="8229600" cy="4602163"/>
          </a:xfrm>
        </p:spPr>
        <p:txBody>
          <a:bodyPr>
            <a:noAutofit/>
          </a:bodyPr>
          <a:lstStyle/>
          <a:p>
            <a:pPr marL="36576" indent="0">
              <a:buNone/>
            </a:pPr>
            <a:r>
              <a:rPr lang="en-US" b="1" dirty="0" smtClean="0"/>
              <a:t>Matthew </a:t>
            </a:r>
            <a:r>
              <a:rPr lang="en-US" b="1" dirty="0"/>
              <a:t>6:22 </a:t>
            </a:r>
            <a:r>
              <a:rPr lang="en-US" dirty="0" smtClean="0"/>
              <a:t>“The </a:t>
            </a:r>
            <a:r>
              <a:rPr lang="en-US" dirty="0"/>
              <a:t>lamp of the body is the </a:t>
            </a:r>
            <a:r>
              <a:rPr lang="en-US" dirty="0" smtClean="0"/>
              <a:t>eye…</a:t>
            </a:r>
            <a:r>
              <a:rPr lang="en-US" dirty="0"/>
              <a:t/>
            </a:r>
            <a:br>
              <a:rPr lang="en-US" dirty="0"/>
            </a:br>
            <a:r>
              <a:rPr lang="en-US" b="1" dirty="0" smtClean="0">
                <a:solidFill>
                  <a:schemeClr val="accent1">
                    <a:lumMod val="60000"/>
                    <a:lumOff val="40000"/>
                  </a:schemeClr>
                </a:solidFill>
              </a:rPr>
              <a:t>Job </a:t>
            </a:r>
            <a:r>
              <a:rPr lang="en-US" b="1" dirty="0" smtClean="0">
                <a:solidFill>
                  <a:schemeClr val="accent1">
                    <a:lumMod val="60000"/>
                    <a:lumOff val="40000"/>
                  </a:schemeClr>
                </a:solidFill>
              </a:rPr>
              <a:t>was a man who feared God</a:t>
            </a:r>
          </a:p>
          <a:p>
            <a:pPr marL="36576" indent="0">
              <a:buNone/>
            </a:pPr>
            <a:r>
              <a:rPr lang="en-US" b="1" dirty="0" smtClean="0"/>
              <a:t>Job </a:t>
            </a:r>
            <a:r>
              <a:rPr lang="en-US" b="1" dirty="0"/>
              <a:t>1:1 </a:t>
            </a:r>
            <a:r>
              <a:rPr lang="en-US" dirty="0" smtClean="0"/>
              <a:t>There </a:t>
            </a:r>
            <a:r>
              <a:rPr lang="en-US" dirty="0"/>
              <a:t>was a man in the land of </a:t>
            </a:r>
            <a:r>
              <a:rPr lang="en-US" dirty="0" err="1"/>
              <a:t>Uz</a:t>
            </a:r>
            <a:r>
              <a:rPr lang="en-US" dirty="0"/>
              <a:t>, whose name </a:t>
            </a:r>
            <a:r>
              <a:rPr lang="en-US" i="1" dirty="0"/>
              <a:t>was</a:t>
            </a:r>
            <a:r>
              <a:rPr lang="en-US" dirty="0"/>
              <a:t> Job; and that man was blameless and upright, and one who feared God and shunned </a:t>
            </a:r>
            <a:r>
              <a:rPr lang="en-US" dirty="0" smtClean="0"/>
              <a:t>evil. </a:t>
            </a:r>
            <a:r>
              <a:rPr lang="en-US" dirty="0"/>
              <a:t/>
            </a:r>
            <a:br>
              <a:rPr lang="en-US" dirty="0"/>
            </a:br>
            <a:r>
              <a:rPr lang="en-US" dirty="0" smtClean="0">
                <a:solidFill>
                  <a:schemeClr val="accent1">
                    <a:lumMod val="60000"/>
                    <a:lumOff val="40000"/>
                  </a:schemeClr>
                </a:solidFill>
              </a:rPr>
              <a:t>One </a:t>
            </a:r>
            <a:r>
              <a:rPr lang="en-US" dirty="0" smtClean="0">
                <a:solidFill>
                  <a:schemeClr val="accent1">
                    <a:lumMod val="60000"/>
                    <a:lumOff val="40000"/>
                  </a:schemeClr>
                </a:solidFill>
              </a:rPr>
              <a:t>of Job’s defenses was his purity from lust</a:t>
            </a:r>
            <a:r>
              <a:rPr lang="en-US" dirty="0"/>
              <a:t/>
            </a:r>
            <a:br>
              <a:rPr lang="en-US" dirty="0"/>
            </a:br>
            <a:r>
              <a:rPr lang="en-US" b="1" dirty="0"/>
              <a:t>Job 31:1 </a:t>
            </a:r>
            <a:r>
              <a:rPr lang="en-US" dirty="0" smtClean="0"/>
              <a:t>“</a:t>
            </a:r>
            <a:r>
              <a:rPr lang="en-US" dirty="0"/>
              <a:t>I have made a covenant with my eyes; </a:t>
            </a:r>
            <a:r>
              <a:rPr lang="en-US" dirty="0" smtClean="0"/>
              <a:t>Why </a:t>
            </a:r>
            <a:r>
              <a:rPr lang="en-US" dirty="0"/>
              <a:t>then should I look upon a young woman</a:t>
            </a:r>
            <a:r>
              <a:rPr lang="en-US" dirty="0" smtClean="0"/>
              <a:t>?</a:t>
            </a:r>
            <a:r>
              <a:rPr lang="en-US" dirty="0"/>
              <a:t/>
            </a:r>
            <a:br>
              <a:rPr lang="en-US" dirty="0"/>
            </a:br>
            <a:endParaRPr lang="en-US" dirty="0" smtClean="0"/>
          </a:p>
          <a:p>
            <a:pPr marL="36576" indent="0">
              <a:buNone/>
            </a:pPr>
            <a:r>
              <a:rPr lang="en-US" b="1" dirty="0" smtClean="0"/>
              <a:t>Proverbs </a:t>
            </a:r>
            <a:r>
              <a:rPr lang="en-US" b="1" dirty="0"/>
              <a:t>4:25 </a:t>
            </a:r>
            <a:r>
              <a:rPr lang="en-US" b="1" dirty="0" smtClean="0"/>
              <a:t> </a:t>
            </a:r>
            <a:r>
              <a:rPr lang="en-US" dirty="0" smtClean="0"/>
              <a:t>Let </a:t>
            </a:r>
            <a:r>
              <a:rPr lang="en-US" dirty="0"/>
              <a:t>your eyes look straight </a:t>
            </a:r>
            <a:r>
              <a:rPr lang="en-US" dirty="0" smtClean="0"/>
              <a:t>ahead, And </a:t>
            </a:r>
            <a:r>
              <a:rPr lang="en-US" dirty="0"/>
              <a:t>your eyelids look right before you. </a:t>
            </a:r>
            <a:r>
              <a:rPr lang="en-US" baseline="30000" dirty="0" smtClean="0"/>
              <a:t>26</a:t>
            </a:r>
            <a:r>
              <a:rPr lang="en-US" dirty="0" smtClean="0"/>
              <a:t>Ponder </a:t>
            </a:r>
            <a:r>
              <a:rPr lang="en-US" dirty="0"/>
              <a:t>the path of your feet, </a:t>
            </a:r>
            <a:r>
              <a:rPr lang="en-US" dirty="0" smtClean="0"/>
              <a:t>And </a:t>
            </a:r>
            <a:r>
              <a:rPr lang="en-US" dirty="0"/>
              <a:t>let all your ways be established. </a:t>
            </a:r>
            <a:r>
              <a:rPr lang="en-US" baseline="30000" dirty="0" smtClean="0"/>
              <a:t>27</a:t>
            </a:r>
            <a:r>
              <a:rPr lang="en-US" dirty="0" smtClean="0"/>
              <a:t>Do </a:t>
            </a:r>
            <a:r>
              <a:rPr lang="en-US" dirty="0"/>
              <a:t>not turn to the right or the left; </a:t>
            </a:r>
            <a:r>
              <a:rPr lang="en-US" dirty="0" smtClean="0"/>
              <a:t>Remove </a:t>
            </a:r>
            <a:r>
              <a:rPr lang="en-US" dirty="0"/>
              <a:t>your foot from evil</a:t>
            </a:r>
            <a:r>
              <a:rPr lang="en-US" dirty="0" smtClean="0"/>
              <a:t>.</a:t>
            </a:r>
            <a:endParaRPr lang="en-US" dirty="0" smtClean="0"/>
          </a:p>
        </p:txBody>
      </p:sp>
      <p:pic>
        <p:nvPicPr>
          <p:cNvPr id="1026" name="Picture 2" descr="C:\Users\Chad\AppData\Local\Microsoft\Windows\Temporary Internet Files\Content.IE5\18C41GB4\cartoon-eye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304800"/>
            <a:ext cx="1828800" cy="88031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90600" y="5943600"/>
            <a:ext cx="7239000" cy="523220"/>
          </a:xfrm>
          <a:prstGeom prst="rect">
            <a:avLst/>
          </a:prstGeom>
        </p:spPr>
        <p:txBody>
          <a:bodyPr wrap="square">
            <a:spAutoFit/>
          </a:bodyPr>
          <a:lstStyle/>
          <a:p>
            <a:pPr algn="ctr"/>
            <a:r>
              <a:rPr lang="en-US" sz="2800" b="1" dirty="0">
                <a:solidFill>
                  <a:schemeClr val="accent1">
                    <a:lumMod val="60000"/>
                    <a:lumOff val="40000"/>
                  </a:schemeClr>
                </a:solidFill>
                <a:latin typeface="Sylfaen" panose="010A0502050306030303" pitchFamily="18" charset="0"/>
              </a:rPr>
              <a:t>Wandering eyes symptom of a weak spirit</a:t>
            </a:r>
            <a:endParaRPr lang="en-US" sz="2800" b="1" dirty="0">
              <a:solidFill>
                <a:schemeClr val="accent1">
                  <a:lumMod val="60000"/>
                  <a:lumOff val="40000"/>
                </a:schemeClr>
              </a:solidFill>
              <a:latin typeface="Sylfaen" panose="010A0502050306030303" pitchFamily="18" charset="0"/>
            </a:endParaRPr>
          </a:p>
        </p:txBody>
      </p:sp>
    </p:spTree>
    <p:extLst>
      <p:ext uri="{BB962C8B-B14F-4D97-AF65-F5344CB8AC3E}">
        <p14:creationId xmlns:p14="http://schemas.microsoft.com/office/powerpoint/2010/main" val="207624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May our </a:t>
            </a:r>
            <a:r>
              <a:rPr lang="en-US" dirty="0" smtClean="0"/>
              <a:t>Wives Fear </a:t>
            </a:r>
            <a:r>
              <a:rPr lang="en-US" dirty="0" smtClean="0"/>
              <a:t>the Lord</a:t>
            </a:r>
            <a:endParaRPr lang="en-US" dirty="0"/>
          </a:p>
        </p:txBody>
      </p:sp>
      <p:sp>
        <p:nvSpPr>
          <p:cNvPr id="3" name="Content Placeholder 2"/>
          <p:cNvSpPr>
            <a:spLocks noGrp="1"/>
          </p:cNvSpPr>
          <p:nvPr>
            <p:ph idx="1"/>
          </p:nvPr>
        </p:nvSpPr>
        <p:spPr>
          <a:xfrm>
            <a:off x="381000" y="1295400"/>
            <a:ext cx="8229600" cy="4906963"/>
          </a:xfrm>
        </p:spPr>
        <p:txBody>
          <a:bodyPr>
            <a:noAutofit/>
          </a:bodyPr>
          <a:lstStyle/>
          <a:p>
            <a:pPr marL="36576" indent="0">
              <a:buNone/>
            </a:pPr>
            <a:r>
              <a:rPr lang="en-US" b="1" dirty="0" smtClean="0"/>
              <a:t>1 </a:t>
            </a:r>
            <a:r>
              <a:rPr lang="en-US" b="1" dirty="0"/>
              <a:t>Peter 3:1 </a:t>
            </a:r>
            <a:r>
              <a:rPr lang="en-US" dirty="0" smtClean="0"/>
              <a:t>Wives</a:t>
            </a:r>
            <a:r>
              <a:rPr lang="en-US" dirty="0"/>
              <a:t>, likewise, </a:t>
            </a:r>
            <a:r>
              <a:rPr lang="en-US" i="1" dirty="0"/>
              <a:t>be</a:t>
            </a:r>
            <a:r>
              <a:rPr lang="en-US" dirty="0"/>
              <a:t> submissive to your own husbands, that even if some do not obey the word, they, without a word, may be won by the conduct of their wives, </a:t>
            </a:r>
            <a:r>
              <a:rPr lang="en-US" dirty="0"/>
              <a:t> </a:t>
            </a:r>
            <a:r>
              <a:rPr lang="en-US" baseline="30000" dirty="0"/>
              <a:t>2</a:t>
            </a:r>
            <a:r>
              <a:rPr lang="en-US" dirty="0"/>
              <a:t>when they observe your chaste conduct </a:t>
            </a:r>
            <a:r>
              <a:rPr lang="en-US" i="1" dirty="0"/>
              <a:t>accompanied</a:t>
            </a:r>
            <a:r>
              <a:rPr lang="en-US" dirty="0"/>
              <a:t> by fear. </a:t>
            </a:r>
            <a:r>
              <a:rPr lang="en-US" dirty="0"/>
              <a:t> </a:t>
            </a:r>
            <a:r>
              <a:rPr lang="en-US" baseline="30000" dirty="0"/>
              <a:t>3</a:t>
            </a:r>
            <a:r>
              <a:rPr lang="en-US" dirty="0"/>
              <a:t>Do not let your adornment be </a:t>
            </a:r>
            <a:r>
              <a:rPr lang="en-US" i="1" dirty="0"/>
              <a:t>merely</a:t>
            </a:r>
            <a:r>
              <a:rPr lang="en-US" dirty="0"/>
              <a:t> outward—arranging the hair, wearing gold, or putting on </a:t>
            </a:r>
            <a:r>
              <a:rPr lang="en-US" i="1" dirty="0"/>
              <a:t>fine</a:t>
            </a:r>
            <a:r>
              <a:rPr lang="en-US" dirty="0"/>
              <a:t> apparel—</a:t>
            </a:r>
            <a:r>
              <a:rPr lang="en-US" dirty="0"/>
              <a:t> </a:t>
            </a:r>
            <a:r>
              <a:rPr lang="en-US" baseline="30000" dirty="0"/>
              <a:t>4</a:t>
            </a:r>
            <a:r>
              <a:rPr lang="en-US" dirty="0"/>
              <a:t>rather </a:t>
            </a:r>
            <a:r>
              <a:rPr lang="en-US" i="1" dirty="0"/>
              <a:t>let it be</a:t>
            </a:r>
            <a:r>
              <a:rPr lang="en-US" dirty="0"/>
              <a:t> the hidden person of the heart, with the incorruptible </a:t>
            </a:r>
            <a:r>
              <a:rPr lang="en-US" i="1" dirty="0"/>
              <a:t>beauty</a:t>
            </a:r>
            <a:r>
              <a:rPr lang="en-US" dirty="0"/>
              <a:t> of a gentle and quiet spirit, which is very precious in the sight of God</a:t>
            </a:r>
            <a:r>
              <a:rPr lang="en-US" dirty="0" smtClean="0"/>
              <a:t>.</a:t>
            </a:r>
            <a:endParaRPr lang="en-US" dirty="0"/>
          </a:p>
          <a:p>
            <a:pPr>
              <a:buFontTx/>
              <a:buChar char="-"/>
            </a:pPr>
            <a:r>
              <a:rPr lang="en-US" dirty="0" smtClean="0">
                <a:solidFill>
                  <a:schemeClr val="accent1">
                    <a:lumMod val="60000"/>
                    <a:lumOff val="40000"/>
                  </a:schemeClr>
                </a:solidFill>
              </a:rPr>
              <a:t>Conduct advertises Conviction</a:t>
            </a:r>
          </a:p>
          <a:p>
            <a:pPr>
              <a:buFontTx/>
              <a:buChar char="-"/>
            </a:pPr>
            <a:r>
              <a:rPr lang="en-US" dirty="0" smtClean="0">
                <a:solidFill>
                  <a:schemeClr val="accent1">
                    <a:lumMod val="60000"/>
                    <a:lumOff val="40000"/>
                  </a:schemeClr>
                </a:solidFill>
              </a:rPr>
              <a:t>Conduct with fear of God is powerful enough to…WIN people!</a:t>
            </a:r>
          </a:p>
          <a:p>
            <a:pPr>
              <a:buFontTx/>
              <a:buChar char="-"/>
            </a:pPr>
            <a:r>
              <a:rPr lang="en-US" dirty="0" smtClean="0">
                <a:solidFill>
                  <a:schemeClr val="accent1">
                    <a:lumMod val="60000"/>
                    <a:lumOff val="40000"/>
                  </a:schemeClr>
                </a:solidFill>
              </a:rPr>
              <a:t>Be adorned with the fear of God, not to draw men’s eyes</a:t>
            </a:r>
            <a:r>
              <a:rPr lang="en-US" dirty="0"/>
              <a:t/>
            </a:r>
            <a:br>
              <a:rPr lang="en-US" dirty="0"/>
            </a:br>
            <a:r>
              <a:rPr lang="en-US" dirty="0"/>
              <a:t/>
            </a:r>
            <a:br>
              <a:rPr lang="en-US" dirty="0"/>
            </a:br>
            <a:endParaRPr lang="en-US" dirty="0">
              <a:solidFill>
                <a:schemeClr val="accent1">
                  <a:lumMod val="60000"/>
                  <a:lumOff val="40000"/>
                </a:schemeClr>
              </a:solidFill>
            </a:endParaRPr>
          </a:p>
        </p:txBody>
      </p:sp>
    </p:spTree>
    <p:extLst>
      <p:ext uri="{BB962C8B-B14F-4D97-AF65-F5344CB8AC3E}">
        <p14:creationId xmlns:p14="http://schemas.microsoft.com/office/powerpoint/2010/main" val="1785351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May our </a:t>
            </a:r>
            <a:r>
              <a:rPr lang="en-US" dirty="0" smtClean="0"/>
              <a:t>Husbands </a:t>
            </a:r>
            <a:r>
              <a:rPr lang="en-US" dirty="0"/>
              <a:t>Fear the Lord</a:t>
            </a:r>
          </a:p>
        </p:txBody>
      </p:sp>
      <p:sp>
        <p:nvSpPr>
          <p:cNvPr id="3" name="Content Placeholder 2"/>
          <p:cNvSpPr>
            <a:spLocks noGrp="1"/>
          </p:cNvSpPr>
          <p:nvPr>
            <p:ph idx="1"/>
          </p:nvPr>
        </p:nvSpPr>
        <p:spPr>
          <a:xfrm>
            <a:off x="381000" y="1295400"/>
            <a:ext cx="8305800" cy="2310884"/>
          </a:xfrm>
        </p:spPr>
        <p:txBody>
          <a:bodyPr>
            <a:noAutofit/>
          </a:bodyPr>
          <a:lstStyle/>
          <a:p>
            <a:pPr marL="36576" indent="0">
              <a:buNone/>
            </a:pPr>
            <a:r>
              <a:rPr lang="en-US" b="1" dirty="0" smtClean="0"/>
              <a:t>1 </a:t>
            </a:r>
            <a:r>
              <a:rPr lang="en-US" b="1" dirty="0"/>
              <a:t>Peter 3:7 </a:t>
            </a:r>
            <a:r>
              <a:rPr lang="en-US" b="1" dirty="0" smtClean="0"/>
              <a:t> </a:t>
            </a:r>
            <a:r>
              <a:rPr lang="en-US" dirty="0" smtClean="0"/>
              <a:t>Husbands</a:t>
            </a:r>
            <a:r>
              <a:rPr lang="en-US" dirty="0"/>
              <a:t>, likewise, dwell with </a:t>
            </a:r>
            <a:r>
              <a:rPr lang="en-US" i="1" dirty="0"/>
              <a:t>them</a:t>
            </a:r>
            <a:r>
              <a:rPr lang="en-US" dirty="0"/>
              <a:t> with </a:t>
            </a:r>
            <a:r>
              <a:rPr lang="en-US" dirty="0" smtClean="0"/>
              <a:t>understanding, giving </a:t>
            </a:r>
            <a:r>
              <a:rPr lang="en-US" dirty="0"/>
              <a:t>honor to the wife, as to the weaker vessel, and as </a:t>
            </a:r>
            <a:r>
              <a:rPr lang="en-US" i="1" dirty="0"/>
              <a:t>being</a:t>
            </a:r>
            <a:r>
              <a:rPr lang="en-US" dirty="0"/>
              <a:t> heirs together of the grace of life, that your prayers may not be hindered</a:t>
            </a:r>
            <a:r>
              <a:rPr lang="en-US" dirty="0" smtClean="0"/>
              <a:t>.</a:t>
            </a:r>
          </a:p>
          <a:p>
            <a:pPr>
              <a:buFontTx/>
              <a:buChar char="-"/>
            </a:pPr>
            <a:r>
              <a:rPr lang="en-US" dirty="0" smtClean="0">
                <a:solidFill>
                  <a:schemeClr val="accent1">
                    <a:lumMod val="60000"/>
                    <a:lumOff val="40000"/>
                  </a:schemeClr>
                </a:solidFill>
              </a:rPr>
              <a:t>Husbands who fear God will dwell with understanding!</a:t>
            </a:r>
          </a:p>
          <a:p>
            <a:pPr>
              <a:buFontTx/>
              <a:buChar char="-"/>
            </a:pPr>
            <a:r>
              <a:rPr lang="en-US" dirty="0" smtClean="0">
                <a:solidFill>
                  <a:schemeClr val="accent1">
                    <a:lumMod val="60000"/>
                    <a:lumOff val="40000"/>
                  </a:schemeClr>
                </a:solidFill>
              </a:rPr>
              <a:t>Lifeline to God is at stake!!</a:t>
            </a:r>
          </a:p>
          <a:p>
            <a:pPr marL="36576" indent="0">
              <a:buNone/>
            </a:pPr>
            <a:r>
              <a:rPr lang="en-US" dirty="0"/>
              <a:t/>
            </a:r>
            <a:br>
              <a:rPr lang="en-US" dirty="0"/>
            </a:br>
            <a:r>
              <a:rPr lang="en-US" dirty="0"/>
              <a:t/>
            </a:r>
            <a:br>
              <a:rPr lang="en-US" dirty="0"/>
            </a:br>
            <a:endParaRPr lang="en-US" sz="2200" dirty="0" smtClean="0">
              <a:solidFill>
                <a:schemeClr val="accent1">
                  <a:lumMod val="60000"/>
                  <a:lumOff val="40000"/>
                </a:schemeClr>
              </a:solidFill>
            </a:endParaRPr>
          </a:p>
        </p:txBody>
      </p:sp>
      <p:sp>
        <p:nvSpPr>
          <p:cNvPr id="4" name="Rectangle 3"/>
          <p:cNvSpPr/>
          <p:nvPr/>
        </p:nvSpPr>
        <p:spPr>
          <a:xfrm>
            <a:off x="782259" y="3606284"/>
            <a:ext cx="3256341" cy="2123658"/>
          </a:xfrm>
          <a:prstGeom prst="rect">
            <a:avLst/>
          </a:prstGeom>
        </p:spPr>
        <p:txBody>
          <a:bodyPr wrap="none">
            <a:spAutoFit/>
          </a:bodyPr>
          <a:lstStyle/>
          <a:p>
            <a:pPr marL="36576" indent="0">
              <a:buNone/>
            </a:pPr>
            <a:r>
              <a:rPr lang="en-US" sz="2200" u="sng" dirty="0">
                <a:latin typeface="Sylfaen" panose="010A0502050306030303" pitchFamily="18" charset="0"/>
              </a:rPr>
              <a:t>Husband</a:t>
            </a:r>
          </a:p>
          <a:p>
            <a:pPr marL="36576" indent="0">
              <a:buNone/>
            </a:pPr>
            <a:r>
              <a:rPr lang="en-US" sz="2200" dirty="0">
                <a:latin typeface="Sylfaen" panose="010A0502050306030303" pitchFamily="18" charset="0"/>
              </a:rPr>
              <a:t>Love  		    </a:t>
            </a:r>
            <a:r>
              <a:rPr lang="en-US" sz="2200" dirty="0" smtClean="0">
                <a:latin typeface="Sylfaen" panose="010A0502050306030303" pitchFamily="18" charset="0"/>
              </a:rPr>
              <a:t> </a:t>
            </a:r>
            <a:r>
              <a:rPr lang="en-US" sz="2200" dirty="0" err="1">
                <a:latin typeface="Sylfaen" panose="010A0502050306030303" pitchFamily="18" charset="0"/>
              </a:rPr>
              <a:t>Eph</a:t>
            </a:r>
            <a:r>
              <a:rPr lang="en-US" sz="2200" dirty="0">
                <a:latin typeface="Sylfaen" panose="010A0502050306030303" pitchFamily="18" charset="0"/>
              </a:rPr>
              <a:t> 5</a:t>
            </a:r>
          </a:p>
          <a:p>
            <a:pPr marL="36576" indent="0">
              <a:buNone/>
            </a:pPr>
            <a:r>
              <a:rPr lang="en-US" sz="2200" dirty="0">
                <a:latin typeface="Sylfaen" panose="010A0502050306030303" pitchFamily="18" charset="0"/>
              </a:rPr>
              <a:t>Honor 		     </a:t>
            </a:r>
            <a:r>
              <a:rPr lang="en-US" sz="2200" dirty="0" smtClean="0">
                <a:latin typeface="Sylfaen" panose="010A0502050306030303" pitchFamily="18" charset="0"/>
              </a:rPr>
              <a:t>1 </a:t>
            </a:r>
            <a:r>
              <a:rPr lang="en-US" sz="2200" dirty="0">
                <a:latin typeface="Sylfaen" panose="010A0502050306030303" pitchFamily="18" charset="0"/>
              </a:rPr>
              <a:t>Pet 3</a:t>
            </a:r>
          </a:p>
          <a:p>
            <a:pPr marL="36576" indent="0">
              <a:buNone/>
            </a:pPr>
            <a:r>
              <a:rPr lang="en-US" sz="2200" dirty="0">
                <a:latin typeface="Sylfaen" panose="010A0502050306030303" pitchFamily="18" charset="0"/>
              </a:rPr>
              <a:t>Be understanding 1 Pet 3</a:t>
            </a:r>
          </a:p>
          <a:p>
            <a:pPr marL="36576" indent="0">
              <a:buNone/>
            </a:pPr>
            <a:r>
              <a:rPr lang="en-US" sz="2200" dirty="0">
                <a:latin typeface="Sylfaen" panose="010A0502050306030303" pitchFamily="18" charset="0"/>
              </a:rPr>
              <a:t>Render affection   1 </a:t>
            </a:r>
            <a:r>
              <a:rPr lang="en-US" sz="2200" dirty="0" err="1">
                <a:latin typeface="Sylfaen" panose="010A0502050306030303" pitchFamily="18" charset="0"/>
              </a:rPr>
              <a:t>Cor</a:t>
            </a:r>
            <a:r>
              <a:rPr lang="en-US" sz="2200" dirty="0">
                <a:latin typeface="Sylfaen" panose="010A0502050306030303" pitchFamily="18" charset="0"/>
              </a:rPr>
              <a:t> </a:t>
            </a:r>
            <a:r>
              <a:rPr lang="en-US" sz="2200" dirty="0" smtClean="0">
                <a:latin typeface="Sylfaen" panose="010A0502050306030303" pitchFamily="18" charset="0"/>
              </a:rPr>
              <a:t>7</a:t>
            </a:r>
            <a:endParaRPr lang="en-US" sz="2200" dirty="0">
              <a:latin typeface="Sylfaen" panose="010A0502050306030303" pitchFamily="18" charset="0"/>
            </a:endParaRPr>
          </a:p>
          <a:p>
            <a:pPr marL="36576" indent="0">
              <a:buNone/>
            </a:pPr>
            <a:r>
              <a:rPr lang="en-US" sz="2200" dirty="0">
                <a:latin typeface="Sylfaen" panose="010A0502050306030303" pitchFamily="18" charset="0"/>
              </a:rPr>
              <a:t>Wash w/word       </a:t>
            </a:r>
            <a:r>
              <a:rPr lang="en-US" sz="2200" dirty="0" err="1" smtClean="0">
                <a:latin typeface="Sylfaen" panose="010A0502050306030303" pitchFamily="18" charset="0"/>
              </a:rPr>
              <a:t>Eph</a:t>
            </a:r>
            <a:r>
              <a:rPr lang="en-US" sz="2200" dirty="0" smtClean="0">
                <a:latin typeface="Sylfaen" panose="010A0502050306030303" pitchFamily="18" charset="0"/>
              </a:rPr>
              <a:t> </a:t>
            </a:r>
            <a:r>
              <a:rPr lang="en-US" sz="2200" dirty="0">
                <a:latin typeface="Sylfaen" panose="010A0502050306030303" pitchFamily="18" charset="0"/>
              </a:rPr>
              <a:t>5</a:t>
            </a:r>
          </a:p>
        </p:txBody>
      </p:sp>
      <p:sp>
        <p:nvSpPr>
          <p:cNvPr id="5" name="Rectangle 4"/>
          <p:cNvSpPr/>
          <p:nvPr/>
        </p:nvSpPr>
        <p:spPr>
          <a:xfrm>
            <a:off x="5105400" y="3606284"/>
            <a:ext cx="3115276" cy="2123658"/>
          </a:xfrm>
          <a:prstGeom prst="rect">
            <a:avLst/>
          </a:prstGeom>
        </p:spPr>
        <p:txBody>
          <a:bodyPr wrap="none">
            <a:spAutoFit/>
          </a:bodyPr>
          <a:lstStyle/>
          <a:p>
            <a:pPr marL="36576"/>
            <a:r>
              <a:rPr lang="en-US" sz="2200" u="sng" dirty="0">
                <a:latin typeface="Sylfaen" panose="010A0502050306030303" pitchFamily="18" charset="0"/>
              </a:rPr>
              <a:t>Wife</a:t>
            </a:r>
            <a:r>
              <a:rPr lang="en-US" sz="2200" dirty="0">
                <a:latin typeface="Sylfaen" panose="010A0502050306030303" pitchFamily="18" charset="0"/>
              </a:rPr>
              <a:t> </a:t>
            </a:r>
          </a:p>
          <a:p>
            <a:pPr marL="36576"/>
            <a:r>
              <a:rPr lang="en-US" sz="2200" dirty="0">
                <a:latin typeface="Sylfaen" panose="010A0502050306030303" pitchFamily="18" charset="0"/>
              </a:rPr>
              <a:t>Submit	   	   </a:t>
            </a:r>
            <a:r>
              <a:rPr lang="en-US" sz="2200" dirty="0" smtClean="0">
                <a:latin typeface="Sylfaen" panose="010A0502050306030303" pitchFamily="18" charset="0"/>
              </a:rPr>
              <a:t>1 </a:t>
            </a:r>
            <a:r>
              <a:rPr lang="en-US" sz="2200" dirty="0">
                <a:latin typeface="Sylfaen" panose="010A0502050306030303" pitchFamily="18" charset="0"/>
              </a:rPr>
              <a:t>Pet 3</a:t>
            </a:r>
          </a:p>
          <a:p>
            <a:pPr marL="36576"/>
            <a:r>
              <a:rPr lang="en-US" sz="2200" dirty="0">
                <a:latin typeface="Sylfaen" panose="010A0502050306030303" pitchFamily="18" charset="0"/>
              </a:rPr>
              <a:t>Respect  	   </a:t>
            </a:r>
            <a:r>
              <a:rPr lang="en-US" sz="2200" dirty="0" err="1" smtClean="0">
                <a:latin typeface="Sylfaen" panose="010A0502050306030303" pitchFamily="18" charset="0"/>
              </a:rPr>
              <a:t>Eph</a:t>
            </a:r>
            <a:r>
              <a:rPr lang="en-US" sz="2200" dirty="0" smtClean="0">
                <a:latin typeface="Sylfaen" panose="010A0502050306030303" pitchFamily="18" charset="0"/>
              </a:rPr>
              <a:t> </a:t>
            </a:r>
            <a:r>
              <a:rPr lang="en-US" sz="2200" dirty="0">
                <a:latin typeface="Sylfaen" panose="010A0502050306030303" pitchFamily="18" charset="0"/>
              </a:rPr>
              <a:t>5</a:t>
            </a:r>
          </a:p>
          <a:p>
            <a:pPr marL="36576"/>
            <a:r>
              <a:rPr lang="en-US" sz="2200" dirty="0">
                <a:latin typeface="Sylfaen" panose="010A0502050306030303" pitchFamily="18" charset="0"/>
              </a:rPr>
              <a:t>Obey  	    	   </a:t>
            </a:r>
            <a:r>
              <a:rPr lang="en-US" sz="2200" dirty="0" smtClean="0">
                <a:latin typeface="Sylfaen" panose="010A0502050306030303" pitchFamily="18" charset="0"/>
              </a:rPr>
              <a:t>Titus </a:t>
            </a:r>
            <a:r>
              <a:rPr lang="en-US" sz="2200" dirty="0">
                <a:latin typeface="Sylfaen" panose="010A0502050306030303" pitchFamily="18" charset="0"/>
              </a:rPr>
              <a:t>2</a:t>
            </a:r>
          </a:p>
          <a:p>
            <a:pPr marL="36576"/>
            <a:r>
              <a:rPr lang="en-US" sz="2200" dirty="0">
                <a:latin typeface="Sylfaen" panose="010A0502050306030303" pitchFamily="18" charset="0"/>
              </a:rPr>
              <a:t>Love  	    	   </a:t>
            </a:r>
            <a:r>
              <a:rPr lang="en-US" sz="2200" dirty="0" smtClean="0">
                <a:latin typeface="Sylfaen" panose="010A0502050306030303" pitchFamily="18" charset="0"/>
              </a:rPr>
              <a:t>Titus </a:t>
            </a:r>
            <a:r>
              <a:rPr lang="en-US" sz="2200" dirty="0">
                <a:latin typeface="Sylfaen" panose="010A0502050306030303" pitchFamily="18" charset="0"/>
              </a:rPr>
              <a:t>2</a:t>
            </a:r>
          </a:p>
          <a:p>
            <a:pPr marL="36576"/>
            <a:r>
              <a:rPr lang="en-US" sz="2200" dirty="0">
                <a:latin typeface="Sylfaen" panose="010A0502050306030303" pitchFamily="18" charset="0"/>
              </a:rPr>
              <a:t>Render affection 1 </a:t>
            </a:r>
            <a:r>
              <a:rPr lang="en-US" sz="2200" dirty="0" err="1">
                <a:latin typeface="Sylfaen" panose="010A0502050306030303" pitchFamily="18" charset="0"/>
              </a:rPr>
              <a:t>Cor</a:t>
            </a:r>
            <a:r>
              <a:rPr lang="en-US" sz="2200" dirty="0">
                <a:latin typeface="Sylfaen" panose="010A0502050306030303" pitchFamily="18" charset="0"/>
              </a:rPr>
              <a:t> </a:t>
            </a:r>
            <a:r>
              <a:rPr lang="en-US" sz="2200" dirty="0" smtClean="0">
                <a:latin typeface="Sylfaen" panose="010A0502050306030303" pitchFamily="18" charset="0"/>
              </a:rPr>
              <a:t>7</a:t>
            </a:r>
            <a:endParaRPr lang="en-US" sz="2200" dirty="0" smtClean="0"/>
          </a:p>
        </p:txBody>
      </p:sp>
    </p:spTree>
    <p:extLst>
      <p:ext uri="{BB962C8B-B14F-4D97-AF65-F5344CB8AC3E}">
        <p14:creationId xmlns:p14="http://schemas.microsoft.com/office/powerpoint/2010/main" val="43532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our Marriages Fear the Lord</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36576" indent="0">
              <a:buNone/>
            </a:pPr>
            <a:r>
              <a:rPr lang="en-US" b="1" dirty="0" smtClean="0"/>
              <a:t>Ephesians </a:t>
            </a:r>
            <a:r>
              <a:rPr lang="en-US" b="1" dirty="0"/>
              <a:t>5:18 </a:t>
            </a:r>
            <a:r>
              <a:rPr lang="en-US" dirty="0" smtClean="0"/>
              <a:t>And </a:t>
            </a:r>
            <a:r>
              <a:rPr lang="en-US" dirty="0"/>
              <a:t>do not be drunk with wine, in which is dissipation; but be filled with the Spirit,  </a:t>
            </a:r>
            <a:r>
              <a:rPr lang="en-US" baseline="30000" dirty="0"/>
              <a:t>19</a:t>
            </a:r>
            <a:r>
              <a:rPr lang="en-US" dirty="0"/>
              <a:t>speaking to one another in psalms and hymns and spiritual songs, singing and making melody in your heart to the Lord,  </a:t>
            </a:r>
            <a:r>
              <a:rPr lang="en-US" baseline="30000" dirty="0"/>
              <a:t>20</a:t>
            </a:r>
            <a:r>
              <a:rPr lang="en-US" dirty="0"/>
              <a:t>giving thanks always for all things to God the Father in the name of our Lord Jesus </a:t>
            </a:r>
            <a:r>
              <a:rPr lang="en-US" dirty="0" smtClean="0"/>
              <a:t>Christ,</a:t>
            </a:r>
            <a:r>
              <a:rPr lang="en-US" dirty="0"/>
              <a:t> </a:t>
            </a:r>
            <a:r>
              <a:rPr lang="en-US" u="sng" baseline="30000" dirty="0" smtClean="0"/>
              <a:t>21</a:t>
            </a:r>
            <a:r>
              <a:rPr lang="en-US" u="sng" dirty="0" smtClean="0"/>
              <a:t>submitting </a:t>
            </a:r>
            <a:r>
              <a:rPr lang="en-US" u="sng" dirty="0"/>
              <a:t>to one another in the fear of </a:t>
            </a:r>
            <a:r>
              <a:rPr lang="en-US" u="sng" dirty="0" smtClean="0"/>
              <a:t>God</a:t>
            </a:r>
            <a:r>
              <a:rPr lang="en-US" dirty="0"/>
              <a:t>. </a:t>
            </a:r>
            <a:endParaRPr lang="en-US" dirty="0" smtClean="0"/>
          </a:p>
          <a:p>
            <a:pPr>
              <a:buFontTx/>
              <a:buChar char="-"/>
            </a:pPr>
            <a:r>
              <a:rPr lang="en-US" dirty="0" smtClean="0">
                <a:solidFill>
                  <a:schemeClr val="accent1">
                    <a:lumMod val="60000"/>
                    <a:lumOff val="40000"/>
                  </a:schemeClr>
                </a:solidFill>
              </a:rPr>
              <a:t>One sided marriages are not being conducted in the fear of </a:t>
            </a:r>
            <a:r>
              <a:rPr lang="en-US" dirty="0" smtClean="0">
                <a:solidFill>
                  <a:schemeClr val="accent1">
                    <a:lumMod val="60000"/>
                    <a:lumOff val="40000"/>
                  </a:schemeClr>
                </a:solidFill>
              </a:rPr>
              <a:t>God!</a:t>
            </a:r>
          </a:p>
          <a:p>
            <a:pPr>
              <a:buFontTx/>
              <a:buChar char="-"/>
            </a:pPr>
            <a:r>
              <a:rPr lang="en-US" dirty="0" smtClean="0">
                <a:solidFill>
                  <a:schemeClr val="accent1">
                    <a:lumMod val="60000"/>
                    <a:lumOff val="40000"/>
                  </a:schemeClr>
                </a:solidFill>
              </a:rPr>
              <a:t>Godly conflict resolution of all types requires humility</a:t>
            </a:r>
          </a:p>
          <a:p>
            <a:pPr>
              <a:buFontTx/>
              <a:buChar char="-"/>
            </a:pPr>
            <a:endParaRPr lang="en-US" dirty="0"/>
          </a:p>
        </p:txBody>
      </p:sp>
    </p:spTree>
    <p:extLst>
      <p:ext uri="{BB962C8B-B14F-4D97-AF65-F5344CB8AC3E}">
        <p14:creationId xmlns:p14="http://schemas.microsoft.com/office/powerpoint/2010/main" val="20762444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May our Prayers Fear God</a:t>
            </a:r>
            <a:endParaRPr lang="en-US" dirty="0"/>
          </a:p>
        </p:txBody>
      </p:sp>
      <p:sp>
        <p:nvSpPr>
          <p:cNvPr id="3" name="Content Placeholder 2"/>
          <p:cNvSpPr>
            <a:spLocks noGrp="1"/>
          </p:cNvSpPr>
          <p:nvPr>
            <p:ph idx="1"/>
          </p:nvPr>
        </p:nvSpPr>
        <p:spPr>
          <a:xfrm>
            <a:off x="457200" y="1219200"/>
            <a:ext cx="8153400" cy="4525963"/>
          </a:xfrm>
        </p:spPr>
        <p:txBody>
          <a:bodyPr>
            <a:normAutofit lnSpcReduction="10000"/>
          </a:bodyPr>
          <a:lstStyle/>
          <a:p>
            <a:pPr marL="36576" indent="0">
              <a:buNone/>
            </a:pPr>
            <a:r>
              <a:rPr lang="en-US" sz="2200" b="1" dirty="0" smtClean="0"/>
              <a:t>Hebrews </a:t>
            </a:r>
            <a:r>
              <a:rPr lang="en-US" sz="2200" b="1" dirty="0"/>
              <a:t>5:5 </a:t>
            </a:r>
            <a:r>
              <a:rPr lang="en-US" sz="2200" dirty="0" smtClean="0"/>
              <a:t>So also </a:t>
            </a:r>
            <a:r>
              <a:rPr lang="en-US" sz="2200" dirty="0"/>
              <a:t>Christ did not glorify Himself to become High Priest, but it was He who said to Him: </a:t>
            </a:r>
            <a:endParaRPr lang="en-US" sz="2200" dirty="0" smtClean="0"/>
          </a:p>
          <a:p>
            <a:pPr marL="36576" indent="0">
              <a:buNone/>
            </a:pPr>
            <a:r>
              <a:rPr lang="en-US" sz="2200" i="1" dirty="0" smtClean="0"/>
              <a:t>“</a:t>
            </a:r>
            <a:r>
              <a:rPr lang="en-US" sz="2200" i="1" dirty="0"/>
              <a:t>You are My Son,</a:t>
            </a:r>
            <a:r>
              <a:rPr lang="en-US" sz="2200" dirty="0"/>
              <a:t> </a:t>
            </a:r>
            <a:r>
              <a:rPr lang="en-US" sz="2200" i="1" dirty="0" smtClean="0"/>
              <a:t>Today </a:t>
            </a:r>
            <a:r>
              <a:rPr lang="en-US" sz="2200" i="1" dirty="0"/>
              <a:t>I have begotten You</a:t>
            </a:r>
            <a:r>
              <a:rPr lang="en-US" sz="2200" i="1" dirty="0" smtClean="0"/>
              <a:t>.”</a:t>
            </a:r>
            <a:r>
              <a:rPr lang="en-US" sz="2200" dirty="0" smtClean="0"/>
              <a:t> </a:t>
            </a:r>
            <a:r>
              <a:rPr lang="en-US" sz="2200" baseline="30000" dirty="0"/>
              <a:t>6</a:t>
            </a:r>
            <a:r>
              <a:rPr lang="en-US" sz="2200" dirty="0"/>
              <a:t>As </a:t>
            </a:r>
            <a:r>
              <a:rPr lang="en-US" sz="2200" i="1" dirty="0"/>
              <a:t>He</a:t>
            </a:r>
            <a:r>
              <a:rPr lang="en-US" sz="2200" dirty="0"/>
              <a:t> </a:t>
            </a:r>
            <a:r>
              <a:rPr lang="en-US" sz="2200" dirty="0" smtClean="0"/>
              <a:t>also </a:t>
            </a:r>
            <a:r>
              <a:rPr lang="en-US" sz="2200" i="1" dirty="0" smtClean="0"/>
              <a:t>says</a:t>
            </a:r>
            <a:r>
              <a:rPr lang="en-US" sz="2200" dirty="0" smtClean="0"/>
              <a:t> </a:t>
            </a:r>
            <a:r>
              <a:rPr lang="en-US" sz="2200" dirty="0"/>
              <a:t>in </a:t>
            </a:r>
            <a:r>
              <a:rPr lang="en-US" sz="2200" dirty="0" smtClean="0"/>
              <a:t>another </a:t>
            </a:r>
            <a:r>
              <a:rPr lang="en-US" sz="2200" i="1" dirty="0" smtClean="0"/>
              <a:t>place</a:t>
            </a:r>
            <a:r>
              <a:rPr lang="en-US" sz="2200" i="1" dirty="0"/>
              <a:t>:</a:t>
            </a:r>
            <a:r>
              <a:rPr lang="en-US" sz="2200" dirty="0"/>
              <a:t> </a:t>
            </a:r>
            <a:r>
              <a:rPr lang="en-US" sz="2200" i="1" dirty="0" smtClean="0"/>
              <a:t>“</a:t>
            </a:r>
            <a:r>
              <a:rPr lang="en-US" sz="2200" i="1" dirty="0"/>
              <a:t>You</a:t>
            </a:r>
            <a:r>
              <a:rPr lang="en-US" sz="2200" dirty="0"/>
              <a:t> </a:t>
            </a:r>
            <a:r>
              <a:rPr lang="en-US" sz="2200" i="1" dirty="0"/>
              <a:t>are a priest forever</a:t>
            </a:r>
            <a:r>
              <a:rPr lang="en-US" sz="2200" dirty="0"/>
              <a:t> </a:t>
            </a:r>
            <a:r>
              <a:rPr lang="en-US" sz="2200" i="1" dirty="0" smtClean="0"/>
              <a:t>According </a:t>
            </a:r>
            <a:r>
              <a:rPr lang="en-US" sz="2200" i="1" dirty="0"/>
              <a:t>to the order of Melchizedek</a:t>
            </a:r>
            <a:r>
              <a:rPr lang="en-US" sz="2200" i="1" dirty="0" smtClean="0"/>
              <a:t>”</a:t>
            </a:r>
            <a:r>
              <a:rPr lang="en-US" sz="2200" dirty="0" smtClean="0"/>
              <a:t>; </a:t>
            </a:r>
          </a:p>
          <a:p>
            <a:pPr marL="36576" indent="0">
              <a:buNone/>
            </a:pPr>
            <a:r>
              <a:rPr lang="en-US" sz="2200" baseline="30000" dirty="0" smtClean="0"/>
              <a:t>7</a:t>
            </a:r>
            <a:r>
              <a:rPr lang="en-US" sz="2200" dirty="0" smtClean="0"/>
              <a:t>who</a:t>
            </a:r>
            <a:r>
              <a:rPr lang="en-US" sz="2200" dirty="0"/>
              <a:t>, in the days of His flesh, when He had offered up prayers and supplications, with vehement cries and tears to Him who was able to save Him from death, and </a:t>
            </a:r>
            <a:r>
              <a:rPr lang="en-US" sz="2200" u="sng" dirty="0"/>
              <a:t>was heard because of His godly fear</a:t>
            </a:r>
            <a:r>
              <a:rPr lang="en-US" sz="2200" dirty="0" smtClean="0"/>
              <a:t>,</a:t>
            </a:r>
            <a:r>
              <a:rPr lang="en-US" dirty="0"/>
              <a:t>  </a:t>
            </a:r>
            <a:r>
              <a:rPr lang="en-US" baseline="30000" dirty="0"/>
              <a:t>8</a:t>
            </a:r>
            <a:r>
              <a:rPr lang="en-US" dirty="0"/>
              <a:t>though He was a Son, </a:t>
            </a:r>
            <a:r>
              <a:rPr lang="en-US" i="1" dirty="0"/>
              <a:t>yet</a:t>
            </a:r>
            <a:r>
              <a:rPr lang="en-US" dirty="0"/>
              <a:t> He learned obedience by the things which He suffered. </a:t>
            </a:r>
            <a:r>
              <a:rPr lang="en-US" baseline="30000" dirty="0"/>
              <a:t>9</a:t>
            </a:r>
            <a:r>
              <a:rPr lang="en-US" dirty="0"/>
              <a:t>And having been perfected, He became the author of eternal salvation to all who obey </a:t>
            </a:r>
            <a:r>
              <a:rPr lang="en-US" dirty="0" smtClean="0"/>
              <a:t>Him,…</a:t>
            </a:r>
            <a:endParaRPr lang="en-US" sz="2200" dirty="0" smtClean="0"/>
          </a:p>
          <a:p>
            <a:pPr>
              <a:buFontTx/>
              <a:buChar char="-"/>
            </a:pPr>
            <a:r>
              <a:rPr lang="en-US" sz="2200" dirty="0" smtClean="0">
                <a:solidFill>
                  <a:schemeClr val="accent1">
                    <a:lumMod val="60000"/>
                    <a:lumOff val="40000"/>
                  </a:schemeClr>
                </a:solidFill>
              </a:rPr>
              <a:t>Even Jesus had godl</a:t>
            </a:r>
            <a:r>
              <a:rPr lang="en-US" dirty="0" smtClean="0">
                <a:solidFill>
                  <a:schemeClr val="accent1">
                    <a:lumMod val="60000"/>
                    <a:lumOff val="40000"/>
                  </a:schemeClr>
                </a:solidFill>
              </a:rPr>
              <a:t>y fear!</a:t>
            </a:r>
          </a:p>
          <a:p>
            <a:pPr>
              <a:buFontTx/>
              <a:buChar char="-"/>
            </a:pPr>
            <a:r>
              <a:rPr lang="en-US" sz="2200" dirty="0" smtClean="0">
                <a:solidFill>
                  <a:schemeClr val="accent1">
                    <a:lumMod val="60000"/>
                    <a:lumOff val="40000"/>
                  </a:schemeClr>
                </a:solidFill>
              </a:rPr>
              <a:t>God </a:t>
            </a:r>
            <a:r>
              <a:rPr lang="en-US" sz="2200" dirty="0" smtClean="0">
                <a:solidFill>
                  <a:schemeClr val="accent1">
                    <a:lumMod val="60000"/>
                    <a:lumOff val="40000"/>
                  </a:schemeClr>
                </a:solidFill>
              </a:rPr>
              <a:t>listens to the prayers to those who fear </a:t>
            </a:r>
            <a:r>
              <a:rPr lang="en-US" sz="2200" dirty="0" smtClean="0">
                <a:solidFill>
                  <a:schemeClr val="accent1">
                    <a:lumMod val="60000"/>
                    <a:lumOff val="40000"/>
                  </a:schemeClr>
                </a:solidFill>
              </a:rPr>
              <a:t>Him</a:t>
            </a:r>
            <a:endParaRPr lang="en-US" sz="2200" dirty="0"/>
          </a:p>
        </p:txBody>
      </p:sp>
    </p:spTree>
    <p:extLst>
      <p:ext uri="{BB962C8B-B14F-4D97-AF65-F5344CB8AC3E}">
        <p14:creationId xmlns:p14="http://schemas.microsoft.com/office/powerpoint/2010/main" val="39202345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Who Didn’t Fear God</a:t>
            </a:r>
            <a:endParaRPr lang="en-US" dirty="0"/>
          </a:p>
        </p:txBody>
      </p:sp>
      <p:sp>
        <p:nvSpPr>
          <p:cNvPr id="3" name="Content Placeholder 2"/>
          <p:cNvSpPr>
            <a:spLocks noGrp="1"/>
          </p:cNvSpPr>
          <p:nvPr>
            <p:ph idx="1"/>
          </p:nvPr>
        </p:nvSpPr>
        <p:spPr>
          <a:xfrm>
            <a:off x="152400" y="1219200"/>
            <a:ext cx="8763000" cy="4906963"/>
          </a:xfrm>
        </p:spPr>
        <p:txBody>
          <a:bodyPr>
            <a:normAutofit/>
          </a:bodyPr>
          <a:lstStyle/>
          <a:p>
            <a:pPr>
              <a:buFont typeface="Wingdings" panose="05000000000000000000" pitchFamily="2" charset="2"/>
              <a:buChar char="Ø"/>
            </a:pPr>
            <a:r>
              <a:rPr lang="en-US" dirty="0" smtClean="0"/>
              <a:t>Lucifer - Isa 14:13 “</a:t>
            </a:r>
            <a:r>
              <a:rPr lang="en-US" dirty="0" smtClean="0"/>
              <a:t>I </a:t>
            </a:r>
            <a:r>
              <a:rPr lang="en-US" dirty="0"/>
              <a:t>will exalt my throne above the stars of </a:t>
            </a:r>
            <a:r>
              <a:rPr lang="en-US" dirty="0" smtClean="0"/>
              <a:t>God”</a:t>
            </a:r>
            <a:endParaRPr lang="en-US" dirty="0" smtClean="0"/>
          </a:p>
          <a:p>
            <a:pPr>
              <a:buFont typeface="Wingdings" panose="05000000000000000000" pitchFamily="2" charset="2"/>
              <a:buChar char="Ø"/>
            </a:pPr>
            <a:r>
              <a:rPr lang="en-US" dirty="0" smtClean="0"/>
              <a:t>Eli’s </a:t>
            </a:r>
            <a:r>
              <a:rPr lang="en-US" dirty="0" smtClean="0"/>
              <a:t>sons - 1 Sam </a:t>
            </a:r>
            <a:r>
              <a:rPr lang="en-US" dirty="0" smtClean="0"/>
              <a:t>2 Despised sacrifices of God/fornication</a:t>
            </a:r>
            <a:endParaRPr lang="en-US" dirty="0" smtClean="0"/>
          </a:p>
          <a:p>
            <a:pPr>
              <a:buFont typeface="Wingdings" panose="05000000000000000000" pitchFamily="2" charset="2"/>
              <a:buChar char="Ø"/>
            </a:pPr>
            <a:r>
              <a:rPr lang="en-US" dirty="0" err="1" smtClean="0"/>
              <a:t>Korah</a:t>
            </a:r>
            <a:r>
              <a:rPr lang="en-US" dirty="0" smtClean="0"/>
              <a:t> - </a:t>
            </a:r>
            <a:r>
              <a:rPr lang="en-US" dirty="0" err="1" smtClean="0"/>
              <a:t>Num</a:t>
            </a:r>
            <a:r>
              <a:rPr lang="en-US" dirty="0" smtClean="0"/>
              <a:t> 16 Rejected Moses’ place</a:t>
            </a:r>
            <a:endParaRPr lang="en-US" dirty="0" smtClean="0"/>
          </a:p>
          <a:p>
            <a:pPr>
              <a:buFont typeface="Wingdings" panose="05000000000000000000" pitchFamily="2" charset="2"/>
              <a:buChar char="Ø"/>
            </a:pPr>
            <a:r>
              <a:rPr lang="en-US" dirty="0" smtClean="0"/>
              <a:t>Aaron and Miriam – </a:t>
            </a:r>
            <a:r>
              <a:rPr lang="en-US" dirty="0" err="1" smtClean="0"/>
              <a:t>Num</a:t>
            </a:r>
            <a:r>
              <a:rPr lang="en-US" dirty="0" smtClean="0"/>
              <a:t> 12:8 </a:t>
            </a:r>
            <a:r>
              <a:rPr lang="en-US" dirty="0" smtClean="0"/>
              <a:t>“Why </a:t>
            </a:r>
            <a:r>
              <a:rPr lang="en-US" dirty="0"/>
              <a:t>then were you not </a:t>
            </a:r>
            <a:r>
              <a:rPr lang="en-US" dirty="0" smtClean="0"/>
              <a:t>afraid To </a:t>
            </a:r>
            <a:r>
              <a:rPr lang="en-US" dirty="0"/>
              <a:t>speak against My servant Moses</a:t>
            </a:r>
            <a:r>
              <a:rPr lang="en-US" dirty="0" smtClean="0"/>
              <a:t>?”</a:t>
            </a:r>
          </a:p>
          <a:p>
            <a:pPr>
              <a:buFont typeface="Wingdings" panose="05000000000000000000" pitchFamily="2" charset="2"/>
              <a:buChar char="Ø"/>
            </a:pPr>
            <a:r>
              <a:rPr lang="en-US" dirty="0" smtClean="0"/>
              <a:t>The 10 spies and Israel – </a:t>
            </a:r>
            <a:r>
              <a:rPr lang="en-US" dirty="0" err="1" smtClean="0"/>
              <a:t>Num</a:t>
            </a:r>
            <a:r>
              <a:rPr lang="en-US" dirty="0" smtClean="0"/>
              <a:t> 13-14 Grasshopper complex</a:t>
            </a:r>
            <a:endParaRPr lang="en-US" dirty="0" smtClean="0"/>
          </a:p>
          <a:p>
            <a:pPr>
              <a:buFont typeface="Wingdings" panose="05000000000000000000" pitchFamily="2" charset="2"/>
              <a:buChar char="Ø"/>
            </a:pPr>
            <a:r>
              <a:rPr lang="en-US" dirty="0" err="1" smtClean="0"/>
              <a:t>Achan</a:t>
            </a:r>
            <a:r>
              <a:rPr lang="en-US" dirty="0" smtClean="0"/>
              <a:t> – </a:t>
            </a:r>
            <a:r>
              <a:rPr lang="en-US" dirty="0" smtClean="0"/>
              <a:t>Josh </a:t>
            </a:r>
            <a:r>
              <a:rPr lang="en-US" dirty="0" smtClean="0"/>
              <a:t>7 took prohibited spoils at Jericho</a:t>
            </a:r>
            <a:endParaRPr lang="en-US" dirty="0"/>
          </a:p>
          <a:p>
            <a:pPr>
              <a:buFont typeface="Wingdings" panose="05000000000000000000" pitchFamily="2" charset="2"/>
              <a:buChar char="Ø"/>
            </a:pPr>
            <a:r>
              <a:rPr lang="en-US" dirty="0" err="1" smtClean="0"/>
              <a:t>Uzza</a:t>
            </a:r>
            <a:r>
              <a:rPr lang="en-US" dirty="0" smtClean="0"/>
              <a:t> – 1 </a:t>
            </a:r>
            <a:r>
              <a:rPr lang="en-US" dirty="0" err="1" smtClean="0"/>
              <a:t>Chron</a:t>
            </a:r>
            <a:r>
              <a:rPr lang="en-US" dirty="0" smtClean="0"/>
              <a:t> 13 </a:t>
            </a:r>
            <a:r>
              <a:rPr lang="en-US" dirty="0" smtClean="0"/>
              <a:t>put </a:t>
            </a:r>
            <a:r>
              <a:rPr lang="en-US" dirty="0"/>
              <a:t>out his hand to hold the ark,</a:t>
            </a:r>
            <a:endParaRPr lang="en-US" dirty="0" smtClean="0"/>
          </a:p>
          <a:p>
            <a:pPr>
              <a:buFont typeface="Wingdings" panose="05000000000000000000" pitchFamily="2" charset="2"/>
              <a:buChar char="Ø"/>
            </a:pPr>
            <a:r>
              <a:rPr lang="en-US" dirty="0" smtClean="0"/>
              <a:t>Judas – Luke </a:t>
            </a:r>
            <a:r>
              <a:rPr lang="en-US" dirty="0" smtClean="0"/>
              <a:t>22 betrayed Jesus</a:t>
            </a:r>
          </a:p>
          <a:p>
            <a:pPr marL="36576" indent="0">
              <a:buNone/>
            </a:pPr>
            <a:r>
              <a:rPr lang="en-US" dirty="0" smtClean="0"/>
              <a:t>Almost every example of conflict is because man got out of place</a:t>
            </a:r>
            <a:endParaRPr lang="en-US" dirty="0"/>
          </a:p>
        </p:txBody>
      </p:sp>
    </p:spTree>
    <p:extLst>
      <p:ext uri="{BB962C8B-B14F-4D97-AF65-F5344CB8AC3E}">
        <p14:creationId xmlns:p14="http://schemas.microsoft.com/office/powerpoint/2010/main" val="20762444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447800"/>
            <a:ext cx="8001000" cy="4525963"/>
          </a:xfrm>
        </p:spPr>
        <p:txBody>
          <a:bodyPr/>
          <a:lstStyle/>
          <a:p>
            <a:pPr marL="36576" indent="0">
              <a:buNone/>
            </a:pPr>
            <a:r>
              <a:rPr lang="en-US" b="1" dirty="0" smtClean="0"/>
              <a:t>Hebrews </a:t>
            </a:r>
            <a:r>
              <a:rPr lang="en-US" b="1" dirty="0"/>
              <a:t>12:28 </a:t>
            </a:r>
            <a:r>
              <a:rPr lang="en-US" dirty="0" smtClean="0"/>
              <a:t>Therefore</a:t>
            </a:r>
            <a:r>
              <a:rPr lang="en-US" dirty="0"/>
              <a:t>, since we are receiving a kingdom which cannot be shaken, let us have grace, by which we </a:t>
            </a:r>
            <a:r>
              <a:rPr lang="en-US" dirty="0" smtClean="0"/>
              <a:t>may </a:t>
            </a:r>
            <a:r>
              <a:rPr lang="en-US" dirty="0"/>
              <a:t>serve God acceptably with reverence and godly fear. </a:t>
            </a:r>
            <a:r>
              <a:rPr lang="en-US" dirty="0"/>
              <a:t> </a:t>
            </a:r>
            <a:r>
              <a:rPr lang="en-US" baseline="30000" dirty="0"/>
              <a:t>29</a:t>
            </a:r>
            <a:r>
              <a:rPr lang="en-US" dirty="0"/>
              <a:t>For our God </a:t>
            </a:r>
            <a:r>
              <a:rPr lang="en-US" i="1" dirty="0"/>
              <a:t>is</a:t>
            </a:r>
            <a:r>
              <a:rPr lang="en-US" dirty="0"/>
              <a:t> a consuming fire</a:t>
            </a:r>
            <a:r>
              <a:rPr lang="en-US" dirty="0" smtClean="0"/>
              <a:t>.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78746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914400"/>
          </a:xfrm>
        </p:spPr>
        <p:txBody>
          <a:bodyPr/>
          <a:lstStyle/>
          <a:p>
            <a:r>
              <a:rPr lang="en-US" dirty="0" smtClean="0"/>
              <a:t>Part I Recap - The </a:t>
            </a:r>
            <a:r>
              <a:rPr lang="en-US" dirty="0" smtClean="0"/>
              <a:t>Fear of God is…</a:t>
            </a:r>
            <a:endParaRPr lang="en-US" dirty="0"/>
          </a:p>
        </p:txBody>
      </p:sp>
      <p:sp>
        <p:nvSpPr>
          <p:cNvPr id="3" name="Content Placeholder 2"/>
          <p:cNvSpPr>
            <a:spLocks noGrp="1"/>
          </p:cNvSpPr>
          <p:nvPr>
            <p:ph idx="1"/>
          </p:nvPr>
        </p:nvSpPr>
        <p:spPr>
          <a:xfrm>
            <a:off x="228600" y="838200"/>
            <a:ext cx="8763000" cy="5486400"/>
          </a:xfrm>
        </p:spPr>
        <p:txBody>
          <a:bodyPr>
            <a:noAutofit/>
          </a:bodyPr>
          <a:lstStyle/>
          <a:p>
            <a:pPr marL="0" indent="0">
              <a:buNone/>
            </a:pPr>
            <a:r>
              <a:rPr lang="en-US" sz="1900" b="1" dirty="0" smtClean="0"/>
              <a:t>Psalms 19:9 </a:t>
            </a:r>
            <a:r>
              <a:rPr lang="en-US" sz="1900" dirty="0" smtClean="0"/>
              <a:t>The </a:t>
            </a:r>
            <a:r>
              <a:rPr lang="en-US" sz="1900" dirty="0"/>
              <a:t>fear of the </a:t>
            </a:r>
            <a:r>
              <a:rPr lang="en-US" sz="1900" cap="small" dirty="0"/>
              <a:t>Lord</a:t>
            </a:r>
            <a:r>
              <a:rPr lang="en-US" sz="1900" dirty="0"/>
              <a:t> </a:t>
            </a:r>
            <a:r>
              <a:rPr lang="en-US" sz="1900" i="1" dirty="0"/>
              <a:t>is</a:t>
            </a:r>
            <a:r>
              <a:rPr lang="en-US" sz="1900" dirty="0"/>
              <a:t> </a:t>
            </a:r>
            <a:r>
              <a:rPr lang="en-US" sz="1900" dirty="0" smtClean="0"/>
              <a:t>clean (lit. pure), </a:t>
            </a:r>
            <a:r>
              <a:rPr lang="en-US" sz="1900" dirty="0"/>
              <a:t>enduring forever;</a:t>
            </a:r>
            <a:r>
              <a:rPr lang="en-US" sz="1900" dirty="0" smtClean="0"/>
              <a:t> The </a:t>
            </a:r>
            <a:r>
              <a:rPr lang="en-US" sz="1900" dirty="0"/>
              <a:t>judgments of the </a:t>
            </a:r>
            <a:r>
              <a:rPr lang="en-US" sz="1900" cap="small" dirty="0"/>
              <a:t>Lord</a:t>
            </a:r>
            <a:r>
              <a:rPr lang="en-US" sz="1900" dirty="0"/>
              <a:t> </a:t>
            </a:r>
            <a:r>
              <a:rPr lang="en-US" sz="1900" i="1" dirty="0"/>
              <a:t>are</a:t>
            </a:r>
            <a:r>
              <a:rPr lang="en-US" sz="1900" dirty="0"/>
              <a:t> true </a:t>
            </a:r>
            <a:r>
              <a:rPr lang="en-US" sz="1900" i="1" dirty="0"/>
              <a:t>and</a:t>
            </a:r>
            <a:r>
              <a:rPr lang="en-US" sz="1900" dirty="0"/>
              <a:t> righteous altogether.</a:t>
            </a:r>
            <a:r>
              <a:rPr lang="en-US" sz="1900" dirty="0" smtClean="0"/>
              <a:t> </a:t>
            </a:r>
            <a:br>
              <a:rPr lang="en-US" sz="1900" dirty="0" smtClean="0"/>
            </a:br>
            <a:r>
              <a:rPr lang="en-US" sz="1900" b="1" dirty="0" smtClean="0"/>
              <a:t>Psalms 111:10 </a:t>
            </a:r>
            <a:r>
              <a:rPr lang="en-US" sz="1900" dirty="0" smtClean="0"/>
              <a:t>The </a:t>
            </a:r>
            <a:r>
              <a:rPr lang="en-US" sz="1900" dirty="0"/>
              <a:t>fear of the </a:t>
            </a:r>
            <a:r>
              <a:rPr lang="en-US" sz="1900" cap="small" dirty="0"/>
              <a:t>Lord</a:t>
            </a:r>
            <a:r>
              <a:rPr lang="en-US" sz="1900" dirty="0"/>
              <a:t> </a:t>
            </a:r>
            <a:r>
              <a:rPr lang="en-US" sz="1900" i="1" dirty="0"/>
              <a:t>is</a:t>
            </a:r>
            <a:r>
              <a:rPr lang="en-US" sz="1900" dirty="0"/>
              <a:t> the beginning of </a:t>
            </a:r>
            <a:r>
              <a:rPr lang="en-US" sz="1900" dirty="0" smtClean="0"/>
              <a:t>wisdom;</a:t>
            </a:r>
            <a:r>
              <a:rPr lang="en-US" sz="1900" dirty="0"/>
              <a:t> </a:t>
            </a:r>
            <a:r>
              <a:rPr lang="en-US" sz="1900" dirty="0" smtClean="0"/>
              <a:t>A </a:t>
            </a:r>
            <a:r>
              <a:rPr lang="en-US" sz="1900" dirty="0"/>
              <a:t>good </a:t>
            </a:r>
            <a:r>
              <a:rPr lang="en-US" sz="1900" dirty="0" smtClean="0"/>
              <a:t>under-standing have </a:t>
            </a:r>
            <a:r>
              <a:rPr lang="en-US" sz="1900" dirty="0"/>
              <a:t>all those who do </a:t>
            </a:r>
            <a:r>
              <a:rPr lang="en-US" sz="1900" i="1" dirty="0"/>
              <a:t>His commandments.</a:t>
            </a:r>
            <a:r>
              <a:rPr lang="en-US" sz="1900" dirty="0" smtClean="0"/>
              <a:t> His </a:t>
            </a:r>
            <a:r>
              <a:rPr lang="en-US" sz="1900" dirty="0"/>
              <a:t>praise endures </a:t>
            </a:r>
            <a:r>
              <a:rPr lang="en-US" sz="1900" dirty="0" smtClean="0"/>
              <a:t>forever.</a:t>
            </a:r>
          </a:p>
          <a:p>
            <a:pPr marL="0" indent="0">
              <a:buNone/>
            </a:pPr>
            <a:r>
              <a:rPr lang="en-US" sz="1900" b="1" dirty="0" smtClean="0"/>
              <a:t>Proverbs 1:7 </a:t>
            </a:r>
            <a:r>
              <a:rPr lang="en-US" sz="1900" dirty="0" smtClean="0"/>
              <a:t>The </a:t>
            </a:r>
            <a:r>
              <a:rPr lang="en-US" sz="1900" dirty="0"/>
              <a:t>fear of the </a:t>
            </a:r>
            <a:r>
              <a:rPr lang="en-US" sz="1900" cap="small" dirty="0"/>
              <a:t>Lord</a:t>
            </a:r>
            <a:r>
              <a:rPr lang="en-US" sz="1900" dirty="0"/>
              <a:t> </a:t>
            </a:r>
            <a:r>
              <a:rPr lang="en-US" sz="1900" i="1" dirty="0"/>
              <a:t>is</a:t>
            </a:r>
            <a:r>
              <a:rPr lang="en-US" sz="1900" dirty="0"/>
              <a:t> the beginning of knowledge,</a:t>
            </a:r>
            <a:r>
              <a:rPr lang="en-US" sz="1900" dirty="0" smtClean="0"/>
              <a:t> </a:t>
            </a:r>
            <a:r>
              <a:rPr lang="en-US" sz="1900" i="1" dirty="0" smtClean="0"/>
              <a:t>But</a:t>
            </a:r>
            <a:r>
              <a:rPr lang="en-US" sz="1900" dirty="0" smtClean="0"/>
              <a:t> </a:t>
            </a:r>
            <a:r>
              <a:rPr lang="en-US" sz="1900" dirty="0"/>
              <a:t>fools despise wisdom and instruction.</a:t>
            </a:r>
            <a:r>
              <a:rPr lang="en-US" sz="1900" dirty="0" smtClean="0"/>
              <a:t> </a:t>
            </a:r>
            <a:br>
              <a:rPr lang="en-US" sz="1900" dirty="0" smtClean="0"/>
            </a:br>
            <a:r>
              <a:rPr lang="en-US" sz="1900" b="1" dirty="0" smtClean="0"/>
              <a:t>Proverbs 8:13 </a:t>
            </a:r>
            <a:r>
              <a:rPr lang="en-US" sz="1900" dirty="0" smtClean="0"/>
              <a:t>The </a:t>
            </a:r>
            <a:r>
              <a:rPr lang="en-US" sz="1900" dirty="0"/>
              <a:t>fear of the </a:t>
            </a:r>
            <a:r>
              <a:rPr lang="en-US" sz="1900" cap="small" dirty="0"/>
              <a:t>Lord</a:t>
            </a:r>
            <a:r>
              <a:rPr lang="en-US" sz="1900" dirty="0"/>
              <a:t> </a:t>
            </a:r>
            <a:r>
              <a:rPr lang="en-US" sz="1900" i="1" dirty="0"/>
              <a:t>is</a:t>
            </a:r>
            <a:r>
              <a:rPr lang="en-US" sz="1900" dirty="0"/>
              <a:t> to hate evil;</a:t>
            </a:r>
            <a:r>
              <a:rPr lang="en-US" sz="1900" dirty="0" smtClean="0"/>
              <a:t> Pride </a:t>
            </a:r>
            <a:r>
              <a:rPr lang="en-US" sz="1900" dirty="0"/>
              <a:t>and arrogance and the evil way</a:t>
            </a:r>
            <a:r>
              <a:rPr lang="en-US" sz="1900" dirty="0" smtClean="0"/>
              <a:t> </a:t>
            </a:r>
            <a:r>
              <a:rPr lang="en-US" sz="1900" dirty="0"/>
              <a:t> </a:t>
            </a:r>
            <a:r>
              <a:rPr lang="en-US" sz="1900" dirty="0" smtClean="0"/>
              <a:t>And </a:t>
            </a:r>
            <a:r>
              <a:rPr lang="en-US" sz="1900" dirty="0"/>
              <a:t>the perverse mouth I hate</a:t>
            </a:r>
            <a:r>
              <a:rPr lang="en-US" sz="1900" dirty="0" smtClean="0"/>
              <a:t>.</a:t>
            </a:r>
            <a:br>
              <a:rPr lang="en-US" sz="1900" dirty="0" smtClean="0"/>
            </a:br>
            <a:r>
              <a:rPr lang="en-US" sz="1900" b="1" dirty="0" smtClean="0"/>
              <a:t>Proverbs 9:10 </a:t>
            </a:r>
            <a:r>
              <a:rPr lang="en-US" sz="1900" dirty="0" smtClean="0"/>
              <a:t>“The </a:t>
            </a:r>
            <a:r>
              <a:rPr lang="en-US" sz="1900" dirty="0"/>
              <a:t>fear of the </a:t>
            </a:r>
            <a:r>
              <a:rPr lang="en-US" sz="1900" cap="small" dirty="0"/>
              <a:t>Lord</a:t>
            </a:r>
            <a:r>
              <a:rPr lang="en-US" sz="1900" dirty="0"/>
              <a:t> </a:t>
            </a:r>
            <a:r>
              <a:rPr lang="en-US" sz="1900" i="1" dirty="0"/>
              <a:t>is</a:t>
            </a:r>
            <a:r>
              <a:rPr lang="en-US" sz="1900" dirty="0"/>
              <a:t> the beginning of wisdom,</a:t>
            </a:r>
            <a:r>
              <a:rPr lang="en-US" sz="1900" dirty="0" smtClean="0"/>
              <a:t> And </a:t>
            </a:r>
            <a:r>
              <a:rPr lang="en-US" sz="1900" dirty="0"/>
              <a:t>the knowledge of the Holy One </a:t>
            </a:r>
            <a:r>
              <a:rPr lang="en-US" sz="1900" i="1" dirty="0"/>
              <a:t>is</a:t>
            </a:r>
            <a:r>
              <a:rPr lang="en-US" sz="1900" dirty="0"/>
              <a:t> understanding.</a:t>
            </a:r>
            <a:r>
              <a:rPr lang="en-US" sz="1900" dirty="0" smtClean="0"/>
              <a:t> </a:t>
            </a:r>
            <a:br>
              <a:rPr lang="en-US" sz="1900" dirty="0" smtClean="0"/>
            </a:br>
            <a:r>
              <a:rPr lang="en-US" sz="1900" b="1" dirty="0" smtClean="0"/>
              <a:t>Proverbs 14:26 </a:t>
            </a:r>
            <a:r>
              <a:rPr lang="en-US" sz="1900" dirty="0" smtClean="0"/>
              <a:t>In </a:t>
            </a:r>
            <a:r>
              <a:rPr lang="en-US" sz="1900" dirty="0"/>
              <a:t>the fear of the </a:t>
            </a:r>
            <a:r>
              <a:rPr lang="en-US" sz="1900" cap="small" dirty="0"/>
              <a:t>Lord</a:t>
            </a:r>
            <a:r>
              <a:rPr lang="en-US" sz="1900" dirty="0"/>
              <a:t> </a:t>
            </a:r>
            <a:r>
              <a:rPr lang="en-US" sz="1900" i="1" dirty="0"/>
              <a:t>there is</a:t>
            </a:r>
            <a:r>
              <a:rPr lang="en-US" sz="1900" dirty="0"/>
              <a:t> strong confidence,</a:t>
            </a:r>
            <a:r>
              <a:rPr lang="en-US" sz="1900" dirty="0" smtClean="0"/>
              <a:t> And </a:t>
            </a:r>
            <a:r>
              <a:rPr lang="en-US" sz="1900" dirty="0"/>
              <a:t>His children will have a place of refuge.</a:t>
            </a:r>
            <a:r>
              <a:rPr lang="en-US" sz="1900" dirty="0" smtClean="0"/>
              <a:t> </a:t>
            </a:r>
            <a:br>
              <a:rPr lang="en-US" sz="1900" dirty="0" smtClean="0"/>
            </a:br>
            <a:r>
              <a:rPr lang="en-US" sz="1900" b="1" dirty="0" smtClean="0"/>
              <a:t>Proverbs 14:27 </a:t>
            </a:r>
            <a:r>
              <a:rPr lang="en-US" sz="1900" dirty="0" smtClean="0"/>
              <a:t>The </a:t>
            </a:r>
            <a:r>
              <a:rPr lang="en-US" sz="1900" dirty="0"/>
              <a:t>fear of the </a:t>
            </a:r>
            <a:r>
              <a:rPr lang="en-US" sz="1900" cap="small" dirty="0"/>
              <a:t>Lord</a:t>
            </a:r>
            <a:r>
              <a:rPr lang="en-US" sz="1900" dirty="0"/>
              <a:t> </a:t>
            </a:r>
            <a:r>
              <a:rPr lang="en-US" sz="1900" i="1" dirty="0"/>
              <a:t>is</a:t>
            </a:r>
            <a:r>
              <a:rPr lang="en-US" sz="1900" dirty="0"/>
              <a:t> a fountain of life,</a:t>
            </a:r>
            <a:r>
              <a:rPr lang="en-US" sz="1900" dirty="0" smtClean="0"/>
              <a:t> To </a:t>
            </a:r>
            <a:r>
              <a:rPr lang="en-US" sz="1900" dirty="0"/>
              <a:t>turn </a:t>
            </a:r>
            <a:r>
              <a:rPr lang="en-US" sz="1900" i="1" dirty="0"/>
              <a:t>one</a:t>
            </a:r>
            <a:r>
              <a:rPr lang="en-US" sz="1900" dirty="0"/>
              <a:t> away from the snares of death.</a:t>
            </a:r>
            <a:r>
              <a:rPr lang="en-US" sz="1900" dirty="0" smtClean="0"/>
              <a:t> </a:t>
            </a:r>
            <a:br>
              <a:rPr lang="en-US" sz="1900" dirty="0" smtClean="0"/>
            </a:br>
            <a:r>
              <a:rPr lang="en-US" sz="1900" b="1" dirty="0" smtClean="0"/>
              <a:t>Proverbs 15:33 </a:t>
            </a:r>
            <a:r>
              <a:rPr lang="en-US" sz="1900" dirty="0"/>
              <a:t> The fear of the </a:t>
            </a:r>
            <a:r>
              <a:rPr lang="en-US" sz="1900" cap="small" dirty="0"/>
              <a:t>Lord</a:t>
            </a:r>
            <a:r>
              <a:rPr lang="en-US" sz="1900" dirty="0"/>
              <a:t> </a:t>
            </a:r>
            <a:r>
              <a:rPr lang="en-US" sz="1900" i="1" dirty="0"/>
              <a:t>is</a:t>
            </a:r>
            <a:r>
              <a:rPr lang="en-US" sz="1900" dirty="0"/>
              <a:t> the instruction of wisdom,</a:t>
            </a:r>
            <a:r>
              <a:rPr lang="en-US" sz="1900" dirty="0" smtClean="0"/>
              <a:t> And </a:t>
            </a:r>
            <a:r>
              <a:rPr lang="en-US" sz="1900" dirty="0"/>
              <a:t>before honor </a:t>
            </a:r>
            <a:r>
              <a:rPr lang="en-US" sz="1900" i="1" dirty="0"/>
              <a:t>is</a:t>
            </a:r>
            <a:r>
              <a:rPr lang="en-US" sz="1900" dirty="0"/>
              <a:t> humility</a:t>
            </a:r>
            <a:r>
              <a:rPr lang="en-US" sz="1900" dirty="0" smtClean="0"/>
              <a:t>.</a:t>
            </a:r>
            <a:br>
              <a:rPr lang="en-US" sz="1900" dirty="0" smtClean="0"/>
            </a:br>
            <a:r>
              <a:rPr lang="en-US" sz="1900" b="1" dirty="0" smtClean="0"/>
              <a:t>Psalms 25:12 </a:t>
            </a:r>
            <a:r>
              <a:rPr lang="en-US" sz="1900" dirty="0" smtClean="0"/>
              <a:t>Who</a:t>
            </a:r>
            <a:r>
              <a:rPr lang="en-US" sz="1900" dirty="0"/>
              <a:t> </a:t>
            </a:r>
            <a:r>
              <a:rPr lang="en-US" sz="1900" i="1" dirty="0"/>
              <a:t>is</a:t>
            </a:r>
            <a:r>
              <a:rPr lang="en-US" sz="1900" dirty="0"/>
              <a:t> the man that fears the </a:t>
            </a:r>
            <a:r>
              <a:rPr lang="en-US" sz="1900" cap="small" dirty="0"/>
              <a:t>Lord</a:t>
            </a:r>
            <a:r>
              <a:rPr lang="en-US" sz="1900" dirty="0"/>
              <a:t>?</a:t>
            </a:r>
            <a:r>
              <a:rPr lang="en-US" sz="1900" dirty="0" smtClean="0"/>
              <a:t> Him </a:t>
            </a:r>
            <a:r>
              <a:rPr lang="en-US" sz="1900" dirty="0"/>
              <a:t>shall </a:t>
            </a:r>
            <a:r>
              <a:rPr lang="en-US" sz="1900" dirty="0" smtClean="0"/>
              <a:t>He </a:t>
            </a:r>
            <a:r>
              <a:rPr lang="en-US" sz="1900" dirty="0"/>
              <a:t>teach in the way </a:t>
            </a:r>
            <a:r>
              <a:rPr lang="en-US" sz="1900" dirty="0" smtClean="0"/>
              <a:t>He </a:t>
            </a:r>
            <a:r>
              <a:rPr lang="en-US" sz="1900" dirty="0"/>
              <a:t>chooses</a:t>
            </a:r>
            <a:r>
              <a:rPr lang="en-US" sz="1900" dirty="0" smtClean="0"/>
              <a:t>.</a:t>
            </a:r>
            <a:endParaRPr lang="en-US" sz="1900" dirty="0"/>
          </a:p>
          <a:p>
            <a:pPr marL="0" indent="0">
              <a:buNone/>
            </a:pPr>
            <a:r>
              <a:rPr lang="en-US" sz="1900" b="1" dirty="0"/>
              <a:t>Proverbs 10:27 </a:t>
            </a:r>
            <a:r>
              <a:rPr lang="en-US" sz="1900" dirty="0" smtClean="0"/>
              <a:t>The </a:t>
            </a:r>
            <a:r>
              <a:rPr lang="en-US" sz="1900" dirty="0"/>
              <a:t>fear of the </a:t>
            </a:r>
            <a:r>
              <a:rPr lang="en-US" sz="1900" cap="small" dirty="0"/>
              <a:t>Lord</a:t>
            </a:r>
            <a:r>
              <a:rPr lang="en-US" sz="1900" dirty="0"/>
              <a:t> prolongs days, </a:t>
            </a:r>
            <a:r>
              <a:rPr lang="en-US" sz="1900" dirty="0" smtClean="0"/>
              <a:t>But </a:t>
            </a:r>
            <a:r>
              <a:rPr lang="en-US" sz="1900" dirty="0"/>
              <a:t>the years of the wicked will be shortened.</a:t>
            </a:r>
            <a:r>
              <a:rPr lang="en-US" sz="1900" dirty="0" smtClean="0"/>
              <a:t/>
            </a:r>
            <a:br>
              <a:rPr lang="en-US" sz="1900" dirty="0" smtClean="0"/>
            </a:br>
            <a:r>
              <a:rPr lang="en-US" sz="1900" dirty="0" smtClean="0"/>
              <a:t/>
            </a:r>
            <a:br>
              <a:rPr lang="en-US" sz="1900" dirty="0" smtClean="0"/>
            </a:br>
            <a:r>
              <a:rPr lang="en-US" sz="1900" dirty="0" smtClean="0"/>
              <a:t/>
            </a:r>
            <a:br>
              <a:rPr lang="en-US" sz="1900" dirty="0" smtClean="0"/>
            </a:br>
            <a:r>
              <a:rPr lang="en-US" sz="1900" dirty="0" smtClean="0"/>
              <a:t/>
            </a:r>
            <a:br>
              <a:rPr lang="en-US" sz="1900" dirty="0" smtClean="0"/>
            </a:br>
            <a:r>
              <a:rPr lang="en-US" sz="1900" dirty="0" smtClean="0"/>
              <a:t/>
            </a:r>
            <a:br>
              <a:rPr lang="en-US" sz="1900" dirty="0" smtClean="0"/>
            </a:br>
            <a:endParaRPr lang="en-US" sz="1900" dirty="0"/>
          </a:p>
        </p:txBody>
      </p:sp>
    </p:spTree>
    <p:extLst>
      <p:ext uri="{BB962C8B-B14F-4D97-AF65-F5344CB8AC3E}">
        <p14:creationId xmlns:p14="http://schemas.microsoft.com/office/powerpoint/2010/main" val="235430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358963" cy="914400"/>
          </a:xfrm>
        </p:spPr>
        <p:txBody>
          <a:bodyPr>
            <a:normAutofit/>
          </a:bodyPr>
          <a:lstStyle/>
          <a:p>
            <a:r>
              <a:rPr lang="en-US" dirty="0" smtClean="0"/>
              <a:t>Part </a:t>
            </a:r>
            <a:r>
              <a:rPr lang="en-US" dirty="0" smtClean="0"/>
              <a:t>II </a:t>
            </a:r>
            <a:r>
              <a:rPr lang="en-US" dirty="0" smtClean="0"/>
              <a:t>Recap </a:t>
            </a:r>
            <a:r>
              <a:rPr lang="en-US" dirty="0" smtClean="0"/>
              <a:t>- Purpose of Godly Fear</a:t>
            </a:r>
            <a:endParaRPr lang="en-US" dirty="0"/>
          </a:p>
        </p:txBody>
      </p:sp>
      <p:sp>
        <p:nvSpPr>
          <p:cNvPr id="5" name="Rectangle 4"/>
          <p:cNvSpPr/>
          <p:nvPr/>
        </p:nvSpPr>
        <p:spPr>
          <a:xfrm>
            <a:off x="579475" y="1143000"/>
            <a:ext cx="8107325" cy="2849526"/>
          </a:xfrm>
          <a:prstGeom prst="rect">
            <a:avLst/>
          </a:prstGeom>
          <a:gradFill flip="none" rotWithShape="1">
            <a:gsLst>
              <a:gs pos="8000">
                <a:srgbClr val="00B0F0"/>
              </a:gs>
              <a:gs pos="32000">
                <a:srgbClr val="66008F"/>
              </a:gs>
              <a:gs pos="51000">
                <a:srgbClr val="BA0066"/>
              </a:gs>
              <a:gs pos="77000">
                <a:srgbClr val="FF0000"/>
              </a:gs>
              <a:gs pos="100000">
                <a:srgbClr val="FFFF00"/>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5" name="Group 14"/>
          <p:cNvGrpSpPr/>
          <p:nvPr/>
        </p:nvGrpSpPr>
        <p:grpSpPr>
          <a:xfrm>
            <a:off x="411125" y="1256513"/>
            <a:ext cx="8405038" cy="678613"/>
            <a:chOff x="411125" y="4191000"/>
            <a:chExt cx="8405038" cy="678613"/>
          </a:xfrm>
        </p:grpSpPr>
        <p:sp>
          <p:nvSpPr>
            <p:cNvPr id="7" name="TextBox 6"/>
            <p:cNvSpPr txBox="1"/>
            <p:nvPr/>
          </p:nvSpPr>
          <p:spPr>
            <a:xfrm>
              <a:off x="411125" y="4267200"/>
              <a:ext cx="206271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Terror</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6753447" y="4267200"/>
              <a:ext cx="2062716"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Reverence</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4" name="Right Arrow 13"/>
            <p:cNvSpPr/>
            <p:nvPr/>
          </p:nvSpPr>
          <p:spPr>
            <a:xfrm>
              <a:off x="2247900" y="4191000"/>
              <a:ext cx="4724400" cy="678613"/>
            </a:xfrm>
            <a:prstGeom prst="rightArrow">
              <a:avLst/>
            </a:prstGeom>
            <a:no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Spectrum of Godly fear</a:t>
              </a:r>
              <a:endParaRPr lang="en-US" dirty="0">
                <a:solidFill>
                  <a:schemeClr val="tx1"/>
                </a:solidFill>
              </a:endParaRPr>
            </a:p>
          </p:txBody>
        </p:sp>
      </p:grpSp>
      <p:grpSp>
        <p:nvGrpSpPr>
          <p:cNvPr id="26" name="Group 25"/>
          <p:cNvGrpSpPr/>
          <p:nvPr/>
        </p:nvGrpSpPr>
        <p:grpSpPr>
          <a:xfrm>
            <a:off x="381000" y="3009129"/>
            <a:ext cx="8408582" cy="915872"/>
            <a:chOff x="381000" y="4503003"/>
            <a:chExt cx="8408582" cy="915872"/>
          </a:xfrm>
        </p:grpSpPr>
        <p:grpSp>
          <p:nvGrpSpPr>
            <p:cNvPr id="16" name="Group 15"/>
            <p:cNvGrpSpPr/>
            <p:nvPr/>
          </p:nvGrpSpPr>
          <p:grpSpPr>
            <a:xfrm>
              <a:off x="381000" y="4503003"/>
              <a:ext cx="8408582" cy="830997"/>
              <a:chOff x="381000" y="2902803"/>
              <a:chExt cx="8408582" cy="830997"/>
            </a:xfrm>
          </p:grpSpPr>
          <p:sp>
            <p:nvSpPr>
              <p:cNvPr id="6" name="TextBox 5"/>
              <p:cNvSpPr txBox="1"/>
              <p:nvPr/>
            </p:nvSpPr>
            <p:spPr>
              <a:xfrm>
                <a:off x="381000" y="2902803"/>
                <a:ext cx="2062716"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Fear of </a:t>
                </a: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Torment</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TextBox 7"/>
              <p:cNvSpPr txBox="1"/>
              <p:nvPr/>
            </p:nvSpPr>
            <p:spPr>
              <a:xfrm>
                <a:off x="6726866" y="2902803"/>
                <a:ext cx="2062716" cy="830997"/>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“Perfect” Love</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2" name="Right Arrow 11"/>
              <p:cNvSpPr/>
              <p:nvPr/>
            </p:nvSpPr>
            <p:spPr>
              <a:xfrm>
                <a:off x="2247900" y="2986174"/>
                <a:ext cx="4724400" cy="678613"/>
              </a:xfrm>
              <a:prstGeom prst="rightArrow">
                <a:avLst/>
              </a:prstGeom>
              <a:no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Motive for obedience</a:t>
                </a:r>
                <a:endParaRPr lang="en-US" dirty="0">
                  <a:solidFill>
                    <a:schemeClr val="tx1"/>
                  </a:solidFill>
                </a:endParaRPr>
              </a:p>
            </p:txBody>
          </p:sp>
        </p:grpSp>
        <p:sp>
          <p:nvSpPr>
            <p:cNvPr id="22" name="TextBox 21"/>
            <p:cNvSpPr txBox="1"/>
            <p:nvPr/>
          </p:nvSpPr>
          <p:spPr>
            <a:xfrm>
              <a:off x="3276600" y="5080321"/>
              <a:ext cx="2217145" cy="338554"/>
            </a:xfrm>
            <a:prstGeom prst="rect">
              <a:avLst/>
            </a:prstGeom>
            <a:noFill/>
          </p:spPr>
          <p:txBody>
            <a:bodyPr wrap="none" rtlCol="0">
              <a:spAutoFit/>
            </a:bodyPr>
            <a:lstStyle/>
            <a:p>
              <a:r>
                <a:rPr lang="en-US" sz="1600" dirty="0" smtClean="0"/>
                <a:t>1 John 4:18, 1 Tim 1:9</a:t>
              </a:r>
              <a:endParaRPr lang="en-US" sz="1600" dirty="0"/>
            </a:p>
          </p:txBody>
        </p:sp>
      </p:grpSp>
      <p:grpSp>
        <p:nvGrpSpPr>
          <p:cNvPr id="25" name="Group 24"/>
          <p:cNvGrpSpPr/>
          <p:nvPr/>
        </p:nvGrpSpPr>
        <p:grpSpPr>
          <a:xfrm>
            <a:off x="381000" y="2170913"/>
            <a:ext cx="8408582" cy="838216"/>
            <a:chOff x="381000" y="3664787"/>
            <a:chExt cx="8408582" cy="838216"/>
          </a:xfrm>
        </p:grpSpPr>
        <p:grpSp>
          <p:nvGrpSpPr>
            <p:cNvPr id="18" name="Group 17"/>
            <p:cNvGrpSpPr/>
            <p:nvPr/>
          </p:nvGrpSpPr>
          <p:grpSpPr>
            <a:xfrm>
              <a:off x="381000" y="3664787"/>
              <a:ext cx="8408582" cy="678613"/>
              <a:chOff x="381000" y="2971800"/>
              <a:chExt cx="8408582" cy="678613"/>
            </a:xfrm>
          </p:grpSpPr>
          <p:sp>
            <p:nvSpPr>
              <p:cNvPr id="19" name="TextBox 18"/>
              <p:cNvSpPr txBox="1"/>
              <p:nvPr/>
            </p:nvSpPr>
            <p:spPr>
              <a:xfrm>
                <a:off x="381000" y="3048000"/>
                <a:ext cx="206271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Severity</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0" name="TextBox 19"/>
              <p:cNvSpPr txBox="1"/>
              <p:nvPr/>
            </p:nvSpPr>
            <p:spPr>
              <a:xfrm>
                <a:off x="6726866" y="3048000"/>
                <a:ext cx="2062716"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Goodness</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 name="Right Arrow 20"/>
              <p:cNvSpPr/>
              <p:nvPr/>
            </p:nvSpPr>
            <p:spPr>
              <a:xfrm>
                <a:off x="2247900" y="2971800"/>
                <a:ext cx="4724400" cy="678613"/>
              </a:xfrm>
              <a:prstGeom prst="rightArrow">
                <a:avLst/>
              </a:prstGeom>
              <a:no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Spectrum of God’s outpouring</a:t>
                </a:r>
                <a:endParaRPr lang="en-US" dirty="0">
                  <a:solidFill>
                    <a:schemeClr val="tx1"/>
                  </a:solidFill>
                </a:endParaRPr>
              </a:p>
            </p:txBody>
          </p:sp>
        </p:grpSp>
        <p:sp>
          <p:nvSpPr>
            <p:cNvPr id="24" name="TextBox 23"/>
            <p:cNvSpPr txBox="1"/>
            <p:nvPr/>
          </p:nvSpPr>
          <p:spPr>
            <a:xfrm>
              <a:off x="3657600" y="4164449"/>
              <a:ext cx="1172885" cy="338554"/>
            </a:xfrm>
            <a:prstGeom prst="rect">
              <a:avLst/>
            </a:prstGeom>
            <a:noFill/>
          </p:spPr>
          <p:txBody>
            <a:bodyPr wrap="none" rtlCol="0">
              <a:spAutoFit/>
            </a:bodyPr>
            <a:lstStyle/>
            <a:p>
              <a:r>
                <a:rPr lang="en-US" sz="1600" dirty="0" smtClean="0"/>
                <a:t>Rom 11:22</a:t>
              </a:r>
              <a:endParaRPr lang="en-US" sz="1600" dirty="0"/>
            </a:p>
          </p:txBody>
        </p:sp>
      </p:grpSp>
      <p:grpSp>
        <p:nvGrpSpPr>
          <p:cNvPr id="39" name="Group 38"/>
          <p:cNvGrpSpPr/>
          <p:nvPr/>
        </p:nvGrpSpPr>
        <p:grpSpPr>
          <a:xfrm>
            <a:off x="381000" y="3857120"/>
            <a:ext cx="8536173" cy="799399"/>
            <a:chOff x="381000" y="3857120"/>
            <a:chExt cx="8536173" cy="799399"/>
          </a:xfrm>
        </p:grpSpPr>
        <p:sp>
          <p:nvSpPr>
            <p:cNvPr id="35" name="Oval 34"/>
            <p:cNvSpPr/>
            <p:nvPr/>
          </p:nvSpPr>
          <p:spPr>
            <a:xfrm>
              <a:off x="381000" y="3857120"/>
              <a:ext cx="2163726" cy="799399"/>
            </a:xfrm>
            <a:prstGeom prst="ellipse">
              <a:avLst/>
            </a:prstGeom>
            <a:solidFill>
              <a:schemeClr val="bg1">
                <a:lumMod val="50000"/>
                <a:lumOff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Ungodly</a:t>
              </a:r>
              <a:endParaRPr lang="en-US" sz="1200" dirty="0"/>
            </a:p>
          </p:txBody>
        </p:sp>
        <p:sp>
          <p:nvSpPr>
            <p:cNvPr id="36" name="Oval 35"/>
            <p:cNvSpPr/>
            <p:nvPr/>
          </p:nvSpPr>
          <p:spPr>
            <a:xfrm>
              <a:off x="6753447" y="3857120"/>
              <a:ext cx="2163726" cy="799399"/>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Righteous</a:t>
              </a:r>
              <a:endParaRPr lang="en-US" dirty="0">
                <a:solidFill>
                  <a:schemeClr val="bg1"/>
                </a:solidFill>
              </a:endParaRPr>
            </a:p>
          </p:txBody>
        </p:sp>
      </p:grpSp>
      <p:sp>
        <p:nvSpPr>
          <p:cNvPr id="37" name="Rectangle 36"/>
          <p:cNvSpPr/>
          <p:nvPr/>
        </p:nvSpPr>
        <p:spPr>
          <a:xfrm>
            <a:off x="304800" y="4953000"/>
            <a:ext cx="8656343" cy="1514261"/>
          </a:xfrm>
          <a:prstGeom prst="rect">
            <a:avLst/>
          </a:prstGeom>
        </p:spPr>
        <p:txBody>
          <a:bodyPr wrap="square">
            <a:spAutoFit/>
          </a:bodyPr>
          <a:lstStyle/>
          <a:p>
            <a:pPr>
              <a:lnSpc>
                <a:spcPct val="110000"/>
              </a:lnSpc>
            </a:pPr>
            <a:r>
              <a:rPr lang="en-US" sz="2100" b="1" dirty="0" smtClean="0">
                <a:latin typeface="Times New Roman" panose="02020603050405020304" pitchFamily="18" charset="0"/>
                <a:cs typeface="Times New Roman" panose="02020603050405020304" pitchFamily="18" charset="0"/>
              </a:rPr>
              <a:t>Rom </a:t>
            </a:r>
            <a:r>
              <a:rPr lang="en-US" sz="2100" b="1" dirty="0">
                <a:latin typeface="Times New Roman" panose="02020603050405020304" pitchFamily="18" charset="0"/>
                <a:cs typeface="Times New Roman" panose="02020603050405020304" pitchFamily="18" charset="0"/>
              </a:rPr>
              <a:t>2:4 </a:t>
            </a:r>
            <a:r>
              <a:rPr lang="en-US" sz="2100" dirty="0">
                <a:latin typeface="Times New Roman" panose="02020603050405020304" pitchFamily="18" charset="0"/>
                <a:cs typeface="Times New Roman" panose="02020603050405020304" pitchFamily="18" charset="0"/>
              </a:rPr>
              <a:t>Or do you despise the riches of His goodness, forbearance, and longsuffering, not knowing that the </a:t>
            </a:r>
            <a:r>
              <a:rPr lang="en-US" sz="2100" u="sng" dirty="0">
                <a:latin typeface="Times New Roman" panose="02020603050405020304" pitchFamily="18" charset="0"/>
                <a:cs typeface="Times New Roman" panose="02020603050405020304" pitchFamily="18" charset="0"/>
              </a:rPr>
              <a:t>goodness of God leads you to repentance</a:t>
            </a:r>
            <a:r>
              <a:rPr lang="en-US" sz="2100" dirty="0" smtClean="0">
                <a:latin typeface="Times New Roman" panose="02020603050405020304" pitchFamily="18" charset="0"/>
                <a:cs typeface="Times New Roman" panose="02020603050405020304" pitchFamily="18" charset="0"/>
              </a:rPr>
              <a:t>?</a:t>
            </a:r>
          </a:p>
          <a:p>
            <a:pPr>
              <a:lnSpc>
                <a:spcPct val="110000"/>
              </a:lnSpc>
            </a:pPr>
            <a:r>
              <a:rPr lang="en-US" sz="2100" b="1" dirty="0">
                <a:latin typeface="Times New Roman" panose="02020603050405020304" pitchFamily="18" charset="0"/>
                <a:cs typeface="Times New Roman" panose="02020603050405020304" pitchFamily="18" charset="0"/>
              </a:rPr>
              <a:t>2 </a:t>
            </a:r>
            <a:r>
              <a:rPr lang="en-US" sz="2100" b="1" dirty="0" err="1">
                <a:latin typeface="Times New Roman" panose="02020603050405020304" pitchFamily="18" charset="0"/>
                <a:cs typeface="Times New Roman" panose="02020603050405020304" pitchFamily="18" charset="0"/>
              </a:rPr>
              <a:t>Cor</a:t>
            </a:r>
            <a:r>
              <a:rPr lang="en-US" sz="2100" b="1" dirty="0">
                <a:latin typeface="Times New Roman" panose="02020603050405020304" pitchFamily="18" charset="0"/>
                <a:cs typeface="Times New Roman" panose="02020603050405020304" pitchFamily="18" charset="0"/>
              </a:rPr>
              <a:t> 7:10 </a:t>
            </a:r>
            <a:r>
              <a:rPr lang="en-US" sz="2100" dirty="0">
                <a:latin typeface="Times New Roman" panose="02020603050405020304" pitchFamily="18" charset="0"/>
                <a:cs typeface="Times New Roman" panose="02020603050405020304" pitchFamily="18" charset="0"/>
              </a:rPr>
              <a:t>For </a:t>
            </a:r>
            <a:r>
              <a:rPr lang="en-US" sz="2100" u="sng" dirty="0">
                <a:latin typeface="Times New Roman" panose="02020603050405020304" pitchFamily="18" charset="0"/>
                <a:cs typeface="Times New Roman" panose="02020603050405020304" pitchFamily="18" charset="0"/>
              </a:rPr>
              <a:t>godly sorrow produces repentance</a:t>
            </a:r>
            <a:r>
              <a:rPr lang="en-US" sz="2100" dirty="0">
                <a:latin typeface="Times New Roman" panose="02020603050405020304" pitchFamily="18" charset="0"/>
                <a:cs typeface="Times New Roman" panose="02020603050405020304" pitchFamily="18" charset="0"/>
              </a:rPr>
              <a:t> </a:t>
            </a:r>
            <a:r>
              <a:rPr lang="en-US" sz="2100" i="1" dirty="0">
                <a:latin typeface="Times New Roman" panose="02020603050405020304" pitchFamily="18" charset="0"/>
                <a:cs typeface="Times New Roman" panose="02020603050405020304" pitchFamily="18" charset="0"/>
              </a:rPr>
              <a:t>leading</a:t>
            </a:r>
            <a:r>
              <a:rPr lang="en-US" sz="2100" dirty="0">
                <a:latin typeface="Times New Roman" panose="02020603050405020304" pitchFamily="18" charset="0"/>
                <a:cs typeface="Times New Roman" panose="02020603050405020304" pitchFamily="18" charset="0"/>
              </a:rPr>
              <a:t> to </a:t>
            </a:r>
            <a:r>
              <a:rPr lang="en-US" sz="2100" dirty="0" smtClean="0">
                <a:latin typeface="Times New Roman" panose="02020603050405020304" pitchFamily="18" charset="0"/>
                <a:cs typeface="Times New Roman" panose="02020603050405020304" pitchFamily="18" charset="0"/>
              </a:rPr>
              <a:t>salvation, not to be regretted; but the sorrow of the world produces death.</a:t>
            </a:r>
            <a:endParaRPr lang="en-US" sz="2100" dirty="0">
              <a:latin typeface="Times New Roman" panose="02020603050405020304" pitchFamily="18" charset="0"/>
              <a:cs typeface="Times New Roman" panose="02020603050405020304" pitchFamily="18" charset="0"/>
            </a:endParaRPr>
          </a:p>
        </p:txBody>
      </p:sp>
      <p:sp>
        <p:nvSpPr>
          <p:cNvPr id="38" name="Right Arrow 37"/>
          <p:cNvSpPr/>
          <p:nvPr/>
        </p:nvSpPr>
        <p:spPr>
          <a:xfrm>
            <a:off x="3059741" y="4029257"/>
            <a:ext cx="3341059" cy="999943"/>
          </a:xfrm>
          <a:prstGeom prst="rightArrow">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Aharoni" panose="02010803020104030203" pitchFamily="2" charset="-79"/>
                <a:cs typeface="Aharoni" panose="02010803020104030203" pitchFamily="2" charset="-79"/>
              </a:rPr>
              <a:t>REPENTANCE</a:t>
            </a:r>
            <a:endParaRPr lang="en-US" sz="2800" b="1"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8856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0-#ppt_w/2"/>
                                          </p:val>
                                        </p:tav>
                                        <p:tav tm="100000">
                                          <p:val>
                                            <p:strVal val="#ppt_x"/>
                                          </p:val>
                                        </p:tav>
                                      </p:tavLst>
                                    </p:anim>
                                    <p:anim calcmode="lin" valueType="num">
                                      <p:cBhvr additive="base">
                                        <p:cTn id="14"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0-#ppt_w/2"/>
                                          </p:val>
                                        </p:tav>
                                        <p:tav tm="100000">
                                          <p:val>
                                            <p:strVal val="#ppt_x"/>
                                          </p:val>
                                        </p:tav>
                                      </p:tavLst>
                                    </p:anim>
                                    <p:anim calcmode="lin" valueType="num">
                                      <p:cBhvr additive="base">
                                        <p:cTn id="20"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barn(inVertical)">
                                      <p:cBhvr>
                                        <p:cTn id="25" dur="500"/>
                                        <p:tgtEl>
                                          <p:spTgt spid="3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wipe(left)">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III - Introduction</a:t>
            </a:r>
            <a:endParaRPr lang="en-US" dirty="0"/>
          </a:p>
        </p:txBody>
      </p:sp>
      <p:sp>
        <p:nvSpPr>
          <p:cNvPr id="3" name="Content Placeholder 2"/>
          <p:cNvSpPr>
            <a:spLocks noGrp="1"/>
          </p:cNvSpPr>
          <p:nvPr>
            <p:ph idx="1"/>
          </p:nvPr>
        </p:nvSpPr>
        <p:spPr>
          <a:xfrm>
            <a:off x="457200" y="1524000"/>
            <a:ext cx="8305800" cy="3048000"/>
          </a:xfrm>
        </p:spPr>
        <p:txBody>
          <a:bodyPr>
            <a:noAutofit/>
          </a:bodyPr>
          <a:lstStyle/>
          <a:p>
            <a:pPr marL="36576" indent="0" algn="ctr">
              <a:buNone/>
            </a:pPr>
            <a:r>
              <a:rPr lang="en-US" sz="3200" dirty="0"/>
              <a:t/>
            </a:r>
            <a:br>
              <a:rPr lang="en-US" sz="3200" dirty="0"/>
            </a:br>
            <a:r>
              <a:rPr lang="en-US" sz="3200" b="1" dirty="0"/>
              <a:t>Ecclesiastes 12:13 </a:t>
            </a:r>
            <a:endParaRPr lang="en-US" sz="3200" b="1" dirty="0" smtClean="0"/>
          </a:p>
          <a:p>
            <a:pPr marL="36576" indent="0" algn="ctr">
              <a:buNone/>
            </a:pPr>
            <a:r>
              <a:rPr lang="en-US" sz="3200" dirty="0" smtClean="0"/>
              <a:t>Let us </a:t>
            </a:r>
            <a:r>
              <a:rPr lang="en-US" sz="3200" dirty="0"/>
              <a:t>hear the conclusion of the whole matter: Fear God, and keep his commandments: for this </a:t>
            </a:r>
            <a:r>
              <a:rPr lang="en-US" sz="3200" i="1" dirty="0"/>
              <a:t>is</a:t>
            </a:r>
            <a:r>
              <a:rPr lang="en-US" sz="3200" dirty="0"/>
              <a:t> the whole </a:t>
            </a:r>
            <a:r>
              <a:rPr lang="en-US" sz="3200" i="1" dirty="0"/>
              <a:t>duty</a:t>
            </a:r>
            <a:r>
              <a:rPr lang="en-US" sz="3200" dirty="0"/>
              <a:t> of man</a:t>
            </a:r>
            <a:r>
              <a:rPr lang="en-US" sz="3200" dirty="0" smtClean="0"/>
              <a:t>.</a:t>
            </a:r>
            <a:endParaRPr lang="en-US" sz="3200" dirty="0"/>
          </a:p>
        </p:txBody>
      </p:sp>
    </p:spTree>
    <p:extLst>
      <p:ext uri="{BB962C8B-B14F-4D97-AF65-F5344CB8AC3E}">
        <p14:creationId xmlns:p14="http://schemas.microsoft.com/office/powerpoint/2010/main" val="228580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Place to Wrath</a:t>
            </a:r>
            <a:endParaRPr lang="en-US" dirty="0"/>
          </a:p>
        </p:txBody>
      </p:sp>
      <p:sp>
        <p:nvSpPr>
          <p:cNvPr id="3" name="Content Placeholder 2"/>
          <p:cNvSpPr>
            <a:spLocks noGrp="1"/>
          </p:cNvSpPr>
          <p:nvPr>
            <p:ph idx="1"/>
          </p:nvPr>
        </p:nvSpPr>
        <p:spPr>
          <a:xfrm>
            <a:off x="457200" y="1219200"/>
            <a:ext cx="8077200" cy="5486400"/>
          </a:xfrm>
        </p:spPr>
        <p:txBody>
          <a:bodyPr>
            <a:normAutofit/>
          </a:bodyPr>
          <a:lstStyle/>
          <a:p>
            <a:pPr marL="36576" indent="0">
              <a:buNone/>
            </a:pPr>
            <a:r>
              <a:rPr lang="en-US" sz="2200" b="1" dirty="0" smtClean="0">
                <a:latin typeface="Sylfaen" panose="010A0502050306030303" pitchFamily="18" charset="0"/>
              </a:rPr>
              <a:t>Romans </a:t>
            </a:r>
            <a:r>
              <a:rPr lang="en-US" sz="2200" b="1" dirty="0">
                <a:latin typeface="Sylfaen" panose="010A0502050306030303" pitchFamily="18" charset="0"/>
              </a:rPr>
              <a:t>12:17 </a:t>
            </a:r>
            <a:r>
              <a:rPr lang="en-US" sz="2200" dirty="0">
                <a:latin typeface="Sylfaen" panose="010A0502050306030303" pitchFamily="18" charset="0"/>
              </a:rPr>
              <a:t>Repay no one evil for evil. Have regard for good things in the sight of all men.  </a:t>
            </a:r>
            <a:r>
              <a:rPr lang="en-US" sz="2200" baseline="30000" dirty="0">
                <a:latin typeface="Sylfaen" panose="010A0502050306030303" pitchFamily="18" charset="0"/>
              </a:rPr>
              <a:t>18</a:t>
            </a:r>
            <a:r>
              <a:rPr lang="en-US" sz="2200" dirty="0">
                <a:latin typeface="Sylfaen" panose="010A0502050306030303" pitchFamily="18" charset="0"/>
              </a:rPr>
              <a:t>If it is possible, as much as depends on you, live peaceably with all men.  </a:t>
            </a:r>
            <a:r>
              <a:rPr lang="en-US" sz="2200" baseline="30000" dirty="0">
                <a:latin typeface="Sylfaen" panose="010A0502050306030303" pitchFamily="18" charset="0"/>
              </a:rPr>
              <a:t>19</a:t>
            </a:r>
            <a:r>
              <a:rPr lang="en-US" sz="2200" dirty="0">
                <a:latin typeface="Sylfaen" panose="010A0502050306030303" pitchFamily="18" charset="0"/>
              </a:rPr>
              <a:t>Beloved, do not avenge yourselves, but rather give place to wrath; for it is written</a:t>
            </a:r>
            <a:r>
              <a:rPr lang="en-US" sz="2200" dirty="0" smtClean="0">
                <a:latin typeface="Sylfaen" panose="010A0502050306030303" pitchFamily="18" charset="0"/>
              </a:rPr>
              <a:t>, “</a:t>
            </a:r>
            <a:r>
              <a:rPr lang="en-US" sz="2200" dirty="0">
                <a:latin typeface="Sylfaen" panose="010A0502050306030303" pitchFamily="18" charset="0"/>
              </a:rPr>
              <a:t>Vengeance is Mine, I will repay,” says the Lord</a:t>
            </a:r>
            <a:r>
              <a:rPr lang="en-US" sz="2200" dirty="0" smtClean="0">
                <a:latin typeface="Sylfaen" panose="010A0502050306030303" pitchFamily="18" charset="0"/>
              </a:rPr>
              <a:t>.</a:t>
            </a:r>
            <a:endParaRPr lang="en-US" sz="2200" dirty="0">
              <a:latin typeface="Sylfaen" panose="010A0502050306030303" pitchFamily="18" charset="0"/>
            </a:endParaRPr>
          </a:p>
          <a:p>
            <a:pPr>
              <a:buFontTx/>
              <a:buChar char="-"/>
            </a:pPr>
            <a:r>
              <a:rPr lang="en-US" dirty="0">
                <a:solidFill>
                  <a:schemeClr val="accent1">
                    <a:lumMod val="60000"/>
                    <a:lumOff val="40000"/>
                  </a:schemeClr>
                </a:solidFill>
              </a:rPr>
              <a:t>God fearing people </a:t>
            </a:r>
            <a:r>
              <a:rPr lang="en-US" dirty="0" smtClean="0">
                <a:solidFill>
                  <a:schemeClr val="accent1">
                    <a:lumMod val="60000"/>
                    <a:lumOff val="40000"/>
                  </a:schemeClr>
                </a:solidFill>
              </a:rPr>
              <a:t>give the </a:t>
            </a:r>
            <a:r>
              <a:rPr lang="en-US" dirty="0">
                <a:solidFill>
                  <a:schemeClr val="accent1">
                    <a:lumMod val="60000"/>
                    <a:lumOff val="40000"/>
                  </a:schemeClr>
                </a:solidFill>
              </a:rPr>
              <a:t>place of wrath to </a:t>
            </a:r>
            <a:r>
              <a:rPr lang="en-US" dirty="0" smtClean="0">
                <a:solidFill>
                  <a:schemeClr val="accent1">
                    <a:lumMod val="60000"/>
                    <a:lumOff val="40000"/>
                  </a:schemeClr>
                </a:solidFill>
              </a:rPr>
              <a:t>God and do not take revenge</a:t>
            </a:r>
          </a:p>
          <a:p>
            <a:pPr>
              <a:buFontTx/>
              <a:buChar char="-"/>
            </a:pPr>
            <a:r>
              <a:rPr lang="en-US" dirty="0" smtClean="0">
                <a:solidFill>
                  <a:schemeClr val="accent1">
                    <a:lumMod val="60000"/>
                    <a:lumOff val="40000"/>
                  </a:schemeClr>
                </a:solidFill>
              </a:rPr>
              <a:t>Don’t stand in God’s place – Let God be God</a:t>
            </a:r>
          </a:p>
          <a:p>
            <a:pPr>
              <a:buFontTx/>
              <a:buChar char="-"/>
            </a:pPr>
            <a:r>
              <a:rPr lang="en-US" dirty="0" smtClean="0">
                <a:solidFill>
                  <a:schemeClr val="accent1">
                    <a:lumMod val="60000"/>
                    <a:lumOff val="40000"/>
                  </a:schemeClr>
                </a:solidFill>
              </a:rPr>
              <a:t>God </a:t>
            </a:r>
            <a:r>
              <a:rPr lang="en-US" dirty="0">
                <a:solidFill>
                  <a:schemeClr val="accent1">
                    <a:lumMod val="60000"/>
                    <a:lumOff val="40000"/>
                  </a:schemeClr>
                </a:solidFill>
              </a:rPr>
              <a:t>fearing people live peaceable if </a:t>
            </a:r>
            <a:r>
              <a:rPr lang="en-US" dirty="0" smtClean="0">
                <a:solidFill>
                  <a:schemeClr val="accent1">
                    <a:lumMod val="60000"/>
                    <a:lumOff val="40000"/>
                  </a:schemeClr>
                </a:solidFill>
              </a:rPr>
              <a:t>possible</a:t>
            </a:r>
          </a:p>
          <a:p>
            <a:pPr>
              <a:buFontTx/>
              <a:buChar char="-"/>
            </a:pPr>
            <a:r>
              <a:rPr lang="en-US" sz="2200" dirty="0" smtClean="0">
                <a:solidFill>
                  <a:schemeClr val="accent1">
                    <a:lumMod val="60000"/>
                    <a:lumOff val="40000"/>
                  </a:schemeClr>
                </a:solidFill>
              </a:rPr>
              <a:t>Examples</a:t>
            </a:r>
          </a:p>
          <a:p>
            <a:pPr lvl="1">
              <a:buFontTx/>
              <a:buChar char="-"/>
            </a:pPr>
            <a:r>
              <a:rPr lang="en-US" dirty="0" smtClean="0">
                <a:solidFill>
                  <a:schemeClr val="accent1">
                    <a:lumMod val="60000"/>
                    <a:lumOff val="40000"/>
                  </a:schemeClr>
                </a:solidFill>
              </a:rPr>
              <a:t>Road rage</a:t>
            </a:r>
            <a:endParaRPr lang="en-US" dirty="0" smtClean="0"/>
          </a:p>
          <a:p>
            <a:pPr lvl="1">
              <a:buFontTx/>
              <a:buChar char="-"/>
            </a:pPr>
            <a:r>
              <a:rPr lang="en-US" dirty="0" smtClean="0">
                <a:solidFill>
                  <a:schemeClr val="accent1">
                    <a:lumMod val="60000"/>
                    <a:lumOff val="40000"/>
                  </a:schemeClr>
                </a:solidFill>
              </a:rPr>
              <a:t>Business deals</a:t>
            </a:r>
            <a:r>
              <a:rPr lang="en-US" dirty="0">
                <a:solidFill>
                  <a:schemeClr val="accent1">
                    <a:lumMod val="60000"/>
                    <a:lumOff val="40000"/>
                  </a:schemeClr>
                </a:solidFill>
              </a:rPr>
              <a:t> </a:t>
            </a:r>
            <a:r>
              <a:rPr lang="en-US" dirty="0" smtClean="0">
                <a:solidFill>
                  <a:schemeClr val="accent1">
                    <a:lumMod val="60000"/>
                    <a:lumOff val="40000"/>
                  </a:schemeClr>
                </a:solidFill>
              </a:rPr>
              <a:t>gone bad</a:t>
            </a:r>
          </a:p>
          <a:p>
            <a:pPr lvl="1">
              <a:buFontTx/>
              <a:buChar char="-"/>
            </a:pPr>
            <a:r>
              <a:rPr lang="en-US" dirty="0" smtClean="0">
                <a:solidFill>
                  <a:schemeClr val="accent1">
                    <a:lumMod val="60000"/>
                    <a:lumOff val="40000"/>
                  </a:schemeClr>
                </a:solidFill>
              </a:rPr>
              <a:t>Being slandered</a:t>
            </a:r>
          </a:p>
        </p:txBody>
      </p:sp>
    </p:spTree>
    <p:extLst>
      <p:ext uri="{BB962C8B-B14F-4D97-AF65-F5344CB8AC3E}">
        <p14:creationId xmlns:p14="http://schemas.microsoft.com/office/powerpoint/2010/main" val="1221070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Knowledge</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marL="36576" indent="0">
              <a:buNone/>
            </a:pPr>
            <a:r>
              <a:rPr lang="en-US" sz="2200" b="1" dirty="0" smtClean="0">
                <a:latin typeface="Sylfaen" panose="010A0502050306030303" pitchFamily="18" charset="0"/>
              </a:rPr>
              <a:t>Romans </a:t>
            </a:r>
            <a:r>
              <a:rPr lang="en-US" sz="2200" b="1" dirty="0">
                <a:latin typeface="Sylfaen" panose="010A0502050306030303" pitchFamily="18" charset="0"/>
              </a:rPr>
              <a:t>10:1 </a:t>
            </a:r>
            <a:r>
              <a:rPr lang="en-US" sz="2200" dirty="0" smtClean="0">
                <a:latin typeface="Sylfaen" panose="010A0502050306030303" pitchFamily="18" charset="0"/>
              </a:rPr>
              <a:t>Brethren</a:t>
            </a:r>
            <a:r>
              <a:rPr lang="en-US" sz="2200" dirty="0">
                <a:latin typeface="Sylfaen" panose="010A0502050306030303" pitchFamily="18" charset="0"/>
              </a:rPr>
              <a:t>, my heart’s desire and prayer to God </a:t>
            </a:r>
            <a:r>
              <a:rPr lang="en-US" sz="2200" dirty="0" smtClean="0">
                <a:latin typeface="Sylfaen" panose="010A0502050306030303" pitchFamily="18" charset="0"/>
              </a:rPr>
              <a:t>for Israel is </a:t>
            </a:r>
            <a:r>
              <a:rPr lang="en-US" sz="2200" dirty="0">
                <a:latin typeface="Sylfaen" panose="010A0502050306030303" pitchFamily="18" charset="0"/>
              </a:rPr>
              <a:t>that they may be saved.  </a:t>
            </a:r>
            <a:r>
              <a:rPr lang="en-US" sz="2200" baseline="30000" dirty="0">
                <a:latin typeface="Sylfaen" panose="010A0502050306030303" pitchFamily="18" charset="0"/>
              </a:rPr>
              <a:t>2</a:t>
            </a:r>
            <a:r>
              <a:rPr lang="en-US" sz="2200" dirty="0">
                <a:latin typeface="Sylfaen" panose="010A0502050306030303" pitchFamily="18" charset="0"/>
              </a:rPr>
              <a:t>For I bear them witness that they have a zeal for God, but not according to </a:t>
            </a:r>
            <a:r>
              <a:rPr lang="en-US" sz="2200" dirty="0" smtClean="0">
                <a:latin typeface="Sylfaen" panose="010A0502050306030303" pitchFamily="18" charset="0"/>
              </a:rPr>
              <a:t>knowledge.</a:t>
            </a:r>
            <a:r>
              <a:rPr lang="en-US" sz="2200" dirty="0">
                <a:latin typeface="Sylfaen" panose="010A0502050306030303" pitchFamily="18" charset="0"/>
              </a:rPr>
              <a:t> </a:t>
            </a:r>
            <a:r>
              <a:rPr lang="en-US" sz="2200" baseline="30000" dirty="0" smtClean="0">
                <a:latin typeface="Sylfaen" panose="010A0502050306030303" pitchFamily="18" charset="0"/>
              </a:rPr>
              <a:t>3</a:t>
            </a:r>
            <a:r>
              <a:rPr lang="en-US" sz="2200" dirty="0" smtClean="0">
                <a:latin typeface="Sylfaen" panose="010A0502050306030303" pitchFamily="18" charset="0"/>
              </a:rPr>
              <a:t>For </a:t>
            </a:r>
            <a:r>
              <a:rPr lang="en-US" sz="2200" dirty="0">
                <a:latin typeface="Sylfaen" panose="010A0502050306030303" pitchFamily="18" charset="0"/>
              </a:rPr>
              <a:t>they being ignorant of God’s righteousness, and seeking to establish their own righteousness, have not submitted to the righteousness of God</a:t>
            </a:r>
            <a:r>
              <a:rPr lang="en-US" sz="2200" dirty="0" smtClean="0">
                <a:latin typeface="Sylfaen" panose="010A0502050306030303" pitchFamily="18" charset="0"/>
              </a:rPr>
              <a:t>.</a:t>
            </a:r>
          </a:p>
          <a:p>
            <a:pPr>
              <a:buFontTx/>
              <a:buChar char="-"/>
            </a:pPr>
            <a:r>
              <a:rPr lang="en-US" sz="2200" dirty="0" smtClean="0">
                <a:solidFill>
                  <a:schemeClr val="accent1">
                    <a:lumMod val="60000"/>
                    <a:lumOff val="40000"/>
                  </a:schemeClr>
                </a:solidFill>
                <a:latin typeface="Sylfaen" panose="010A0502050306030303" pitchFamily="18" charset="0"/>
              </a:rPr>
              <a:t>How many “Christians” are ignorant of God’s righteousness?</a:t>
            </a:r>
            <a:endParaRPr lang="en-US" sz="2200" dirty="0">
              <a:solidFill>
                <a:schemeClr val="accent1">
                  <a:lumMod val="60000"/>
                  <a:lumOff val="40000"/>
                </a:schemeClr>
              </a:solidFill>
              <a:latin typeface="Sylfaen" panose="010A0502050306030303" pitchFamily="18" charset="0"/>
            </a:endParaRPr>
          </a:p>
          <a:p>
            <a:pPr marL="36576" indent="0">
              <a:buNone/>
            </a:pPr>
            <a:r>
              <a:rPr lang="en-US" sz="2200" dirty="0">
                <a:latin typeface="Sylfaen" panose="010A0502050306030303" pitchFamily="18" charset="0"/>
              </a:rPr>
              <a:t/>
            </a:r>
            <a:br>
              <a:rPr lang="en-US" sz="2200" dirty="0">
                <a:latin typeface="Sylfaen" panose="010A0502050306030303" pitchFamily="18" charset="0"/>
              </a:rPr>
            </a:br>
            <a:r>
              <a:rPr lang="en-US" sz="2200" b="1" dirty="0">
                <a:latin typeface="Sylfaen" panose="010A0502050306030303" pitchFamily="18" charset="0"/>
              </a:rPr>
              <a:t>Hebrews </a:t>
            </a:r>
            <a:r>
              <a:rPr lang="en-US" sz="2200" b="1" dirty="0" smtClean="0">
                <a:latin typeface="Sylfaen" panose="010A0502050306030303" pitchFamily="18" charset="0"/>
              </a:rPr>
              <a:t>5:12 </a:t>
            </a:r>
            <a:r>
              <a:rPr lang="en-US" sz="2200" dirty="0" smtClean="0">
                <a:latin typeface="Sylfaen" panose="010A0502050306030303" pitchFamily="18" charset="0"/>
              </a:rPr>
              <a:t>For </a:t>
            </a:r>
            <a:r>
              <a:rPr lang="en-US" sz="2200" dirty="0">
                <a:latin typeface="Sylfaen" panose="010A0502050306030303" pitchFamily="18" charset="0"/>
              </a:rPr>
              <a:t>though by this time you ought to be teachers, you need </a:t>
            </a:r>
            <a:r>
              <a:rPr lang="en-US" sz="2200" i="1" dirty="0">
                <a:latin typeface="Sylfaen" panose="010A0502050306030303" pitchFamily="18" charset="0"/>
              </a:rPr>
              <a:t>someone</a:t>
            </a:r>
            <a:r>
              <a:rPr lang="en-US" sz="2200" dirty="0">
                <a:latin typeface="Sylfaen" panose="010A0502050306030303" pitchFamily="18" charset="0"/>
              </a:rPr>
              <a:t> to teach you again the first principles of the oracles of God; and you have come to need milk and not solid food.  </a:t>
            </a:r>
            <a:r>
              <a:rPr lang="en-US" sz="2200" baseline="30000" dirty="0">
                <a:latin typeface="Sylfaen" panose="010A0502050306030303" pitchFamily="18" charset="0"/>
              </a:rPr>
              <a:t>13</a:t>
            </a:r>
            <a:r>
              <a:rPr lang="en-US" sz="2200" dirty="0">
                <a:latin typeface="Sylfaen" panose="010A0502050306030303" pitchFamily="18" charset="0"/>
              </a:rPr>
              <a:t>For everyone who partakes </a:t>
            </a:r>
            <a:r>
              <a:rPr lang="en-US" sz="2200" i="1" dirty="0">
                <a:latin typeface="Sylfaen" panose="010A0502050306030303" pitchFamily="18" charset="0"/>
              </a:rPr>
              <a:t>only</a:t>
            </a:r>
            <a:r>
              <a:rPr lang="en-US" sz="2200" dirty="0">
                <a:latin typeface="Sylfaen" panose="010A0502050306030303" pitchFamily="18" charset="0"/>
              </a:rPr>
              <a:t> of milk </a:t>
            </a:r>
            <a:r>
              <a:rPr lang="en-US" sz="2200" i="1" dirty="0">
                <a:latin typeface="Sylfaen" panose="010A0502050306030303" pitchFamily="18" charset="0"/>
              </a:rPr>
              <a:t>is</a:t>
            </a:r>
            <a:r>
              <a:rPr lang="en-US" sz="2200" dirty="0">
                <a:latin typeface="Sylfaen" panose="010A0502050306030303" pitchFamily="18" charset="0"/>
              </a:rPr>
              <a:t> unskilled in the word of righteousness, for he is a babe</a:t>
            </a:r>
            <a:r>
              <a:rPr lang="en-US" sz="2200" dirty="0" smtClean="0">
                <a:latin typeface="Sylfaen" panose="010A0502050306030303" pitchFamily="18" charset="0"/>
              </a:rPr>
              <a:t>.</a:t>
            </a:r>
          </a:p>
          <a:p>
            <a:pPr>
              <a:buFontTx/>
              <a:buChar char="-"/>
            </a:pPr>
            <a:r>
              <a:rPr lang="en-US" sz="2200" dirty="0" smtClean="0">
                <a:solidFill>
                  <a:schemeClr val="accent1">
                    <a:lumMod val="60000"/>
                    <a:lumOff val="40000"/>
                  </a:schemeClr>
                </a:solidFill>
                <a:latin typeface="Sylfaen" panose="010A0502050306030303" pitchFamily="18" charset="0"/>
              </a:rPr>
              <a:t>There is no excuse for biblical ignorance</a:t>
            </a:r>
          </a:p>
          <a:p>
            <a:pPr>
              <a:buFontTx/>
              <a:buChar char="-"/>
            </a:pPr>
            <a:r>
              <a:rPr lang="en-US" sz="2200" dirty="0" smtClean="0">
                <a:solidFill>
                  <a:schemeClr val="accent1">
                    <a:lumMod val="60000"/>
                    <a:lumOff val="40000"/>
                  </a:schemeClr>
                </a:solidFill>
                <a:latin typeface="Sylfaen" panose="010A0502050306030303" pitchFamily="18" charset="0"/>
              </a:rPr>
              <a:t>God expects ALL Christians to be knowledgeable of His word enough to teach it</a:t>
            </a:r>
          </a:p>
        </p:txBody>
      </p:sp>
    </p:spTree>
    <p:extLst>
      <p:ext uri="{BB962C8B-B14F-4D97-AF65-F5344CB8AC3E}">
        <p14:creationId xmlns:p14="http://schemas.microsoft.com/office/powerpoint/2010/main" val="1616032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Abundant Knowledge</a:t>
            </a:r>
            <a:endParaRPr lang="en-US" dirty="0"/>
          </a:p>
        </p:txBody>
      </p:sp>
      <p:sp>
        <p:nvSpPr>
          <p:cNvPr id="3" name="Content Placeholder 2"/>
          <p:cNvSpPr>
            <a:spLocks noGrp="1"/>
          </p:cNvSpPr>
          <p:nvPr>
            <p:ph idx="1"/>
          </p:nvPr>
        </p:nvSpPr>
        <p:spPr>
          <a:xfrm>
            <a:off x="457200" y="1143000"/>
            <a:ext cx="8458200" cy="4525963"/>
          </a:xfrm>
        </p:spPr>
        <p:txBody>
          <a:bodyPr>
            <a:noAutofit/>
          </a:bodyPr>
          <a:lstStyle/>
          <a:p>
            <a:pPr marL="36576" indent="0">
              <a:buNone/>
            </a:pPr>
            <a:r>
              <a:rPr lang="en-US" sz="2200" b="1" dirty="0" smtClean="0">
                <a:solidFill>
                  <a:schemeClr val="accent1">
                    <a:lumMod val="60000"/>
                    <a:lumOff val="40000"/>
                  </a:schemeClr>
                </a:solidFill>
                <a:latin typeface="Sylfaen" panose="010A0502050306030303" pitchFamily="18" charset="0"/>
              </a:rPr>
              <a:t>We live in a time of abundant knowledge.  It’s not without problems.</a:t>
            </a:r>
          </a:p>
          <a:p>
            <a:pPr marL="36576" indent="0">
              <a:buNone/>
            </a:pPr>
            <a:r>
              <a:rPr lang="en-US" sz="2200" b="1" dirty="0" smtClean="0">
                <a:latin typeface="Sylfaen" panose="010A0502050306030303" pitchFamily="18" charset="0"/>
              </a:rPr>
              <a:t>1 </a:t>
            </a:r>
            <a:r>
              <a:rPr lang="en-US" sz="2200" b="1" dirty="0" err="1" smtClean="0">
                <a:latin typeface="Sylfaen" panose="010A0502050306030303" pitchFamily="18" charset="0"/>
              </a:rPr>
              <a:t>Cor</a:t>
            </a:r>
            <a:r>
              <a:rPr lang="en-US" sz="2200" b="1" dirty="0" smtClean="0">
                <a:latin typeface="Sylfaen" panose="010A0502050306030303" pitchFamily="18" charset="0"/>
              </a:rPr>
              <a:t> </a:t>
            </a:r>
            <a:r>
              <a:rPr lang="en-US" sz="2200" b="1" dirty="0">
                <a:latin typeface="Sylfaen" panose="010A0502050306030303" pitchFamily="18" charset="0"/>
              </a:rPr>
              <a:t>8:1</a:t>
            </a:r>
            <a:r>
              <a:rPr lang="en-US" sz="2200" dirty="0">
                <a:latin typeface="Sylfaen" panose="010A0502050306030303" pitchFamily="18" charset="0"/>
              </a:rPr>
              <a:t> Now concerning things offered to idols: We know that we all have knowledge. Knowledge puffs up, but love edifies.  2And if anyone thinks that he knows anything, he knows nothing yet as he ought to know</a:t>
            </a:r>
            <a:r>
              <a:rPr lang="en-US" sz="2200" dirty="0" smtClean="0">
                <a:latin typeface="Sylfaen" panose="010A0502050306030303" pitchFamily="18" charset="0"/>
              </a:rPr>
              <a:t>.</a:t>
            </a:r>
          </a:p>
          <a:p>
            <a:pPr>
              <a:buFontTx/>
              <a:buChar char="-"/>
            </a:pPr>
            <a:r>
              <a:rPr lang="en-US" dirty="0" smtClean="0">
                <a:solidFill>
                  <a:schemeClr val="accent1">
                    <a:lumMod val="60000"/>
                    <a:lumOff val="40000"/>
                  </a:schemeClr>
                </a:solidFill>
              </a:rPr>
              <a:t>Knowledge </a:t>
            </a:r>
            <a:r>
              <a:rPr lang="en-US" dirty="0">
                <a:solidFill>
                  <a:schemeClr val="accent1">
                    <a:lumMod val="60000"/>
                    <a:lumOff val="40000"/>
                  </a:schemeClr>
                </a:solidFill>
              </a:rPr>
              <a:t>becomes an idol for </a:t>
            </a:r>
            <a:r>
              <a:rPr lang="en-US" dirty="0" smtClean="0">
                <a:solidFill>
                  <a:schemeClr val="accent1">
                    <a:lumMod val="60000"/>
                    <a:lumOff val="40000"/>
                  </a:schemeClr>
                </a:solidFill>
              </a:rPr>
              <a:t>some</a:t>
            </a:r>
          </a:p>
          <a:p>
            <a:pPr>
              <a:buFontTx/>
              <a:buChar char="-"/>
            </a:pPr>
            <a:r>
              <a:rPr lang="en-US" dirty="0" smtClean="0">
                <a:solidFill>
                  <a:schemeClr val="accent1">
                    <a:lumMod val="60000"/>
                    <a:lumOff val="40000"/>
                  </a:schemeClr>
                </a:solidFill>
              </a:rPr>
              <a:t>Source </a:t>
            </a:r>
            <a:r>
              <a:rPr lang="en-US" dirty="0">
                <a:solidFill>
                  <a:schemeClr val="accent1">
                    <a:lumMod val="60000"/>
                    <a:lumOff val="40000"/>
                  </a:schemeClr>
                </a:solidFill>
              </a:rPr>
              <a:t>of great pride; it “puffs </a:t>
            </a:r>
            <a:r>
              <a:rPr lang="en-US" dirty="0" smtClean="0">
                <a:solidFill>
                  <a:schemeClr val="accent1">
                    <a:lumMod val="60000"/>
                    <a:lumOff val="40000"/>
                  </a:schemeClr>
                </a:solidFill>
              </a:rPr>
              <a:t>up”</a:t>
            </a:r>
          </a:p>
          <a:p>
            <a:pPr>
              <a:buFontTx/>
              <a:buChar char="-"/>
            </a:pPr>
            <a:r>
              <a:rPr lang="en-US" dirty="0" smtClean="0">
                <a:solidFill>
                  <a:schemeClr val="accent1">
                    <a:lumMod val="60000"/>
                    <a:lumOff val="40000"/>
                  </a:schemeClr>
                </a:solidFill>
              </a:rPr>
              <a:t>Knows nothing as he “ought” – useful vs. vain knowledge</a:t>
            </a:r>
            <a:endParaRPr lang="en-US" dirty="0">
              <a:solidFill>
                <a:schemeClr val="accent1">
                  <a:lumMod val="60000"/>
                  <a:lumOff val="40000"/>
                </a:schemeClr>
              </a:solidFill>
            </a:endParaRPr>
          </a:p>
          <a:p>
            <a:pPr marL="36576" indent="0">
              <a:buNone/>
            </a:pPr>
            <a:endParaRPr lang="en-US" sz="2200" b="1" dirty="0" smtClean="0">
              <a:latin typeface="Sylfaen" panose="010A0502050306030303" pitchFamily="18" charset="0"/>
            </a:endParaRPr>
          </a:p>
          <a:p>
            <a:pPr marL="36576" indent="0">
              <a:buNone/>
            </a:pPr>
            <a:r>
              <a:rPr lang="en-US" sz="2200" b="1" dirty="0" smtClean="0">
                <a:latin typeface="Sylfaen" panose="010A0502050306030303" pitchFamily="18" charset="0"/>
              </a:rPr>
              <a:t>1 </a:t>
            </a:r>
            <a:r>
              <a:rPr lang="en-US" sz="2200" b="1" dirty="0" err="1" smtClean="0">
                <a:latin typeface="Sylfaen" panose="010A0502050306030303" pitchFamily="18" charset="0"/>
              </a:rPr>
              <a:t>Cor</a:t>
            </a:r>
            <a:r>
              <a:rPr lang="en-US" sz="2200" b="1" dirty="0" smtClean="0">
                <a:latin typeface="Sylfaen" panose="010A0502050306030303" pitchFamily="18" charset="0"/>
              </a:rPr>
              <a:t> 8:11</a:t>
            </a:r>
            <a:r>
              <a:rPr lang="en-US" sz="2200" dirty="0" smtClean="0">
                <a:latin typeface="Sylfaen" panose="010A0502050306030303" pitchFamily="18" charset="0"/>
              </a:rPr>
              <a:t> </a:t>
            </a:r>
            <a:r>
              <a:rPr lang="en-US" sz="2200" dirty="0">
                <a:latin typeface="Sylfaen" panose="010A0502050306030303" pitchFamily="18" charset="0"/>
              </a:rPr>
              <a:t>And because of your knowledge shall the weak brother perish, for whom Christ died?  12But when you thus sin against the brethren, and wound their weak conscience, you sin against Christ</a:t>
            </a:r>
            <a:r>
              <a:rPr lang="en-US" sz="2200" dirty="0" smtClean="0">
                <a:latin typeface="Sylfaen" panose="010A0502050306030303" pitchFamily="18" charset="0"/>
              </a:rPr>
              <a:t>.</a:t>
            </a:r>
            <a:endParaRPr lang="en-US" sz="2200" dirty="0">
              <a:latin typeface="Sylfaen" panose="010A0502050306030303" pitchFamily="18" charset="0"/>
            </a:endParaRPr>
          </a:p>
          <a:p>
            <a:pPr>
              <a:buFontTx/>
              <a:buChar char="-"/>
            </a:pPr>
            <a:r>
              <a:rPr lang="en-US" sz="2200" dirty="0" smtClean="0">
                <a:solidFill>
                  <a:schemeClr val="accent1">
                    <a:lumMod val="60000"/>
                    <a:lumOff val="40000"/>
                  </a:schemeClr>
                </a:solidFill>
              </a:rPr>
              <a:t>Knowledge can be used to destroy a weak brother</a:t>
            </a:r>
          </a:p>
          <a:p>
            <a:pPr>
              <a:buFontTx/>
              <a:buChar char="-"/>
            </a:pPr>
            <a:r>
              <a:rPr lang="en-US" dirty="0" smtClean="0">
                <a:solidFill>
                  <a:schemeClr val="accent1">
                    <a:lumMod val="60000"/>
                    <a:lumOff val="40000"/>
                  </a:schemeClr>
                </a:solidFill>
              </a:rPr>
              <a:t>There’s been a lot of destruction in the church due to “knowledge”</a:t>
            </a:r>
            <a:r>
              <a:rPr lang="en-US" sz="2200" dirty="0"/>
              <a:t/>
            </a:r>
            <a:br>
              <a:rPr lang="en-US" sz="2200" dirty="0"/>
            </a:br>
            <a:endParaRPr lang="en-US" sz="2200" dirty="0"/>
          </a:p>
        </p:txBody>
      </p:sp>
    </p:spTree>
    <p:extLst>
      <p:ext uri="{BB962C8B-B14F-4D97-AF65-F5344CB8AC3E}">
        <p14:creationId xmlns:p14="http://schemas.microsoft.com/office/powerpoint/2010/main" val="4218871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 y="2505670"/>
            <a:ext cx="8839200" cy="3810000"/>
          </a:xfrm>
          <a:prstGeom prst="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320"/>
            <a:ext cx="7467600" cy="1143000"/>
          </a:xfrm>
        </p:spPr>
        <p:txBody>
          <a:bodyPr>
            <a:normAutofit/>
          </a:bodyPr>
          <a:lstStyle/>
          <a:p>
            <a:r>
              <a:rPr lang="en-US" dirty="0" smtClean="0"/>
              <a:t>May our Knowledge Fear the Lord</a:t>
            </a:r>
            <a:endParaRPr lang="en-US" dirty="0"/>
          </a:p>
        </p:txBody>
      </p:sp>
      <p:sp>
        <p:nvSpPr>
          <p:cNvPr id="3" name="Content Placeholder 2"/>
          <p:cNvSpPr>
            <a:spLocks noGrp="1"/>
          </p:cNvSpPr>
          <p:nvPr>
            <p:ph idx="1"/>
          </p:nvPr>
        </p:nvSpPr>
        <p:spPr>
          <a:xfrm>
            <a:off x="457200" y="1447800"/>
            <a:ext cx="8153400" cy="762000"/>
          </a:xfrm>
        </p:spPr>
        <p:txBody>
          <a:bodyPr>
            <a:normAutofit/>
          </a:bodyPr>
          <a:lstStyle/>
          <a:p>
            <a:pPr marL="36576" indent="0" algn="ctr">
              <a:buNone/>
            </a:pPr>
            <a:r>
              <a:rPr lang="en-US" sz="2200" b="1" dirty="0" smtClean="0"/>
              <a:t>Proverbs 1:7 </a:t>
            </a:r>
            <a:r>
              <a:rPr lang="en-US" sz="2200" dirty="0" smtClean="0"/>
              <a:t>The fear of the </a:t>
            </a:r>
            <a:r>
              <a:rPr lang="en-US" sz="2200" cap="small" dirty="0" smtClean="0"/>
              <a:t>Lord</a:t>
            </a:r>
            <a:r>
              <a:rPr lang="en-US" sz="2200" dirty="0" smtClean="0"/>
              <a:t> </a:t>
            </a:r>
            <a:r>
              <a:rPr lang="en-US" sz="2200" i="1" dirty="0" smtClean="0"/>
              <a:t>is</a:t>
            </a:r>
            <a:r>
              <a:rPr lang="en-US" sz="2200" dirty="0" smtClean="0"/>
              <a:t> the beginning of knowledge, </a:t>
            </a:r>
            <a:r>
              <a:rPr lang="en-US" sz="2200" i="1" dirty="0" smtClean="0"/>
              <a:t>But</a:t>
            </a:r>
            <a:r>
              <a:rPr lang="en-US" sz="2200" dirty="0" smtClean="0"/>
              <a:t> fools despise wisdom and instruction.</a:t>
            </a:r>
            <a:endParaRPr lang="en-US" sz="2200" dirty="0"/>
          </a:p>
        </p:txBody>
      </p:sp>
      <p:sp>
        <p:nvSpPr>
          <p:cNvPr id="5" name="TextBox 4"/>
          <p:cNvSpPr txBox="1"/>
          <p:nvPr/>
        </p:nvSpPr>
        <p:spPr>
          <a:xfrm>
            <a:off x="3390900" y="2505670"/>
            <a:ext cx="2362200" cy="769441"/>
          </a:xfrm>
          <a:prstGeom prst="rect">
            <a:avLst/>
          </a:prstGeom>
          <a:noFill/>
        </p:spPr>
        <p:txBody>
          <a:bodyPr wrap="square" rtlCol="0">
            <a:spAutoFit/>
          </a:bodyPr>
          <a:lstStyle/>
          <a:p>
            <a:pPr algn="ctr"/>
            <a:r>
              <a:rPr lang="en-US" sz="2200" b="1" dirty="0" smtClean="0">
                <a:solidFill>
                  <a:schemeClr val="bg1"/>
                </a:solidFill>
                <a:effectLst>
                  <a:outerShdw blurRad="38100" dist="38100" dir="2700000" algn="tl">
                    <a:srgbClr val="000000">
                      <a:alpha val="43137"/>
                    </a:srgbClr>
                  </a:outerShdw>
                </a:effectLst>
              </a:rPr>
              <a:t>Knowledge in the Fear of God</a:t>
            </a:r>
            <a:endParaRPr lang="en-US" sz="2200" b="1" dirty="0">
              <a:solidFill>
                <a:schemeClr val="bg1"/>
              </a:solidFill>
              <a:effectLst>
                <a:outerShdw blurRad="38100" dist="38100" dir="2700000" algn="tl">
                  <a:srgbClr val="000000">
                    <a:alpha val="43137"/>
                  </a:srgbClr>
                </a:outerShdw>
              </a:effectLst>
            </a:endParaRPr>
          </a:p>
        </p:txBody>
      </p:sp>
      <p:sp>
        <p:nvSpPr>
          <p:cNvPr id="6" name="TextBox 5"/>
          <p:cNvSpPr txBox="1"/>
          <p:nvPr/>
        </p:nvSpPr>
        <p:spPr>
          <a:xfrm>
            <a:off x="304800" y="2505670"/>
            <a:ext cx="2496137" cy="769441"/>
          </a:xfrm>
          <a:prstGeom prst="rect">
            <a:avLst/>
          </a:prstGeom>
          <a:noFill/>
        </p:spPr>
        <p:txBody>
          <a:bodyPr wrap="square" rtlCol="0">
            <a:spAutoFit/>
          </a:bodyPr>
          <a:lstStyle/>
          <a:p>
            <a:pPr algn="ctr"/>
            <a:r>
              <a:rPr lang="en-US" sz="2200" b="1" i="1" dirty="0" smtClean="0">
                <a:solidFill>
                  <a:schemeClr val="accent1">
                    <a:lumMod val="75000"/>
                  </a:schemeClr>
                </a:solidFill>
              </a:rPr>
              <a:t>Lack of knowledge</a:t>
            </a:r>
          </a:p>
        </p:txBody>
      </p:sp>
      <p:sp>
        <p:nvSpPr>
          <p:cNvPr id="7" name="TextBox 6"/>
          <p:cNvSpPr txBox="1"/>
          <p:nvPr/>
        </p:nvSpPr>
        <p:spPr>
          <a:xfrm>
            <a:off x="6156960" y="3277612"/>
            <a:ext cx="2834640" cy="3046988"/>
          </a:xfrm>
          <a:prstGeom prst="rect">
            <a:avLst/>
          </a:prstGeom>
          <a:noFill/>
        </p:spPr>
        <p:txBody>
          <a:bodyPr wrap="square" rtlCol="0">
            <a:spAutoFit/>
          </a:bodyPr>
          <a:lstStyle/>
          <a:p>
            <a:pPr algn="ctr"/>
            <a:r>
              <a:rPr lang="en-US" sz="2200" dirty="0" smtClean="0">
                <a:solidFill>
                  <a:schemeClr val="accent1">
                    <a:lumMod val="75000"/>
                  </a:schemeClr>
                </a:solidFill>
              </a:rPr>
              <a:t>Human intelligence Pride/Puffs Up</a:t>
            </a:r>
          </a:p>
          <a:p>
            <a:pPr algn="ctr"/>
            <a:r>
              <a:rPr lang="en-US" sz="2200" dirty="0" smtClean="0">
                <a:solidFill>
                  <a:schemeClr val="accent1">
                    <a:lumMod val="75000"/>
                  </a:schemeClr>
                </a:solidFill>
              </a:rPr>
              <a:t>Destroys the church</a:t>
            </a:r>
          </a:p>
          <a:p>
            <a:pPr algn="ctr"/>
            <a:r>
              <a:rPr lang="en-US" sz="2200" dirty="0" smtClean="0">
                <a:solidFill>
                  <a:schemeClr val="accent1">
                    <a:lumMod val="75000"/>
                  </a:schemeClr>
                </a:solidFill>
              </a:rPr>
              <a:t>Seeks self</a:t>
            </a:r>
          </a:p>
          <a:p>
            <a:pPr algn="ctr"/>
            <a:r>
              <a:rPr lang="en-US" sz="2400" dirty="0"/>
              <a:t/>
            </a:r>
            <a:br>
              <a:rPr lang="en-US" sz="2400" dirty="0"/>
            </a:br>
            <a:r>
              <a:rPr lang="en-US" sz="2000" b="1" dirty="0">
                <a:solidFill>
                  <a:schemeClr val="bg1"/>
                </a:solidFill>
              </a:rPr>
              <a:t>2 Timothy 3:7 </a:t>
            </a:r>
            <a:r>
              <a:rPr lang="en-US" sz="2000" dirty="0" smtClean="0">
                <a:solidFill>
                  <a:schemeClr val="bg1"/>
                </a:solidFill>
              </a:rPr>
              <a:t>always </a:t>
            </a:r>
            <a:r>
              <a:rPr lang="en-US" sz="2000" dirty="0">
                <a:solidFill>
                  <a:schemeClr val="bg1"/>
                </a:solidFill>
              </a:rPr>
              <a:t>learning and never able to come to the knowledge of the truth</a:t>
            </a:r>
            <a:r>
              <a:rPr lang="en-US" sz="2000" dirty="0" smtClean="0">
                <a:solidFill>
                  <a:schemeClr val="bg1"/>
                </a:solidFill>
              </a:rPr>
              <a:t>.</a:t>
            </a:r>
            <a:endParaRPr lang="en-US" sz="2000" b="1" i="1" dirty="0">
              <a:solidFill>
                <a:schemeClr val="bg1"/>
              </a:solidFill>
            </a:endParaRPr>
          </a:p>
        </p:txBody>
      </p:sp>
      <p:cxnSp>
        <p:nvCxnSpPr>
          <p:cNvPr id="13" name="Straight Connector 12"/>
          <p:cNvCxnSpPr/>
          <p:nvPr/>
        </p:nvCxnSpPr>
        <p:spPr>
          <a:xfrm>
            <a:off x="3086100" y="2505670"/>
            <a:ext cx="0" cy="3810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057900" y="2505670"/>
            <a:ext cx="0" cy="3810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52400" y="3267670"/>
            <a:ext cx="2834640" cy="2816156"/>
          </a:xfrm>
          <a:prstGeom prst="rect">
            <a:avLst/>
          </a:prstGeom>
        </p:spPr>
        <p:txBody>
          <a:bodyPr wrap="square">
            <a:spAutoFit/>
          </a:bodyPr>
          <a:lstStyle/>
          <a:p>
            <a:pPr algn="ctr"/>
            <a:r>
              <a:rPr lang="en-US" sz="2200" dirty="0">
                <a:solidFill>
                  <a:schemeClr val="accent1">
                    <a:lumMod val="75000"/>
                  </a:schemeClr>
                </a:solidFill>
              </a:rPr>
              <a:t>Ignorant of God’s righteousness</a:t>
            </a:r>
          </a:p>
          <a:p>
            <a:pPr algn="ctr">
              <a:lnSpc>
                <a:spcPct val="150000"/>
              </a:lnSpc>
            </a:pPr>
            <a:r>
              <a:rPr lang="en-US" sz="2200" dirty="0" smtClean="0">
                <a:solidFill>
                  <a:schemeClr val="accent1">
                    <a:lumMod val="75000"/>
                  </a:schemeClr>
                </a:solidFill>
              </a:rPr>
              <a:t>Unskilled </a:t>
            </a:r>
            <a:r>
              <a:rPr lang="en-US" sz="2200" dirty="0">
                <a:solidFill>
                  <a:schemeClr val="accent1">
                    <a:lumMod val="75000"/>
                  </a:schemeClr>
                </a:solidFill>
              </a:rPr>
              <a:t>in the </a:t>
            </a:r>
            <a:r>
              <a:rPr lang="en-US" sz="2200" dirty="0" smtClean="0">
                <a:solidFill>
                  <a:schemeClr val="accent1">
                    <a:lumMod val="75000"/>
                  </a:schemeClr>
                </a:solidFill>
              </a:rPr>
              <a:t>word</a:t>
            </a:r>
          </a:p>
          <a:p>
            <a:pPr algn="ctr"/>
            <a:endParaRPr lang="en-US" sz="2000" b="1" dirty="0" smtClean="0">
              <a:solidFill>
                <a:schemeClr val="bg1"/>
              </a:solidFill>
            </a:endParaRPr>
          </a:p>
          <a:p>
            <a:pPr algn="ctr"/>
            <a:endParaRPr lang="en-US" sz="2000" b="1" dirty="0" smtClean="0">
              <a:solidFill>
                <a:schemeClr val="bg1"/>
              </a:solidFill>
            </a:endParaRPr>
          </a:p>
          <a:p>
            <a:pPr algn="ctr"/>
            <a:r>
              <a:rPr lang="en-US" sz="2000" b="1" dirty="0" smtClean="0">
                <a:solidFill>
                  <a:schemeClr val="bg1"/>
                </a:solidFill>
              </a:rPr>
              <a:t>Hosea </a:t>
            </a:r>
            <a:r>
              <a:rPr lang="en-US" sz="2000" b="1" dirty="0">
                <a:solidFill>
                  <a:schemeClr val="bg1"/>
                </a:solidFill>
              </a:rPr>
              <a:t>4:6</a:t>
            </a:r>
            <a:r>
              <a:rPr lang="en-US" sz="2000" dirty="0">
                <a:solidFill>
                  <a:schemeClr val="bg1"/>
                </a:solidFill>
              </a:rPr>
              <a:t> My people are destroyed for lack of knowledge</a:t>
            </a:r>
            <a:r>
              <a:rPr lang="en-US" sz="2000" dirty="0" smtClean="0">
                <a:solidFill>
                  <a:schemeClr val="bg1"/>
                </a:solidFill>
              </a:rPr>
              <a:t>.</a:t>
            </a:r>
            <a:endParaRPr lang="en-US" sz="2000" dirty="0">
              <a:solidFill>
                <a:schemeClr val="bg1"/>
              </a:solidFill>
            </a:endParaRPr>
          </a:p>
        </p:txBody>
      </p:sp>
      <p:sp>
        <p:nvSpPr>
          <p:cNvPr id="16" name="Rectangle 15"/>
          <p:cNvSpPr/>
          <p:nvPr/>
        </p:nvSpPr>
        <p:spPr>
          <a:xfrm>
            <a:off x="6056869" y="2505670"/>
            <a:ext cx="2934731" cy="769441"/>
          </a:xfrm>
          <a:prstGeom prst="rect">
            <a:avLst/>
          </a:prstGeom>
        </p:spPr>
        <p:txBody>
          <a:bodyPr wrap="square">
            <a:spAutoFit/>
          </a:bodyPr>
          <a:lstStyle/>
          <a:p>
            <a:pPr algn="ctr"/>
            <a:r>
              <a:rPr lang="en-US" sz="2200" b="1" i="1" dirty="0">
                <a:solidFill>
                  <a:schemeClr val="accent1">
                    <a:lumMod val="75000"/>
                  </a:schemeClr>
                </a:solidFill>
              </a:rPr>
              <a:t>Abundant knowledge</a:t>
            </a:r>
          </a:p>
        </p:txBody>
      </p:sp>
      <p:sp>
        <p:nvSpPr>
          <p:cNvPr id="17" name="Rectangle 16"/>
          <p:cNvSpPr/>
          <p:nvPr/>
        </p:nvSpPr>
        <p:spPr>
          <a:xfrm>
            <a:off x="3156585" y="3271659"/>
            <a:ext cx="2834640" cy="2739211"/>
          </a:xfrm>
          <a:prstGeom prst="rect">
            <a:avLst/>
          </a:prstGeom>
        </p:spPr>
        <p:txBody>
          <a:bodyPr wrap="square">
            <a:spAutoFit/>
          </a:bodyPr>
          <a:lstStyle/>
          <a:p>
            <a:pPr algn="ctr"/>
            <a:r>
              <a:rPr lang="en-US" sz="2200" dirty="0" smtClean="0">
                <a:solidFill>
                  <a:schemeClr val="bg1"/>
                </a:solidFill>
              </a:rPr>
              <a:t>“God’s” </a:t>
            </a:r>
            <a:r>
              <a:rPr lang="en-US" sz="2200" dirty="0">
                <a:solidFill>
                  <a:schemeClr val="bg1"/>
                </a:solidFill>
              </a:rPr>
              <a:t>Knowledge</a:t>
            </a:r>
          </a:p>
          <a:p>
            <a:pPr algn="ctr"/>
            <a:r>
              <a:rPr lang="en-US" sz="2200" dirty="0" smtClean="0">
                <a:solidFill>
                  <a:schemeClr val="bg1"/>
                </a:solidFill>
              </a:rPr>
              <a:t>Humility </a:t>
            </a:r>
            <a:r>
              <a:rPr lang="en-US" sz="1400" dirty="0" smtClean="0">
                <a:solidFill>
                  <a:schemeClr val="bg1"/>
                </a:solidFill>
              </a:rPr>
              <a:t>(next slide)</a:t>
            </a:r>
            <a:endParaRPr lang="en-US" sz="1400" dirty="0">
              <a:solidFill>
                <a:schemeClr val="bg1"/>
              </a:solidFill>
            </a:endParaRPr>
          </a:p>
          <a:p>
            <a:pPr algn="ctr"/>
            <a:r>
              <a:rPr lang="en-US" sz="2200" dirty="0" smtClean="0">
                <a:solidFill>
                  <a:schemeClr val="bg1"/>
                </a:solidFill>
              </a:rPr>
              <a:t>Builds </a:t>
            </a:r>
            <a:r>
              <a:rPr lang="en-US" sz="2200" dirty="0">
                <a:solidFill>
                  <a:schemeClr val="bg1"/>
                </a:solidFill>
              </a:rPr>
              <a:t>up &amp; edifies</a:t>
            </a:r>
          </a:p>
          <a:p>
            <a:pPr algn="ctr"/>
            <a:r>
              <a:rPr lang="en-US" sz="2200" dirty="0" smtClean="0">
                <a:solidFill>
                  <a:schemeClr val="bg1"/>
                </a:solidFill>
              </a:rPr>
              <a:t>Seeks truth</a:t>
            </a:r>
            <a:r>
              <a:rPr lang="en-US" sz="2400" dirty="0"/>
              <a:t/>
            </a:r>
            <a:br>
              <a:rPr lang="en-US" sz="2400" dirty="0"/>
            </a:br>
            <a:endParaRPr lang="en-US" sz="2400" dirty="0" smtClean="0"/>
          </a:p>
          <a:p>
            <a:pPr algn="ctr"/>
            <a:r>
              <a:rPr lang="en-US" sz="2000" b="1" dirty="0" smtClean="0">
                <a:solidFill>
                  <a:schemeClr val="bg1"/>
                </a:solidFill>
              </a:rPr>
              <a:t>Colossians </a:t>
            </a:r>
            <a:r>
              <a:rPr lang="en-US" sz="2000" b="1" dirty="0">
                <a:solidFill>
                  <a:schemeClr val="bg1"/>
                </a:solidFill>
              </a:rPr>
              <a:t>1:10 </a:t>
            </a:r>
            <a:r>
              <a:rPr lang="en-US" sz="2000" b="1" dirty="0" smtClean="0">
                <a:solidFill>
                  <a:schemeClr val="bg1"/>
                </a:solidFill>
              </a:rPr>
              <a:t>…</a:t>
            </a:r>
            <a:r>
              <a:rPr lang="en-US" sz="2000" dirty="0" smtClean="0">
                <a:solidFill>
                  <a:schemeClr val="bg1"/>
                </a:solidFill>
              </a:rPr>
              <a:t>increasing </a:t>
            </a:r>
            <a:r>
              <a:rPr lang="en-US" sz="2000" dirty="0">
                <a:solidFill>
                  <a:schemeClr val="bg1"/>
                </a:solidFill>
              </a:rPr>
              <a:t>in the knowledge of God</a:t>
            </a:r>
          </a:p>
        </p:txBody>
      </p:sp>
      <p:cxnSp>
        <p:nvCxnSpPr>
          <p:cNvPr id="18" name="Straight Connector 17"/>
          <p:cNvCxnSpPr/>
          <p:nvPr/>
        </p:nvCxnSpPr>
        <p:spPr>
          <a:xfrm>
            <a:off x="152400" y="3267670"/>
            <a:ext cx="8839200"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40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up)">
                                      <p:cBhvr>
                                        <p:cTn id="1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17" grpId="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5645</TotalTime>
  <Words>855</Words>
  <Application>Microsoft Office PowerPoint</Application>
  <PresentationFormat>On-screen Show (4:3)</PresentationFormat>
  <Paragraphs>212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Technic</vt:lpstr>
      <vt:lpstr>Fear of GoD Part III</vt:lpstr>
      <vt:lpstr>Fear of God Outline</vt:lpstr>
      <vt:lpstr>Part I Recap - The Fear of God is…</vt:lpstr>
      <vt:lpstr>Part II Recap - Purpose of Godly Fear</vt:lpstr>
      <vt:lpstr>Part III - Introduction</vt:lpstr>
      <vt:lpstr>Give Place to Wrath</vt:lpstr>
      <vt:lpstr>Lack of Knowledge</vt:lpstr>
      <vt:lpstr>Abundant Knowledge</vt:lpstr>
      <vt:lpstr>May our Knowledge Fear the Lord</vt:lpstr>
      <vt:lpstr>Knowledge - Speaking as God’s Oracles</vt:lpstr>
      <vt:lpstr>Diffusing His Knowledge in Every Place</vt:lpstr>
      <vt:lpstr>May our Churches Fear God</vt:lpstr>
      <vt:lpstr>May our Churches Fear God</vt:lpstr>
      <vt:lpstr>Application - Authority</vt:lpstr>
      <vt:lpstr>Example - Nehemiah</vt:lpstr>
      <vt:lpstr>Our Responsibility to Authorities</vt:lpstr>
      <vt:lpstr>Do not Speak Evil of Authorities</vt:lpstr>
      <vt:lpstr>Honor our Elders</vt:lpstr>
      <vt:lpstr>May our Homes Fear the Lord</vt:lpstr>
      <vt:lpstr>May our Homes Fear the Lord</vt:lpstr>
      <vt:lpstr>May our Tongues Fear the Lord</vt:lpstr>
      <vt:lpstr>May our                 Fear the Lord</vt:lpstr>
      <vt:lpstr>May our Wives Fear the Lord</vt:lpstr>
      <vt:lpstr>May our Husbands Fear the Lord</vt:lpstr>
      <vt:lpstr>May our Marriages Fear the Lord</vt:lpstr>
      <vt:lpstr>May our Prayers Fear God</vt:lpstr>
      <vt:lpstr>Examples Who Didn’t Fear God</vt:lpstr>
      <vt:lpstr>Summary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dc:creator>
  <cp:lastModifiedBy>Chad</cp:lastModifiedBy>
  <cp:revision>183</cp:revision>
  <dcterms:created xsi:type="dcterms:W3CDTF">2015-08-26T03:38:30Z</dcterms:created>
  <dcterms:modified xsi:type="dcterms:W3CDTF">2016-02-28T15:25:09Z</dcterms:modified>
</cp:coreProperties>
</file>