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handoutMasterIdLst>
    <p:handoutMasterId r:id="rId19"/>
  </p:handoutMasterIdLst>
  <p:sldIdLst>
    <p:sldId id="256" r:id="rId2"/>
    <p:sldId id="257" r:id="rId3"/>
    <p:sldId id="260" r:id="rId4"/>
    <p:sldId id="258" r:id="rId5"/>
    <p:sldId id="279" r:id="rId6"/>
    <p:sldId id="261" r:id="rId7"/>
    <p:sldId id="271" r:id="rId8"/>
    <p:sldId id="284" r:id="rId9"/>
    <p:sldId id="287" r:id="rId10"/>
    <p:sldId id="285" r:id="rId11"/>
    <p:sldId id="286" r:id="rId12"/>
    <p:sldId id="288" r:id="rId13"/>
    <p:sldId id="269" r:id="rId14"/>
    <p:sldId id="266" r:id="rId15"/>
    <p:sldId id="283" r:id="rId16"/>
    <p:sldId id="289" r:id="rId17"/>
    <p:sldId id="267"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000" autoAdjust="0"/>
  </p:normalViewPr>
  <p:slideViewPr>
    <p:cSldViewPr>
      <p:cViewPr>
        <p:scale>
          <a:sx n="100" d="100"/>
          <a:sy n="100" d="100"/>
        </p:scale>
        <p:origin x="-1944" y="-3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FC6BE90-982A-430D-B373-4C83A6ED7AEB}" type="datetimeFigureOut">
              <a:rPr lang="en-US"/>
              <a:pPr>
                <a:defRPr/>
              </a:pPr>
              <a:t>2/22/2015</a:t>
            </a:fld>
            <a:endParaRPr lang="en-US"/>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4F23260-BC98-46C8-A6B6-E1FF267A1157}" type="slidenum">
              <a:rPr lang="en-US"/>
              <a:pPr>
                <a:defRPr/>
              </a:pPr>
              <a:t>‹#›</a:t>
            </a:fld>
            <a:endParaRPr lang="en-US"/>
          </a:p>
        </p:txBody>
      </p:sp>
    </p:spTree>
    <p:extLst>
      <p:ext uri="{BB962C8B-B14F-4D97-AF65-F5344CB8AC3E}">
        <p14:creationId xmlns:p14="http://schemas.microsoft.com/office/powerpoint/2010/main" val="24016778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52561CB7-4540-4AF5-B482-CF6EE343DB0C}" type="datetimeFigureOut">
              <a:rPr lang="en-US"/>
              <a:pPr>
                <a:defRPr/>
              </a:pPr>
              <a:t>2/22/2015</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921CC4B2-D5C6-4569-BC81-C30482C6076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7CC6B14-2DD1-4CB3-AE5D-2E1E430FF16A}" type="datetimeFigureOut">
              <a:rPr lang="en-US"/>
              <a:pPr>
                <a:defRPr/>
              </a:pPr>
              <a:t>2/22/2015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281620C-156D-4E7D-BC12-317BAD608EB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BDE4232-3C00-42C0-9084-71DBC34560EF}" type="datetimeFigureOut">
              <a:rPr lang="en-US"/>
              <a:pPr>
                <a:defRPr/>
              </a:pPr>
              <a:t>2/22/2015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0C9123F-1623-45C0-9C60-3AC93A14040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967D70A2-01FA-4410-B74D-9C02E84D8073}" type="datetimeFigureOut">
              <a:rPr lang="en-US"/>
              <a:pPr>
                <a:defRPr/>
              </a:pPr>
              <a:t>2/22/2015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8038FE1-A217-4FC3-AF71-E25D3D8D0BC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5F217F3E-2403-4DC8-8C20-AD7EA38BC70C}" type="datetimeFigureOut">
              <a:rPr lang="en-US"/>
              <a:pPr>
                <a:defRPr/>
              </a:pPr>
              <a:t>2/22/2015</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DCC31BBE-A2C8-46C7-83ED-E0E2B2A3A0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9"/>
          <p:cNvSpPr>
            <a:spLocks noGrp="1"/>
          </p:cNvSpPr>
          <p:nvPr>
            <p:ph type="dt" sz="half" idx="10"/>
          </p:nvPr>
        </p:nvSpPr>
        <p:spPr/>
        <p:txBody>
          <a:bodyPr/>
          <a:lstStyle>
            <a:lvl1pPr>
              <a:defRPr/>
            </a:lvl1pPr>
          </a:lstStyle>
          <a:p>
            <a:pPr>
              <a:defRPr/>
            </a:pPr>
            <a:fld id="{AA86D41D-690D-4DBA-A1FE-7603D24C2580}" type="datetimeFigureOut">
              <a:rPr lang="en-US"/>
              <a:pPr>
                <a:defRPr/>
              </a:pPr>
              <a:t>2/22/2015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CF3C7A8-7FC0-4C65-A1E4-EC1143A0781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B294E07E-2ADA-4852-A2B8-8368AC8104F1}" type="datetimeFigureOut">
              <a:rPr lang="en-US"/>
              <a:pPr>
                <a:defRPr/>
              </a:pPr>
              <a:t>2/22/2015</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4575C294-3DB6-4FEE-94EB-4110D905AE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489F984-8DD2-42E8-A830-288292E9798D}" type="datetimeFigureOut">
              <a:rPr lang="en-US"/>
              <a:pPr>
                <a:defRPr/>
              </a:pPr>
              <a:t>2/22/2015</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A3F8EDEC-981F-459F-B162-55648062447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AB2C7FAA-3C13-43E6-826A-D3BC009D3C9F}" type="datetimeFigureOut">
              <a:rPr lang="en-US"/>
              <a:pPr>
                <a:defRPr/>
              </a:pPr>
              <a:t>2/22/2015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A1EDB34-D3BD-45D6-9706-E036C98F4A7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4E027426-01C7-4959-93F5-4F398FEB7B19}" type="datetimeFigureOut">
              <a:rPr lang="en-US"/>
              <a:pPr>
                <a:defRPr/>
              </a:pPr>
              <a:t>2/22/2015</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7A28F92-2A9C-43A3-B690-9916AD98F45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9E6DB3A0-1943-4615-9390-68B9FAD577B6}" type="datetimeFigureOut">
              <a:rPr lang="en-US"/>
              <a:pPr>
                <a:defRPr/>
              </a:pPr>
              <a:t>2/22/2015</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F0B65EA-17BD-4DFB-AB06-9020BA88A34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8B715631-E409-4F00-82AB-1ECE01D79801}" type="datetimeFigureOut">
              <a:rPr lang="en-US"/>
              <a:pPr>
                <a:defRPr/>
              </a:pPr>
              <a:t>2/22/2015</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159760F6-CA08-4DED-AA23-E7CD7E28E5A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60" r:id="rId1"/>
    <p:sldLayoutId id="2147483954" r:id="rId2"/>
    <p:sldLayoutId id="2147483961" r:id="rId3"/>
    <p:sldLayoutId id="2147483955" r:id="rId4"/>
    <p:sldLayoutId id="2147483962" r:id="rId5"/>
    <p:sldLayoutId id="2147483956" r:id="rId6"/>
    <p:sldLayoutId id="2147483957" r:id="rId7"/>
    <p:sldLayoutId id="2147483963" r:id="rId8"/>
    <p:sldLayoutId id="2147483964" r:id="rId9"/>
    <p:sldLayoutId id="2147483958" r:id="rId10"/>
    <p:sldLayoutId id="2147483959"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Truth Study</a:t>
            </a:r>
            <a:br>
              <a:rPr lang="en-US" dirty="0" smtClean="0"/>
            </a:br>
            <a:endParaRPr lang="en-US" dirty="0"/>
          </a:p>
        </p:txBody>
      </p:sp>
      <p:sp>
        <p:nvSpPr>
          <p:cNvPr id="14338" name="Subtitle 2"/>
          <p:cNvSpPr>
            <a:spLocks noGrp="1"/>
          </p:cNvSpPr>
          <p:nvPr>
            <p:ph type="subTitle" idx="1"/>
          </p:nvPr>
        </p:nvSpPr>
        <p:spPr>
          <a:xfrm>
            <a:off x="685800" y="3048000"/>
            <a:ext cx="7772400" cy="1981200"/>
          </a:xfrm>
        </p:spPr>
        <p:txBody>
          <a:bodyPr/>
          <a:lstStyle/>
          <a:p>
            <a:pPr marR="0" eaLnBrk="1" hangingPunct="1">
              <a:lnSpc>
                <a:spcPct val="80000"/>
              </a:lnSpc>
            </a:pPr>
            <a:r>
              <a:rPr lang="en-US" altLang="zh-CN" sz="600" smtClean="0">
                <a:ea typeface="宋体" pitchFamily="2" charset="-122"/>
              </a:rPr>
              <a:t/>
            </a:r>
            <a:br>
              <a:rPr lang="en-US" altLang="zh-CN" sz="600" smtClean="0">
                <a:ea typeface="宋体" pitchFamily="2" charset="-122"/>
              </a:rPr>
            </a:br>
            <a:r>
              <a:rPr lang="en-US" altLang="zh-CN" sz="1600" smtClean="0">
                <a:ea typeface="宋体" pitchFamily="2" charset="-122"/>
              </a:rPr>
              <a:t>Chad Cogburn</a:t>
            </a:r>
          </a:p>
          <a:p>
            <a:pPr marR="0" algn="ctr" eaLnBrk="1" hangingPunct="1">
              <a:lnSpc>
                <a:spcPct val="80000"/>
              </a:lnSpc>
            </a:pPr>
            <a:endParaRPr lang="en-US" altLang="zh-CN" sz="600" smtClean="0">
              <a:ea typeface="宋体" pitchFamily="2" charset="-122"/>
            </a:endParaRPr>
          </a:p>
          <a:p>
            <a:pPr marR="0" algn="ctr" eaLnBrk="1" hangingPunct="1">
              <a:lnSpc>
                <a:spcPct val="80000"/>
              </a:lnSpc>
            </a:pPr>
            <a:endParaRPr lang="en-US" altLang="zh-CN" sz="600" smtClean="0">
              <a:ea typeface="宋体" pitchFamily="2" charset="-122"/>
            </a:endParaRPr>
          </a:p>
          <a:p>
            <a:pPr marR="0" algn="ctr" eaLnBrk="1" hangingPunct="1">
              <a:lnSpc>
                <a:spcPct val="80000"/>
              </a:lnSpc>
            </a:pPr>
            <a:endParaRPr lang="en-US" altLang="zh-CN" sz="600" smtClean="0">
              <a:ea typeface="宋体" pitchFamily="2" charset="-122"/>
            </a:endParaRPr>
          </a:p>
          <a:p>
            <a:pPr marR="0" algn="ctr" eaLnBrk="1" hangingPunct="1">
              <a:lnSpc>
                <a:spcPct val="80000"/>
              </a:lnSpc>
            </a:pPr>
            <a:r>
              <a:rPr lang="en-US" altLang="zh-CN" sz="2200" b="1" u="sng" smtClean="0">
                <a:ea typeface="宋体" pitchFamily="2" charset="-122"/>
              </a:rPr>
              <a:t>Summary</a:t>
            </a:r>
          </a:p>
          <a:p>
            <a:pPr marR="0" algn="ctr" eaLnBrk="1" hangingPunct="1">
              <a:lnSpc>
                <a:spcPct val="80000"/>
              </a:lnSpc>
            </a:pPr>
            <a:r>
              <a:rPr lang="en-US" altLang="zh-CN" sz="2200" b="1" smtClean="0">
                <a:ea typeface="宋体" pitchFamily="2" charset="-122"/>
              </a:rPr>
              <a:t>Psalms 119:160 </a:t>
            </a:r>
          </a:p>
          <a:p>
            <a:pPr marR="0" algn="ctr" eaLnBrk="1" hangingPunct="1">
              <a:lnSpc>
                <a:spcPct val="80000"/>
              </a:lnSpc>
            </a:pPr>
            <a:r>
              <a:rPr lang="en-US" altLang="zh-CN" sz="2200" smtClean="0">
                <a:ea typeface="宋体" pitchFamily="2" charset="-122"/>
              </a:rPr>
              <a:t>The entirety of Your word </a:t>
            </a:r>
            <a:r>
              <a:rPr lang="en-US" altLang="zh-CN" sz="2200" i="1" smtClean="0">
                <a:ea typeface="宋体" pitchFamily="2" charset="-122"/>
              </a:rPr>
              <a:t>is</a:t>
            </a:r>
            <a:r>
              <a:rPr lang="en-US" altLang="zh-CN" sz="2200" smtClean="0">
                <a:ea typeface="宋体" pitchFamily="2" charset="-122"/>
              </a:rPr>
              <a:t> truth, And every one of Your righteous judgments </a:t>
            </a:r>
            <a:r>
              <a:rPr lang="en-US" altLang="zh-CN" sz="2200" i="1" smtClean="0">
                <a:ea typeface="宋体" pitchFamily="2" charset="-122"/>
              </a:rPr>
              <a:t>endures</a:t>
            </a:r>
            <a:r>
              <a:rPr lang="en-US" altLang="zh-CN" sz="2200" smtClean="0">
                <a:ea typeface="宋体" pitchFamily="2" charset="-122"/>
              </a:rPr>
              <a:t> forever. </a:t>
            </a:r>
          </a:p>
          <a:p>
            <a:pPr marR="0" algn="ctr" eaLnBrk="1" hangingPunct="1">
              <a:lnSpc>
                <a:spcPct val="80000"/>
              </a:lnSpc>
            </a:pPr>
            <a:endParaRPr lang="en-US" altLang="zh-CN" sz="600" smtClean="0">
              <a:ea typeface="宋体" pitchFamily="2" charset="-122"/>
            </a:endParaRPr>
          </a:p>
          <a:p>
            <a:pPr marR="0" algn="ctr" eaLnBrk="1" hangingPunct="1">
              <a:lnSpc>
                <a:spcPct val="80000"/>
              </a:lnSpc>
            </a:pPr>
            <a:r>
              <a:rPr lang="en-US" altLang="zh-CN" sz="600" smtClean="0">
                <a:ea typeface="宋体" pitchFamily="2" charset="-122"/>
              </a:rPr>
              <a:t/>
            </a:r>
            <a:br>
              <a:rPr lang="en-US" altLang="zh-CN" sz="600" smtClean="0">
                <a:ea typeface="宋体" pitchFamily="2" charset="-122"/>
              </a:rPr>
            </a:br>
            <a:r>
              <a:rPr lang="en-US" altLang="zh-CN" sz="600" smtClean="0">
                <a:ea typeface="宋体" pitchFamily="2" charset="-122"/>
              </a:rPr>
              <a:t/>
            </a:r>
            <a:br>
              <a:rPr lang="en-US" altLang="zh-CN" sz="600" smtClean="0">
                <a:ea typeface="宋体" pitchFamily="2" charset="-122"/>
              </a:rPr>
            </a:br>
            <a:endParaRPr lang="en-US" altLang="zh-CN" sz="700" smtClean="0">
              <a:ea typeface="宋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p:cNvSpPr>
          <p:nvPr>
            <p:ph type="title" idx="4294967295"/>
          </p:nvPr>
        </p:nvSpPr>
        <p:spPr bwMode="auto">
          <a:noFill/>
        </p:spPr>
        <p:txBody>
          <a:bodyPr wrap="square" lIns="91440" tIns="45720" rIns="91440" bIns="45720" numCol="1" anchorCtr="0" compatLnSpc="1">
            <a:prstTxWarp prst="textNoShape">
              <a:avLst/>
            </a:prstTxWarp>
            <a:normAutofit/>
          </a:bodyPr>
          <a:lstStyle/>
          <a:p>
            <a:r>
              <a:rPr lang="en-US" altLang="zh-CN" sz="3600" dirty="0" smtClean="0">
                <a:effectLst/>
                <a:latin typeface="Cambria" pitchFamily="18" charset="0"/>
                <a:ea typeface="宋体" pitchFamily="2" charset="-122"/>
              </a:rPr>
              <a:t>King </a:t>
            </a:r>
            <a:r>
              <a:rPr lang="en-US" altLang="zh-CN" sz="3600" dirty="0" err="1" smtClean="0">
                <a:effectLst/>
                <a:latin typeface="Cambria" pitchFamily="18" charset="0"/>
                <a:ea typeface="宋体" pitchFamily="2" charset="-122"/>
              </a:rPr>
              <a:t>Jehoiakim</a:t>
            </a:r>
            <a:endParaRPr lang="en-US" altLang="zh-CN" sz="3600" dirty="0" smtClean="0">
              <a:effectLst/>
              <a:latin typeface="Cambria" pitchFamily="18" charset="0"/>
              <a:ea typeface="宋体" pitchFamily="2" charset="-122"/>
            </a:endParaRPr>
          </a:p>
        </p:txBody>
      </p:sp>
      <p:sp>
        <p:nvSpPr>
          <p:cNvPr id="19457" name="Content Placeholder 2"/>
          <p:cNvSpPr>
            <a:spLocks noGrp="1"/>
          </p:cNvSpPr>
          <p:nvPr>
            <p:ph type="body" idx="1"/>
          </p:nvPr>
        </p:nvSpPr>
        <p:spPr>
          <a:xfrm>
            <a:off x="457200" y="1371600"/>
            <a:ext cx="8229600" cy="4525963"/>
          </a:xfrm>
        </p:spPr>
        <p:txBody>
          <a:bodyPr/>
          <a:lstStyle/>
          <a:p>
            <a:pPr marL="452438" indent="-342900" eaLnBrk="1" hangingPunct="1"/>
            <a:r>
              <a:rPr lang="en-US" altLang="zh-CN" sz="2200" dirty="0" smtClean="0">
                <a:solidFill>
                  <a:srgbClr val="474B78"/>
                </a:solidFill>
                <a:latin typeface="Cambria" panose="02040503050406030204" pitchFamily="18" charset="0"/>
                <a:ea typeface="宋体" pitchFamily="2" charset="-122"/>
              </a:rPr>
              <a:t>God wrote a prophecy to Judah</a:t>
            </a:r>
          </a:p>
          <a:p>
            <a:pPr marL="109538" indent="0" eaLnBrk="1" hangingPunct="1">
              <a:buFontTx/>
              <a:buNone/>
            </a:pPr>
            <a:r>
              <a:rPr lang="en-US" altLang="zh-CN" sz="2200" b="1" dirty="0" err="1" smtClean="0">
                <a:latin typeface="Cambria" panose="02040503050406030204" pitchFamily="18" charset="0"/>
                <a:ea typeface="宋体" pitchFamily="2" charset="-122"/>
              </a:rPr>
              <a:t>Jer</a:t>
            </a:r>
            <a:r>
              <a:rPr lang="en-US" altLang="zh-CN" sz="2200" b="1" dirty="0" smtClean="0">
                <a:latin typeface="Cambria" panose="02040503050406030204" pitchFamily="18" charset="0"/>
                <a:ea typeface="宋体" pitchFamily="2" charset="-122"/>
              </a:rPr>
              <a:t> 36:3 </a:t>
            </a:r>
            <a:r>
              <a:rPr lang="en-US" altLang="zh-CN" sz="2200" dirty="0" smtClean="0">
                <a:latin typeface="Cambria" panose="02040503050406030204" pitchFamily="18" charset="0"/>
                <a:ea typeface="宋体" pitchFamily="2" charset="-122"/>
              </a:rPr>
              <a:t>It may be that the house of Judah will hear all the adversities which I purpose to bring upon them, that everyone may turn from his evil way, that I may forgive their iniquity and their sin.”</a:t>
            </a:r>
            <a:endParaRPr lang="en-US" altLang="zh-CN" sz="2200" dirty="0" smtClean="0">
              <a:solidFill>
                <a:srgbClr val="474B78"/>
              </a:solidFill>
              <a:latin typeface="Cambria" panose="02040503050406030204" pitchFamily="18" charset="0"/>
              <a:ea typeface="宋体" pitchFamily="2" charset="-122"/>
            </a:endParaRPr>
          </a:p>
          <a:p>
            <a:pPr marL="452438" indent="-342900" eaLnBrk="1" hangingPunct="1"/>
            <a:r>
              <a:rPr lang="en-US" altLang="zh-CN" sz="2200" dirty="0" smtClean="0">
                <a:solidFill>
                  <a:srgbClr val="474B78"/>
                </a:solidFill>
                <a:latin typeface="Cambria" panose="02040503050406030204" pitchFamily="18" charset="0"/>
                <a:ea typeface="宋体" pitchFamily="2" charset="-122"/>
              </a:rPr>
              <a:t>Jeremiah dictated while the scribe Baruch to write it down</a:t>
            </a:r>
          </a:p>
          <a:p>
            <a:pPr marL="452438" indent="-342900" eaLnBrk="1" hangingPunct="1"/>
            <a:r>
              <a:rPr lang="en-US" altLang="zh-CN" sz="2200" dirty="0" smtClean="0">
                <a:solidFill>
                  <a:srgbClr val="474B78"/>
                </a:solidFill>
                <a:latin typeface="Cambria" panose="02040503050406030204" pitchFamily="18" charset="0"/>
                <a:ea typeface="宋体" pitchFamily="2" charset="-122"/>
              </a:rPr>
              <a:t>Baruch read it in the House of God</a:t>
            </a:r>
          </a:p>
          <a:p>
            <a:pPr marL="452438" indent="-342900" eaLnBrk="1" hangingPunct="1"/>
            <a:r>
              <a:rPr lang="en-US" altLang="zh-CN" sz="2200" dirty="0" smtClean="0">
                <a:solidFill>
                  <a:srgbClr val="474B78"/>
                </a:solidFill>
                <a:latin typeface="Cambria" panose="02040503050406030204" pitchFamily="18" charset="0"/>
                <a:ea typeface="宋体" pitchFamily="2" charset="-122"/>
              </a:rPr>
              <a:t>When the king’s princes heard it, they took it to the king to read it to him</a:t>
            </a:r>
          </a:p>
          <a:p>
            <a:pPr marL="452438" indent="-342900" eaLnBrk="1" hangingPunct="1"/>
            <a:r>
              <a:rPr lang="en-US" altLang="zh-CN" sz="2200" dirty="0">
                <a:solidFill>
                  <a:srgbClr val="474B78"/>
                </a:solidFill>
                <a:latin typeface="Cambria" panose="02040503050406030204" pitchFamily="18" charset="0"/>
                <a:ea typeface="宋体" pitchFamily="2" charset="-122"/>
              </a:rPr>
              <a:t>Jeremiah’s pronouncements of judgment and call to repentance infuriated the king and as each part was read he cut it off and burned it until the entire scroll was destroyed</a:t>
            </a:r>
          </a:p>
        </p:txBody>
      </p:sp>
    </p:spTree>
    <p:extLst>
      <p:ext uri="{BB962C8B-B14F-4D97-AF65-F5344CB8AC3E}">
        <p14:creationId xmlns:p14="http://schemas.microsoft.com/office/powerpoint/2010/main" val="4220449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idx="1"/>
          </p:nvPr>
        </p:nvSpPr>
        <p:spPr>
          <a:xfrm>
            <a:off x="457200" y="914400"/>
            <a:ext cx="8382000" cy="5257800"/>
          </a:xfrm>
          <a:solidFill>
            <a:schemeClr val="bg1"/>
          </a:solidFill>
        </p:spPr>
        <p:txBody>
          <a:bodyPr/>
          <a:lstStyle/>
          <a:p>
            <a:pPr marL="109538" indent="0" eaLnBrk="1" hangingPunct="1">
              <a:lnSpc>
                <a:spcPct val="90000"/>
              </a:lnSpc>
              <a:buFont typeface="Wingdings 3" pitchFamily="18" charset="2"/>
              <a:buNone/>
            </a:pPr>
            <a:r>
              <a:rPr lang="en-US" altLang="zh-CN" sz="2200" b="1" dirty="0" smtClean="0">
                <a:latin typeface="Cambria" pitchFamily="18" charset="0"/>
                <a:ea typeface="宋体" pitchFamily="2" charset="-122"/>
              </a:rPr>
              <a:t>Jeremiah </a:t>
            </a:r>
            <a:r>
              <a:rPr lang="en-US" altLang="zh-CN" sz="2200" b="1" dirty="0" smtClean="0">
                <a:latin typeface="Cambria" pitchFamily="18" charset="0"/>
                <a:ea typeface="宋体" pitchFamily="2" charset="-122"/>
              </a:rPr>
              <a:t>36:23</a:t>
            </a:r>
            <a:r>
              <a:rPr lang="en-US" sz="2200" dirty="0" smtClean="0">
                <a:latin typeface="Cambria" panose="02040503050406030204" pitchFamily="18" charset="0"/>
              </a:rPr>
              <a:t>And </a:t>
            </a:r>
            <a:r>
              <a:rPr lang="en-US" sz="2200" dirty="0">
                <a:latin typeface="Cambria" panose="02040503050406030204" pitchFamily="18" charset="0"/>
              </a:rPr>
              <a:t>it happened, when </a:t>
            </a:r>
            <a:r>
              <a:rPr lang="en-US" sz="2200" dirty="0" err="1">
                <a:latin typeface="Cambria" panose="02040503050406030204" pitchFamily="18" charset="0"/>
              </a:rPr>
              <a:t>Jehudi</a:t>
            </a:r>
            <a:r>
              <a:rPr lang="en-US" sz="2200" dirty="0">
                <a:latin typeface="Cambria" panose="02040503050406030204" pitchFamily="18" charset="0"/>
              </a:rPr>
              <a:t> had read three or four columns, </a:t>
            </a:r>
            <a:r>
              <a:rPr lang="en-US" sz="2200" i="1" dirty="0">
                <a:latin typeface="Cambria" panose="02040503050406030204" pitchFamily="18" charset="0"/>
              </a:rPr>
              <a:t>that the king</a:t>
            </a:r>
            <a:r>
              <a:rPr lang="en-US" sz="2200" dirty="0">
                <a:latin typeface="Cambria" panose="02040503050406030204" pitchFamily="18" charset="0"/>
              </a:rPr>
              <a:t> cut it with the scribe’s knife and cast </a:t>
            </a:r>
            <a:r>
              <a:rPr lang="en-US" sz="2200" i="1" dirty="0">
                <a:latin typeface="Cambria" panose="02040503050406030204" pitchFamily="18" charset="0"/>
              </a:rPr>
              <a:t>it</a:t>
            </a:r>
            <a:r>
              <a:rPr lang="en-US" sz="2200" dirty="0">
                <a:latin typeface="Cambria" panose="02040503050406030204" pitchFamily="18" charset="0"/>
              </a:rPr>
              <a:t> into the fire that </a:t>
            </a:r>
            <a:r>
              <a:rPr lang="en-US" sz="2200" i="1" dirty="0">
                <a:latin typeface="Cambria" panose="02040503050406030204" pitchFamily="18" charset="0"/>
              </a:rPr>
              <a:t>was</a:t>
            </a:r>
            <a:r>
              <a:rPr lang="en-US" sz="2200" dirty="0">
                <a:latin typeface="Cambria" panose="02040503050406030204" pitchFamily="18" charset="0"/>
              </a:rPr>
              <a:t> on the hearth, until all the scroll was </a:t>
            </a:r>
            <a:r>
              <a:rPr lang="en-US" sz="2200" dirty="0" smtClean="0">
                <a:latin typeface="Cambria" panose="02040503050406030204" pitchFamily="18" charset="0"/>
              </a:rPr>
              <a:t>consumed in </a:t>
            </a:r>
            <a:r>
              <a:rPr lang="en-US" sz="2200" dirty="0">
                <a:latin typeface="Cambria" panose="02040503050406030204" pitchFamily="18" charset="0"/>
              </a:rPr>
              <a:t>the fire that </a:t>
            </a:r>
            <a:r>
              <a:rPr lang="en-US" sz="2200" i="1" dirty="0">
                <a:latin typeface="Cambria" panose="02040503050406030204" pitchFamily="18" charset="0"/>
              </a:rPr>
              <a:t>was</a:t>
            </a:r>
            <a:r>
              <a:rPr lang="en-US" sz="2200" dirty="0">
                <a:latin typeface="Cambria" panose="02040503050406030204" pitchFamily="18" charset="0"/>
              </a:rPr>
              <a:t> on the </a:t>
            </a:r>
            <a:r>
              <a:rPr lang="en-US" sz="2200" dirty="0" smtClean="0">
                <a:latin typeface="Cambria" panose="02040503050406030204" pitchFamily="18" charset="0"/>
              </a:rPr>
              <a:t>hearth…</a:t>
            </a:r>
            <a:r>
              <a:rPr lang="en-US" sz="2200" baseline="30000" dirty="0" smtClean="0">
                <a:latin typeface="Cambria" panose="02040503050406030204" pitchFamily="18" charset="0"/>
              </a:rPr>
              <a:t>26</a:t>
            </a:r>
            <a:r>
              <a:rPr lang="en-US" sz="2200" dirty="0" smtClean="0">
                <a:latin typeface="Cambria" panose="02040503050406030204" pitchFamily="18" charset="0"/>
              </a:rPr>
              <a:t>And </a:t>
            </a:r>
            <a:r>
              <a:rPr lang="en-US" sz="2200" dirty="0">
                <a:latin typeface="Cambria" panose="02040503050406030204" pitchFamily="18" charset="0"/>
              </a:rPr>
              <a:t>the king commanded </a:t>
            </a:r>
            <a:r>
              <a:rPr lang="en-US" sz="2200" dirty="0" err="1">
                <a:latin typeface="Cambria" panose="02040503050406030204" pitchFamily="18" charset="0"/>
              </a:rPr>
              <a:t>Jerahmeel</a:t>
            </a:r>
            <a:r>
              <a:rPr lang="en-US" sz="2200" dirty="0">
                <a:latin typeface="Cambria" panose="02040503050406030204" pitchFamily="18" charset="0"/>
              </a:rPr>
              <a:t> </a:t>
            </a:r>
            <a:r>
              <a:rPr lang="en-US" sz="2200" dirty="0" smtClean="0">
                <a:latin typeface="Cambria" panose="02040503050406030204" pitchFamily="18" charset="0"/>
              </a:rPr>
              <a:t>the </a:t>
            </a:r>
            <a:r>
              <a:rPr lang="en-US" sz="2200" dirty="0">
                <a:latin typeface="Cambria" panose="02040503050406030204" pitchFamily="18" charset="0"/>
              </a:rPr>
              <a:t>king’s son, </a:t>
            </a:r>
            <a:r>
              <a:rPr lang="en-US" sz="2200" dirty="0" err="1">
                <a:latin typeface="Cambria" panose="02040503050406030204" pitchFamily="18" charset="0"/>
              </a:rPr>
              <a:t>Seraiah</a:t>
            </a:r>
            <a:r>
              <a:rPr lang="en-US" sz="2200" dirty="0">
                <a:latin typeface="Cambria" panose="02040503050406030204" pitchFamily="18" charset="0"/>
              </a:rPr>
              <a:t> the son of </a:t>
            </a:r>
            <a:r>
              <a:rPr lang="en-US" sz="2200" dirty="0" err="1">
                <a:latin typeface="Cambria" panose="02040503050406030204" pitchFamily="18" charset="0"/>
              </a:rPr>
              <a:t>Azriel</a:t>
            </a:r>
            <a:r>
              <a:rPr lang="en-US" sz="2200" dirty="0">
                <a:latin typeface="Cambria" panose="02040503050406030204" pitchFamily="18" charset="0"/>
              </a:rPr>
              <a:t>, and </a:t>
            </a:r>
            <a:r>
              <a:rPr lang="en-US" sz="2200" dirty="0" err="1">
                <a:latin typeface="Cambria" panose="02040503050406030204" pitchFamily="18" charset="0"/>
              </a:rPr>
              <a:t>Shelemiah</a:t>
            </a:r>
            <a:r>
              <a:rPr lang="en-US" sz="2200" dirty="0">
                <a:latin typeface="Cambria" panose="02040503050406030204" pitchFamily="18" charset="0"/>
              </a:rPr>
              <a:t> the son of </a:t>
            </a:r>
            <a:r>
              <a:rPr lang="en-US" sz="2200" dirty="0" err="1">
                <a:latin typeface="Cambria" panose="02040503050406030204" pitchFamily="18" charset="0"/>
              </a:rPr>
              <a:t>Abdeel</a:t>
            </a:r>
            <a:r>
              <a:rPr lang="en-US" sz="2200" dirty="0">
                <a:latin typeface="Cambria" panose="02040503050406030204" pitchFamily="18" charset="0"/>
              </a:rPr>
              <a:t>, to seize Baruch the scribe and Jeremiah the prophet, </a:t>
            </a:r>
            <a:r>
              <a:rPr lang="en-US" sz="2200" u="sng" dirty="0">
                <a:latin typeface="Cambria" panose="02040503050406030204" pitchFamily="18" charset="0"/>
              </a:rPr>
              <a:t>but the </a:t>
            </a:r>
            <a:r>
              <a:rPr lang="en-US" sz="2200" u="sng" cap="small" dirty="0">
                <a:latin typeface="Cambria" panose="02040503050406030204" pitchFamily="18" charset="0"/>
              </a:rPr>
              <a:t>Lord</a:t>
            </a:r>
            <a:r>
              <a:rPr lang="en-US" sz="2200" u="sng" dirty="0">
                <a:latin typeface="Cambria" panose="02040503050406030204" pitchFamily="18" charset="0"/>
              </a:rPr>
              <a:t> hid them</a:t>
            </a:r>
            <a:r>
              <a:rPr lang="en-US" sz="2200" dirty="0">
                <a:latin typeface="Cambria" panose="02040503050406030204" pitchFamily="18" charset="0"/>
              </a:rPr>
              <a:t>.</a:t>
            </a:r>
            <a:r>
              <a:rPr lang="en-US" sz="2200" dirty="0">
                <a:latin typeface="Cambria" panose="02040503050406030204" pitchFamily="18" charset="0"/>
              </a:rPr>
              <a:t> </a:t>
            </a:r>
            <a:br>
              <a:rPr lang="en-US" sz="2200" dirty="0">
                <a:latin typeface="Cambria" panose="02040503050406030204" pitchFamily="18" charset="0"/>
              </a:rPr>
            </a:br>
            <a:r>
              <a:rPr lang="en-US" sz="2200" baseline="30000" dirty="0" smtClean="0">
                <a:latin typeface="Cambria" panose="02040503050406030204" pitchFamily="18" charset="0"/>
              </a:rPr>
              <a:t>27</a:t>
            </a:r>
            <a:r>
              <a:rPr lang="en-US" altLang="zh-CN" sz="2200" dirty="0" smtClean="0">
                <a:latin typeface="Cambria" pitchFamily="18" charset="0"/>
                <a:ea typeface="宋体" pitchFamily="2" charset="-122"/>
              </a:rPr>
              <a:t>Now </a:t>
            </a:r>
            <a:r>
              <a:rPr lang="en-US" altLang="zh-CN" sz="2200" dirty="0" smtClean="0">
                <a:latin typeface="Cambria" pitchFamily="18" charset="0"/>
                <a:ea typeface="宋体" pitchFamily="2" charset="-122"/>
              </a:rPr>
              <a:t>after the king had burned the scroll with the words which Baruch had written at the instruction of Jeremiah, the word of the Lord came to Jeremiah, saying: </a:t>
            </a:r>
            <a:r>
              <a:rPr lang="en-US" altLang="zh-CN" sz="2200" baseline="30000" dirty="0" smtClean="0">
                <a:latin typeface="Cambria" pitchFamily="18" charset="0"/>
                <a:ea typeface="宋体" pitchFamily="2" charset="-122"/>
              </a:rPr>
              <a:t>28</a:t>
            </a:r>
            <a:r>
              <a:rPr lang="en-US" altLang="zh-CN" sz="2200" dirty="0" smtClean="0">
                <a:latin typeface="Cambria" pitchFamily="18" charset="0"/>
                <a:ea typeface="宋体" pitchFamily="2" charset="-122"/>
              </a:rPr>
              <a:t>“Take yet another scroll, and write on it all the former words that were in the first scroll which Jehoiakim the king of Judah has </a:t>
            </a:r>
            <a:r>
              <a:rPr lang="en-US" altLang="zh-CN" sz="2200" dirty="0" smtClean="0">
                <a:latin typeface="Cambria" pitchFamily="18" charset="0"/>
                <a:ea typeface="宋体" pitchFamily="2" charset="-122"/>
              </a:rPr>
              <a:t>burned…</a:t>
            </a:r>
          </a:p>
          <a:p>
            <a:pPr marL="109538" indent="0" eaLnBrk="1" hangingPunct="1">
              <a:lnSpc>
                <a:spcPct val="90000"/>
              </a:lnSpc>
              <a:buFont typeface="Wingdings 3" pitchFamily="18" charset="2"/>
              <a:buNone/>
            </a:pPr>
            <a:r>
              <a:rPr lang="en-US" altLang="zh-CN" sz="2200" baseline="30000" dirty="0" smtClean="0">
                <a:latin typeface="Cambria" pitchFamily="18" charset="0"/>
                <a:ea typeface="宋体" pitchFamily="2" charset="-122"/>
              </a:rPr>
              <a:t>32</a:t>
            </a:r>
            <a:r>
              <a:rPr lang="en-US" altLang="zh-CN" sz="2200" dirty="0" smtClean="0">
                <a:latin typeface="Cambria" pitchFamily="18" charset="0"/>
                <a:ea typeface="宋体" pitchFamily="2" charset="-122"/>
              </a:rPr>
              <a:t>Then </a:t>
            </a:r>
            <a:r>
              <a:rPr lang="en-US" altLang="zh-CN" sz="2200" u="sng" dirty="0">
                <a:latin typeface="Cambria" panose="02040503050406030204" pitchFamily="18" charset="0"/>
              </a:rPr>
              <a:t>Jeremiah took another scroll </a:t>
            </a:r>
            <a:r>
              <a:rPr lang="en-US" altLang="zh-CN" sz="2200" dirty="0" smtClean="0">
                <a:latin typeface="Cambria" pitchFamily="18" charset="0"/>
                <a:ea typeface="宋体" pitchFamily="2" charset="-122"/>
              </a:rPr>
              <a:t>and gave it to Baruch the scribe, the son of </a:t>
            </a:r>
            <a:r>
              <a:rPr lang="en-US" altLang="zh-CN" sz="2200" dirty="0" err="1" smtClean="0">
                <a:latin typeface="Cambria" pitchFamily="18" charset="0"/>
                <a:ea typeface="宋体" pitchFamily="2" charset="-122"/>
              </a:rPr>
              <a:t>Neriah</a:t>
            </a:r>
            <a:r>
              <a:rPr lang="en-US" altLang="zh-CN" sz="2200" dirty="0" smtClean="0">
                <a:latin typeface="Cambria" pitchFamily="18" charset="0"/>
                <a:ea typeface="宋体" pitchFamily="2" charset="-122"/>
              </a:rPr>
              <a:t>, who wrote on it at the instruction of Jeremiah all the words of the book which Jehoiakim king of Judah had burned in the fire. And besides, there were added to them many similar words.</a:t>
            </a:r>
          </a:p>
          <a:p>
            <a:pPr marL="452438" indent="-342900" eaLnBrk="1" hangingPunct="1">
              <a:lnSpc>
                <a:spcPct val="90000"/>
              </a:lnSpc>
            </a:pPr>
            <a:r>
              <a:rPr lang="en-US" altLang="zh-CN" sz="2200" dirty="0" smtClean="0">
                <a:solidFill>
                  <a:srgbClr val="474B78"/>
                </a:solidFill>
                <a:latin typeface="Cambria" panose="02040503050406030204" pitchFamily="18" charset="0"/>
                <a:ea typeface="宋体" pitchFamily="2" charset="-122"/>
              </a:rPr>
              <a:t>Men are so foolish to think they can destroy God’s word</a:t>
            </a:r>
            <a:endParaRPr lang="en-US" altLang="zh-CN" sz="2200" dirty="0">
              <a:solidFill>
                <a:srgbClr val="474B78"/>
              </a:solidFill>
              <a:latin typeface="Cambria" panose="02040503050406030204" pitchFamily="18" charset="0"/>
              <a:ea typeface="宋体" pitchFamily="2" charset="-122"/>
            </a:endParaRPr>
          </a:p>
        </p:txBody>
      </p:sp>
      <p:sp>
        <p:nvSpPr>
          <p:cNvPr id="2" name="Title 1"/>
          <p:cNvSpPr>
            <a:spLocks noGrp="1"/>
          </p:cNvSpPr>
          <p:nvPr>
            <p:ph type="title"/>
          </p:nvPr>
        </p:nvSpPr>
        <p:spPr>
          <a:xfrm>
            <a:off x="457200" y="0"/>
            <a:ext cx="8229600" cy="1143000"/>
          </a:xfrm>
        </p:spPr>
        <p:txBody>
          <a:bodyPr>
            <a:normAutofit/>
          </a:bodyPr>
          <a:lstStyle/>
          <a:p>
            <a:r>
              <a:rPr lang="en-US" altLang="zh-CN" sz="3600" dirty="0">
                <a:effectLst/>
                <a:latin typeface="Cambria" pitchFamily="18" charset="0"/>
                <a:ea typeface="宋体" pitchFamily="2" charset="-122"/>
              </a:rPr>
              <a:t>King </a:t>
            </a:r>
            <a:r>
              <a:rPr lang="en-US" altLang="zh-CN" sz="3600" dirty="0" err="1" smtClean="0">
                <a:effectLst/>
                <a:latin typeface="Cambria" pitchFamily="18" charset="0"/>
                <a:ea typeface="宋体" pitchFamily="2" charset="-122"/>
              </a:rPr>
              <a:t>Jehoiakim</a:t>
            </a:r>
            <a:r>
              <a:rPr lang="en-US" altLang="zh-CN" sz="3600" dirty="0" smtClean="0">
                <a:effectLst/>
                <a:latin typeface="Cambria" pitchFamily="18" charset="0"/>
                <a:ea typeface="宋体" pitchFamily="2" charset="-122"/>
              </a:rPr>
              <a:t> burns the scroll</a:t>
            </a:r>
            <a:endParaRPr lang="en-US" sz="3600" dirty="0"/>
          </a:p>
        </p:txBody>
      </p:sp>
    </p:spTree>
    <p:extLst>
      <p:ext uri="{BB962C8B-B14F-4D97-AF65-F5344CB8AC3E}">
        <p14:creationId xmlns:p14="http://schemas.microsoft.com/office/powerpoint/2010/main" val="3555643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normAutofit/>
          </a:bodyPr>
          <a:lstStyle/>
          <a:p>
            <a:pPr eaLnBrk="1" fontAlgn="auto" hangingPunct="1">
              <a:spcAft>
                <a:spcPts val="0"/>
              </a:spcAft>
              <a:defRPr/>
            </a:pPr>
            <a:r>
              <a:rPr lang="en-US" sz="3600" dirty="0" smtClean="0"/>
              <a:t>Attacks on God’s Word</a:t>
            </a:r>
            <a:endParaRPr lang="en-US" sz="3600" dirty="0"/>
          </a:p>
        </p:txBody>
      </p:sp>
      <p:grpSp>
        <p:nvGrpSpPr>
          <p:cNvPr id="7" name="Group 6"/>
          <p:cNvGrpSpPr/>
          <p:nvPr/>
        </p:nvGrpSpPr>
        <p:grpSpPr>
          <a:xfrm>
            <a:off x="-135323" y="878265"/>
            <a:ext cx="9490874" cy="3236535"/>
            <a:chOff x="-135323" y="1280160"/>
            <a:chExt cx="9490874" cy="3236535"/>
          </a:xfrm>
        </p:grpSpPr>
        <p:sp>
          <p:nvSpPr>
            <p:cNvPr id="4" name="Rectangle 3"/>
            <p:cNvSpPr/>
            <p:nvPr/>
          </p:nvSpPr>
          <p:spPr>
            <a:xfrm>
              <a:off x="152400" y="2590800"/>
              <a:ext cx="8839200" cy="762000"/>
            </a:xfrm>
            <a:prstGeom prst="rect">
              <a:avLst/>
            </a:prstGeom>
            <a:solidFill>
              <a:schemeClr val="accent1">
                <a:lumMod val="60000"/>
                <a:lumOff val="40000"/>
              </a:schemeClr>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p:nvCxnSpPr>
          <p:spPr>
            <a:xfrm>
              <a:off x="30480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103442" y="2633472"/>
              <a:ext cx="498855" cy="261610"/>
            </a:xfrm>
            <a:prstGeom prst="rect">
              <a:avLst/>
            </a:prstGeom>
            <a:noFill/>
          </p:spPr>
          <p:txBody>
            <a:bodyPr wrap="none" rtlCol="0">
              <a:spAutoFit/>
            </a:bodyPr>
            <a:lstStyle/>
            <a:p>
              <a:r>
                <a:rPr lang="en-US" sz="1100" dirty="0" smtClean="0"/>
                <a:t>1776</a:t>
              </a:r>
              <a:endParaRPr lang="en-US" sz="1000" dirty="0"/>
            </a:p>
          </p:txBody>
        </p:sp>
        <p:sp>
          <p:nvSpPr>
            <p:cNvPr id="15" name="TextBox 14"/>
            <p:cNvSpPr txBox="1"/>
            <p:nvPr/>
          </p:nvSpPr>
          <p:spPr>
            <a:xfrm>
              <a:off x="4742846" y="2633472"/>
              <a:ext cx="420308" cy="261610"/>
            </a:xfrm>
            <a:prstGeom prst="rect">
              <a:avLst/>
            </a:prstGeom>
            <a:noFill/>
          </p:spPr>
          <p:txBody>
            <a:bodyPr wrap="none" rtlCol="0">
              <a:spAutoFit/>
            </a:bodyPr>
            <a:lstStyle/>
            <a:p>
              <a:r>
                <a:rPr lang="en-US" sz="1100" dirty="0" smtClean="0"/>
                <a:t>303</a:t>
              </a:r>
              <a:endParaRPr lang="en-US" sz="1000" dirty="0"/>
            </a:p>
          </p:txBody>
        </p:sp>
        <p:cxnSp>
          <p:nvCxnSpPr>
            <p:cNvPr id="16" name="Straight Connector 15"/>
            <p:cNvCxnSpPr/>
            <p:nvPr/>
          </p:nvCxnSpPr>
          <p:spPr>
            <a:xfrm>
              <a:off x="220980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495800" y="2011680"/>
              <a:ext cx="0" cy="6400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09575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867400" y="2103120"/>
              <a:ext cx="0" cy="5486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354647"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83920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934200" y="2209800"/>
              <a:ext cx="868122" cy="338554"/>
            </a:xfrm>
            <a:prstGeom prst="rect">
              <a:avLst/>
            </a:prstGeom>
            <a:noFill/>
          </p:spPr>
          <p:txBody>
            <a:bodyPr wrap="none" rtlCol="0">
              <a:spAutoFit/>
            </a:bodyPr>
            <a:lstStyle/>
            <a:p>
              <a:pPr algn="ctr"/>
              <a:r>
                <a:rPr lang="en-US" sz="1600" dirty="0">
                  <a:latin typeface="Cambria" pitchFamily="18" charset="0"/>
                  <a:ea typeface="宋体" pitchFamily="2" charset="-122"/>
                </a:rPr>
                <a:t>Voltaire</a:t>
              </a:r>
            </a:p>
          </p:txBody>
        </p:sp>
        <p:sp>
          <p:nvSpPr>
            <p:cNvPr id="49" name="Rectangle 48"/>
            <p:cNvSpPr/>
            <p:nvPr/>
          </p:nvSpPr>
          <p:spPr>
            <a:xfrm>
              <a:off x="4419600" y="2209800"/>
              <a:ext cx="1074333" cy="338554"/>
            </a:xfrm>
            <a:prstGeom prst="rect">
              <a:avLst/>
            </a:prstGeom>
          </p:spPr>
          <p:txBody>
            <a:bodyPr wrap="none">
              <a:spAutoFit/>
            </a:bodyPr>
            <a:lstStyle/>
            <a:p>
              <a:pPr algn="ctr"/>
              <a:r>
                <a:rPr lang="en-US" sz="1600" dirty="0" smtClean="0">
                  <a:latin typeface="Cambria" pitchFamily="18" charset="0"/>
                  <a:ea typeface="宋体" pitchFamily="2" charset="-122"/>
                </a:rPr>
                <a:t>Diocletian</a:t>
              </a:r>
              <a:endParaRPr lang="en-US" sz="1600" dirty="0">
                <a:latin typeface="Cambria" pitchFamily="18" charset="0"/>
                <a:ea typeface="宋体" pitchFamily="2" charset="-122"/>
              </a:endParaRPr>
            </a:p>
          </p:txBody>
        </p:sp>
        <p:sp>
          <p:nvSpPr>
            <p:cNvPr id="50" name="Rectangle 49"/>
            <p:cNvSpPr/>
            <p:nvPr/>
          </p:nvSpPr>
          <p:spPr>
            <a:xfrm>
              <a:off x="-135323" y="1721703"/>
              <a:ext cx="1211648" cy="830997"/>
            </a:xfrm>
            <a:prstGeom prst="rect">
              <a:avLst/>
            </a:prstGeom>
          </p:spPr>
          <p:txBody>
            <a:bodyPr wrap="square">
              <a:spAutoFit/>
            </a:bodyPr>
            <a:lstStyle/>
            <a:p>
              <a:pPr algn="ctr"/>
              <a:r>
                <a:rPr lang="en-US" sz="1600" dirty="0">
                  <a:latin typeface="Cambria" pitchFamily="18" charset="0"/>
                  <a:ea typeface="宋体" pitchFamily="2" charset="-122"/>
                </a:rPr>
                <a:t>Satan in Garden of Eden</a:t>
              </a:r>
            </a:p>
          </p:txBody>
        </p:sp>
        <p:sp>
          <p:nvSpPr>
            <p:cNvPr id="51" name="TextBox 50"/>
            <p:cNvSpPr txBox="1"/>
            <p:nvPr/>
          </p:nvSpPr>
          <p:spPr>
            <a:xfrm>
              <a:off x="65604" y="2633472"/>
              <a:ext cx="734496" cy="261610"/>
            </a:xfrm>
            <a:prstGeom prst="rect">
              <a:avLst/>
            </a:prstGeom>
            <a:noFill/>
          </p:spPr>
          <p:txBody>
            <a:bodyPr wrap="none" rtlCol="0">
              <a:spAutoFit/>
            </a:bodyPr>
            <a:lstStyle/>
            <a:p>
              <a:r>
                <a:rPr lang="en-US" sz="1100" dirty="0" smtClean="0"/>
                <a:t>4000 BC</a:t>
              </a:r>
              <a:endParaRPr lang="en-US" sz="1000" dirty="0"/>
            </a:p>
          </p:txBody>
        </p:sp>
        <p:sp>
          <p:nvSpPr>
            <p:cNvPr id="52" name="Rectangle 51"/>
            <p:cNvSpPr/>
            <p:nvPr/>
          </p:nvSpPr>
          <p:spPr>
            <a:xfrm>
              <a:off x="1638300" y="1981200"/>
              <a:ext cx="1143000" cy="584775"/>
            </a:xfrm>
            <a:prstGeom prst="rect">
              <a:avLst/>
            </a:prstGeom>
          </p:spPr>
          <p:txBody>
            <a:bodyPr wrap="square">
              <a:spAutoFit/>
            </a:bodyPr>
            <a:lstStyle/>
            <a:p>
              <a:pPr algn="ctr"/>
              <a:r>
                <a:rPr lang="en-US" altLang="zh-CN" sz="1600" dirty="0" smtClean="0">
                  <a:latin typeface="Cambria" pitchFamily="18" charset="0"/>
                  <a:ea typeface="宋体" pitchFamily="2" charset="-122"/>
                </a:rPr>
                <a:t>King Jehoiakim</a:t>
              </a:r>
              <a:endParaRPr lang="en-US" sz="1600" dirty="0"/>
            </a:p>
          </p:txBody>
        </p:sp>
        <p:sp>
          <p:nvSpPr>
            <p:cNvPr id="53" name="TextBox 52"/>
            <p:cNvSpPr txBox="1"/>
            <p:nvPr/>
          </p:nvSpPr>
          <p:spPr>
            <a:xfrm>
              <a:off x="1905000" y="2633472"/>
              <a:ext cx="655949" cy="261610"/>
            </a:xfrm>
            <a:prstGeom prst="rect">
              <a:avLst/>
            </a:prstGeom>
            <a:noFill/>
          </p:spPr>
          <p:txBody>
            <a:bodyPr wrap="none" rtlCol="0">
              <a:spAutoFit/>
            </a:bodyPr>
            <a:lstStyle/>
            <a:p>
              <a:r>
                <a:rPr lang="en-US" sz="1100" dirty="0" smtClean="0"/>
                <a:t>600 BC</a:t>
              </a:r>
              <a:endParaRPr lang="en-US" sz="1000" dirty="0"/>
            </a:p>
          </p:txBody>
        </p:sp>
        <p:sp>
          <p:nvSpPr>
            <p:cNvPr id="54" name="TextBox 53"/>
            <p:cNvSpPr txBox="1"/>
            <p:nvPr/>
          </p:nvSpPr>
          <p:spPr>
            <a:xfrm>
              <a:off x="1094304" y="3063240"/>
              <a:ext cx="734496" cy="261610"/>
            </a:xfrm>
            <a:prstGeom prst="rect">
              <a:avLst/>
            </a:prstGeom>
            <a:noFill/>
          </p:spPr>
          <p:txBody>
            <a:bodyPr wrap="none" rtlCol="0">
              <a:spAutoFit/>
            </a:bodyPr>
            <a:lstStyle/>
            <a:p>
              <a:r>
                <a:rPr lang="en-US" sz="1100" dirty="0" smtClean="0"/>
                <a:t>1500 BC</a:t>
              </a:r>
              <a:endParaRPr lang="en-US" sz="1000" dirty="0"/>
            </a:p>
          </p:txBody>
        </p:sp>
        <p:sp>
          <p:nvSpPr>
            <p:cNvPr id="55" name="Rectangle 54"/>
            <p:cNvSpPr/>
            <p:nvPr/>
          </p:nvSpPr>
          <p:spPr>
            <a:xfrm>
              <a:off x="822960" y="3657600"/>
              <a:ext cx="13716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Gen-</a:t>
              </a:r>
              <a:r>
                <a:rPr lang="en-US" altLang="zh-CN" sz="1600" dirty="0" err="1" smtClean="0">
                  <a:latin typeface="Cambria" pitchFamily="18" charset="0"/>
                  <a:ea typeface="宋体" pitchFamily="2" charset="-122"/>
                </a:rPr>
                <a:t>Deut</a:t>
              </a:r>
              <a:endParaRPr lang="en-US" sz="1600" dirty="0"/>
            </a:p>
          </p:txBody>
        </p:sp>
        <p:cxnSp>
          <p:nvCxnSpPr>
            <p:cNvPr id="56" name="Straight Connector 55"/>
            <p:cNvCxnSpPr/>
            <p:nvPr/>
          </p:nvCxnSpPr>
          <p:spPr>
            <a:xfrm>
              <a:off x="1447800" y="3276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3562350" y="3063240"/>
              <a:ext cx="341760" cy="261610"/>
            </a:xfrm>
            <a:prstGeom prst="rect">
              <a:avLst/>
            </a:prstGeom>
            <a:noFill/>
          </p:spPr>
          <p:txBody>
            <a:bodyPr wrap="none" rtlCol="0">
              <a:spAutoFit/>
            </a:bodyPr>
            <a:lstStyle/>
            <a:p>
              <a:r>
                <a:rPr lang="en-US" sz="1100" dirty="0" smtClean="0"/>
                <a:t>33</a:t>
              </a:r>
              <a:endParaRPr lang="en-US" sz="1000" dirty="0"/>
            </a:p>
          </p:txBody>
        </p:sp>
        <p:sp>
          <p:nvSpPr>
            <p:cNvPr id="58" name="Rectangle 57"/>
            <p:cNvSpPr/>
            <p:nvPr/>
          </p:nvSpPr>
          <p:spPr>
            <a:xfrm>
              <a:off x="3017520" y="3383280"/>
              <a:ext cx="13716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Christ</a:t>
              </a:r>
              <a:endParaRPr lang="en-US" sz="1600" dirty="0"/>
            </a:p>
          </p:txBody>
        </p:sp>
        <p:cxnSp>
          <p:nvCxnSpPr>
            <p:cNvPr id="59" name="Straight Connector 58"/>
            <p:cNvCxnSpPr/>
            <p:nvPr/>
          </p:nvCxnSpPr>
          <p:spPr>
            <a:xfrm>
              <a:off x="3733800" y="3276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3429000" y="3657600"/>
              <a:ext cx="13716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NT written</a:t>
              </a:r>
              <a:endParaRPr lang="en-US" sz="1600" dirty="0"/>
            </a:p>
          </p:txBody>
        </p:sp>
        <p:cxnSp>
          <p:nvCxnSpPr>
            <p:cNvPr id="61" name="Straight Connector 60"/>
            <p:cNvCxnSpPr/>
            <p:nvPr/>
          </p:nvCxnSpPr>
          <p:spPr>
            <a:xfrm>
              <a:off x="4038600" y="3276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845683" y="3063240"/>
              <a:ext cx="545342" cy="261610"/>
            </a:xfrm>
            <a:prstGeom prst="rect">
              <a:avLst/>
            </a:prstGeom>
            <a:noFill/>
          </p:spPr>
          <p:txBody>
            <a:bodyPr wrap="none" rtlCol="0">
              <a:spAutoFit/>
            </a:bodyPr>
            <a:lstStyle/>
            <a:p>
              <a:r>
                <a:rPr lang="en-US" sz="1100" dirty="0" smtClean="0"/>
                <a:t>35-95</a:t>
              </a:r>
              <a:endParaRPr lang="en-US" sz="1000" dirty="0"/>
            </a:p>
          </p:txBody>
        </p:sp>
        <p:sp>
          <p:nvSpPr>
            <p:cNvPr id="63" name="TextBox 62"/>
            <p:cNvSpPr txBox="1"/>
            <p:nvPr/>
          </p:nvSpPr>
          <p:spPr>
            <a:xfrm>
              <a:off x="8582025" y="2633472"/>
              <a:ext cx="498855" cy="261610"/>
            </a:xfrm>
            <a:prstGeom prst="rect">
              <a:avLst/>
            </a:prstGeom>
            <a:noFill/>
          </p:spPr>
          <p:txBody>
            <a:bodyPr wrap="none" rtlCol="0">
              <a:spAutoFit/>
            </a:bodyPr>
            <a:lstStyle/>
            <a:p>
              <a:r>
                <a:rPr lang="en-US" sz="1100" dirty="0" smtClean="0"/>
                <a:t>2008</a:t>
              </a:r>
              <a:endParaRPr lang="en-US" sz="1000" dirty="0"/>
            </a:p>
          </p:txBody>
        </p:sp>
        <p:sp>
          <p:nvSpPr>
            <p:cNvPr id="64" name="TextBox 63"/>
            <p:cNvSpPr txBox="1"/>
            <p:nvPr/>
          </p:nvSpPr>
          <p:spPr>
            <a:xfrm>
              <a:off x="8296275" y="2209800"/>
              <a:ext cx="1059276" cy="338554"/>
            </a:xfrm>
            <a:prstGeom prst="rect">
              <a:avLst/>
            </a:prstGeom>
            <a:noFill/>
          </p:spPr>
          <p:txBody>
            <a:bodyPr wrap="square" rtlCol="0">
              <a:spAutoFit/>
            </a:bodyPr>
            <a:lstStyle/>
            <a:p>
              <a:pPr algn="ctr"/>
              <a:r>
                <a:rPr lang="en-US" sz="1600" dirty="0" smtClean="0">
                  <a:latin typeface="Cambria" pitchFamily="18" charset="0"/>
                  <a:ea typeface="宋体" pitchFamily="2" charset="-122"/>
                </a:rPr>
                <a:t>US Mil.</a:t>
              </a:r>
              <a:endParaRPr lang="en-US" sz="1600" dirty="0">
                <a:latin typeface="Cambria" pitchFamily="18" charset="0"/>
                <a:ea typeface="宋体" pitchFamily="2" charset="-122"/>
              </a:endParaRPr>
            </a:p>
          </p:txBody>
        </p:sp>
        <p:sp>
          <p:nvSpPr>
            <p:cNvPr id="65" name="TextBox 64"/>
            <p:cNvSpPr txBox="1"/>
            <p:nvPr/>
          </p:nvSpPr>
          <p:spPr>
            <a:xfrm>
              <a:off x="6301995" y="3063240"/>
              <a:ext cx="498855" cy="261610"/>
            </a:xfrm>
            <a:prstGeom prst="rect">
              <a:avLst/>
            </a:prstGeom>
            <a:noFill/>
          </p:spPr>
          <p:txBody>
            <a:bodyPr wrap="none" rtlCol="0">
              <a:spAutoFit/>
            </a:bodyPr>
            <a:lstStyle/>
            <a:p>
              <a:r>
                <a:rPr lang="en-US" sz="1100" dirty="0" smtClean="0"/>
                <a:t>1526</a:t>
              </a:r>
              <a:endParaRPr lang="en-US" sz="1000" dirty="0"/>
            </a:p>
          </p:txBody>
        </p:sp>
        <p:sp>
          <p:nvSpPr>
            <p:cNvPr id="66" name="TextBox 65"/>
            <p:cNvSpPr txBox="1"/>
            <p:nvPr/>
          </p:nvSpPr>
          <p:spPr>
            <a:xfrm>
              <a:off x="6119259" y="3657600"/>
              <a:ext cx="889794" cy="338554"/>
            </a:xfrm>
            <a:prstGeom prst="rect">
              <a:avLst/>
            </a:prstGeom>
            <a:noFill/>
          </p:spPr>
          <p:txBody>
            <a:bodyPr wrap="none" rtlCol="0">
              <a:spAutoFit/>
            </a:bodyPr>
            <a:lstStyle/>
            <a:p>
              <a:pPr algn="ctr"/>
              <a:r>
                <a:rPr lang="en-US" sz="1600" dirty="0" smtClean="0">
                  <a:latin typeface="Cambria" pitchFamily="18" charset="0"/>
                  <a:ea typeface="宋体" pitchFamily="2" charset="-122"/>
                </a:rPr>
                <a:t>Tyndale</a:t>
              </a:r>
              <a:endParaRPr lang="en-US" sz="1600" dirty="0">
                <a:latin typeface="Cambria" pitchFamily="18" charset="0"/>
                <a:ea typeface="宋体" pitchFamily="2" charset="-122"/>
              </a:endParaRPr>
            </a:p>
          </p:txBody>
        </p:sp>
        <p:sp>
          <p:nvSpPr>
            <p:cNvPr id="68" name="TextBox 67"/>
            <p:cNvSpPr txBox="1"/>
            <p:nvPr/>
          </p:nvSpPr>
          <p:spPr>
            <a:xfrm>
              <a:off x="5591175" y="2633472"/>
              <a:ext cx="569387" cy="261610"/>
            </a:xfrm>
            <a:prstGeom prst="rect">
              <a:avLst/>
            </a:prstGeom>
            <a:noFill/>
          </p:spPr>
          <p:txBody>
            <a:bodyPr wrap="none" rtlCol="0">
              <a:spAutoFit/>
            </a:bodyPr>
            <a:lstStyle/>
            <a:p>
              <a:r>
                <a:rPr lang="en-US" sz="1100" dirty="0" smtClean="0"/>
                <a:t>1230s</a:t>
              </a:r>
              <a:endParaRPr lang="en-US" sz="1000" dirty="0"/>
            </a:p>
          </p:txBody>
        </p:sp>
        <p:sp>
          <p:nvSpPr>
            <p:cNvPr id="69" name="TextBox 68"/>
            <p:cNvSpPr txBox="1"/>
            <p:nvPr/>
          </p:nvSpPr>
          <p:spPr>
            <a:xfrm>
              <a:off x="4276725" y="2633472"/>
              <a:ext cx="420308" cy="261610"/>
            </a:xfrm>
            <a:prstGeom prst="rect">
              <a:avLst/>
            </a:prstGeom>
            <a:noFill/>
          </p:spPr>
          <p:txBody>
            <a:bodyPr wrap="none" rtlCol="0">
              <a:spAutoFit/>
            </a:bodyPr>
            <a:lstStyle/>
            <a:p>
              <a:r>
                <a:rPr lang="en-US" sz="1100" dirty="0" smtClean="0"/>
                <a:t>200</a:t>
              </a:r>
              <a:endParaRPr lang="en-US" sz="1000" dirty="0"/>
            </a:p>
          </p:txBody>
        </p:sp>
        <p:sp>
          <p:nvSpPr>
            <p:cNvPr id="5" name="Rectangle 4"/>
            <p:cNvSpPr/>
            <p:nvPr/>
          </p:nvSpPr>
          <p:spPr>
            <a:xfrm>
              <a:off x="5302647" y="1554480"/>
              <a:ext cx="1162050" cy="584775"/>
            </a:xfrm>
            <a:prstGeom prst="rect">
              <a:avLst/>
            </a:prstGeom>
          </p:spPr>
          <p:txBody>
            <a:bodyPr wrap="square">
              <a:spAutoFit/>
            </a:bodyPr>
            <a:lstStyle/>
            <a:p>
              <a:pPr algn="ctr"/>
              <a:r>
                <a:rPr lang="en-US" sz="1600" dirty="0" smtClean="0">
                  <a:latin typeface="Cambria" pitchFamily="18" charset="0"/>
                  <a:ea typeface="宋体" pitchFamily="2" charset="-122"/>
                </a:rPr>
                <a:t>Church </a:t>
              </a:r>
              <a:r>
                <a:rPr lang="en-US" sz="1600" dirty="0" smtClean="0">
                  <a:latin typeface="Cambria" pitchFamily="18" charset="0"/>
                  <a:ea typeface="宋体" pitchFamily="2" charset="-122"/>
                </a:rPr>
                <a:t>Councils</a:t>
              </a:r>
              <a:endParaRPr lang="en-US" sz="1600" dirty="0">
                <a:latin typeface="Cambria" pitchFamily="18" charset="0"/>
                <a:ea typeface="宋体" pitchFamily="2" charset="-122"/>
              </a:endParaRPr>
            </a:p>
          </p:txBody>
        </p:sp>
        <p:sp>
          <p:nvSpPr>
            <p:cNvPr id="71" name="Rectangle 70"/>
            <p:cNvSpPr/>
            <p:nvPr/>
          </p:nvSpPr>
          <p:spPr>
            <a:xfrm>
              <a:off x="1600200" y="3473648"/>
              <a:ext cx="1371600" cy="307777"/>
            </a:xfrm>
            <a:prstGeom prst="rect">
              <a:avLst/>
            </a:prstGeom>
          </p:spPr>
          <p:txBody>
            <a:bodyPr wrap="square">
              <a:spAutoFit/>
            </a:bodyPr>
            <a:lstStyle/>
            <a:p>
              <a:pPr algn="ctr"/>
              <a:r>
                <a:rPr lang="en-US" altLang="zh-CN" sz="1400" dirty="0" smtClean="0">
                  <a:latin typeface="Cambria" pitchFamily="18" charset="0"/>
                  <a:ea typeface="宋体" pitchFamily="2" charset="-122"/>
                </a:rPr>
                <a:t>OT written</a:t>
              </a:r>
              <a:endParaRPr lang="en-US" sz="1400" dirty="0"/>
            </a:p>
          </p:txBody>
        </p:sp>
        <p:sp>
          <p:nvSpPr>
            <p:cNvPr id="72" name="TextBox 71"/>
            <p:cNvSpPr txBox="1"/>
            <p:nvPr/>
          </p:nvSpPr>
          <p:spPr>
            <a:xfrm>
              <a:off x="2706376" y="3063240"/>
              <a:ext cx="655949" cy="261610"/>
            </a:xfrm>
            <a:prstGeom prst="rect">
              <a:avLst/>
            </a:prstGeom>
            <a:noFill/>
          </p:spPr>
          <p:txBody>
            <a:bodyPr wrap="none" rtlCol="0">
              <a:spAutoFit/>
            </a:bodyPr>
            <a:lstStyle/>
            <a:p>
              <a:r>
                <a:rPr lang="en-US" sz="1100" dirty="0" smtClean="0"/>
                <a:t>400 BC</a:t>
              </a:r>
              <a:endParaRPr lang="en-US" sz="1000" dirty="0"/>
            </a:p>
          </p:txBody>
        </p:sp>
        <p:cxnSp>
          <p:nvCxnSpPr>
            <p:cNvPr id="73" name="Straight Connector 72"/>
            <p:cNvCxnSpPr/>
            <p:nvPr/>
          </p:nvCxnSpPr>
          <p:spPr>
            <a:xfrm>
              <a:off x="3038475" y="3276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5858825" y="3063240"/>
              <a:ext cx="498855" cy="261610"/>
            </a:xfrm>
            <a:prstGeom prst="rect">
              <a:avLst/>
            </a:prstGeom>
            <a:noFill/>
          </p:spPr>
          <p:txBody>
            <a:bodyPr wrap="none" rtlCol="0">
              <a:spAutoFit/>
            </a:bodyPr>
            <a:lstStyle/>
            <a:p>
              <a:r>
                <a:rPr lang="en-US" sz="1100" dirty="0" smtClean="0"/>
                <a:t>1382</a:t>
              </a:r>
              <a:endParaRPr lang="en-US" sz="1000" dirty="0"/>
            </a:p>
          </p:txBody>
        </p:sp>
        <p:cxnSp>
          <p:nvCxnSpPr>
            <p:cNvPr id="75" name="Straight Connector 74"/>
            <p:cNvCxnSpPr/>
            <p:nvPr/>
          </p:nvCxnSpPr>
          <p:spPr>
            <a:xfrm>
              <a:off x="6106475" y="3276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5659750" y="3383280"/>
              <a:ext cx="893450" cy="338554"/>
            </a:xfrm>
            <a:prstGeom prst="rect">
              <a:avLst/>
            </a:prstGeom>
            <a:noFill/>
          </p:spPr>
          <p:txBody>
            <a:bodyPr wrap="none" rtlCol="0">
              <a:spAutoFit/>
            </a:bodyPr>
            <a:lstStyle/>
            <a:p>
              <a:pPr algn="ctr"/>
              <a:r>
                <a:rPr lang="en-US" sz="1600" dirty="0" smtClean="0">
                  <a:latin typeface="Cambria" pitchFamily="18" charset="0"/>
                  <a:ea typeface="宋体" pitchFamily="2" charset="-122"/>
                </a:rPr>
                <a:t>Wycliffe</a:t>
              </a:r>
              <a:endParaRPr lang="en-US" sz="1600" dirty="0">
                <a:latin typeface="Cambria" pitchFamily="18" charset="0"/>
                <a:ea typeface="宋体" pitchFamily="2" charset="-122"/>
              </a:endParaRPr>
            </a:p>
          </p:txBody>
        </p:sp>
        <p:cxnSp>
          <p:nvCxnSpPr>
            <p:cNvPr id="77" name="Straight Connector 76"/>
            <p:cNvCxnSpPr/>
            <p:nvPr/>
          </p:nvCxnSpPr>
          <p:spPr>
            <a:xfrm>
              <a:off x="6553200" y="3276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2362200" y="3657600"/>
              <a:ext cx="13716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Malachi</a:t>
              </a:r>
              <a:endParaRPr lang="en-US" sz="1600" dirty="0"/>
            </a:p>
          </p:txBody>
        </p:sp>
        <p:cxnSp>
          <p:nvCxnSpPr>
            <p:cNvPr id="80" name="Straight Arrow Connector 79"/>
            <p:cNvCxnSpPr/>
            <p:nvPr/>
          </p:nvCxnSpPr>
          <p:spPr>
            <a:xfrm>
              <a:off x="1491615" y="3505200"/>
              <a:ext cx="150876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3927955" y="2633472"/>
              <a:ext cx="341760" cy="261610"/>
            </a:xfrm>
            <a:prstGeom prst="rect">
              <a:avLst/>
            </a:prstGeom>
            <a:noFill/>
          </p:spPr>
          <p:txBody>
            <a:bodyPr wrap="none" rtlCol="0">
              <a:spAutoFit/>
            </a:bodyPr>
            <a:lstStyle/>
            <a:p>
              <a:r>
                <a:rPr lang="en-US" sz="1100" dirty="0" smtClean="0"/>
                <a:t>64</a:t>
              </a:r>
              <a:endParaRPr lang="en-US" sz="1000" dirty="0"/>
            </a:p>
          </p:txBody>
        </p:sp>
        <p:sp>
          <p:nvSpPr>
            <p:cNvPr id="82" name="TextBox 81"/>
            <p:cNvSpPr txBox="1"/>
            <p:nvPr/>
          </p:nvSpPr>
          <p:spPr>
            <a:xfrm>
              <a:off x="3819525" y="2209800"/>
              <a:ext cx="614463" cy="338554"/>
            </a:xfrm>
            <a:prstGeom prst="rect">
              <a:avLst/>
            </a:prstGeom>
            <a:noFill/>
          </p:spPr>
          <p:txBody>
            <a:bodyPr wrap="none" rtlCol="0">
              <a:spAutoFit/>
            </a:bodyPr>
            <a:lstStyle/>
            <a:p>
              <a:pPr algn="ctr"/>
              <a:r>
                <a:rPr lang="en-US" sz="1600" dirty="0" smtClean="0">
                  <a:latin typeface="Cambria" pitchFamily="18" charset="0"/>
                  <a:ea typeface="宋体" pitchFamily="2" charset="-122"/>
                </a:rPr>
                <a:t>Nero</a:t>
              </a:r>
              <a:endParaRPr lang="en-US" sz="1600" dirty="0">
                <a:latin typeface="Cambria" pitchFamily="18" charset="0"/>
                <a:ea typeface="宋体" pitchFamily="2" charset="-122"/>
              </a:endParaRPr>
            </a:p>
          </p:txBody>
        </p:sp>
        <p:sp>
          <p:nvSpPr>
            <p:cNvPr id="83" name="TextBox 82"/>
            <p:cNvSpPr txBox="1"/>
            <p:nvPr/>
          </p:nvSpPr>
          <p:spPr>
            <a:xfrm>
              <a:off x="6760542" y="3063240"/>
              <a:ext cx="498855" cy="261610"/>
            </a:xfrm>
            <a:prstGeom prst="rect">
              <a:avLst/>
            </a:prstGeom>
            <a:noFill/>
          </p:spPr>
          <p:txBody>
            <a:bodyPr wrap="none" rtlCol="0">
              <a:spAutoFit/>
            </a:bodyPr>
            <a:lstStyle/>
            <a:p>
              <a:r>
                <a:rPr lang="en-US" sz="1100" dirty="0" smtClean="0"/>
                <a:t>1611</a:t>
              </a:r>
              <a:endParaRPr lang="en-US" sz="1000" dirty="0"/>
            </a:p>
          </p:txBody>
        </p:sp>
        <p:sp>
          <p:nvSpPr>
            <p:cNvPr id="84" name="TextBox 83"/>
            <p:cNvSpPr txBox="1"/>
            <p:nvPr/>
          </p:nvSpPr>
          <p:spPr>
            <a:xfrm>
              <a:off x="6384208" y="3931920"/>
              <a:ext cx="1283417" cy="584775"/>
            </a:xfrm>
            <a:prstGeom prst="rect">
              <a:avLst/>
            </a:prstGeom>
            <a:noFill/>
          </p:spPr>
          <p:txBody>
            <a:bodyPr wrap="square" rtlCol="0">
              <a:spAutoFit/>
            </a:bodyPr>
            <a:lstStyle/>
            <a:p>
              <a:pPr algn="ctr"/>
              <a:r>
                <a:rPr lang="en-US" sz="1600" dirty="0" smtClean="0">
                  <a:latin typeface="Cambria" pitchFamily="18" charset="0"/>
                  <a:ea typeface="宋体" pitchFamily="2" charset="-122"/>
                </a:rPr>
                <a:t>King James Bible</a:t>
              </a:r>
              <a:endParaRPr lang="en-US" sz="1600" dirty="0">
                <a:latin typeface="Cambria" pitchFamily="18" charset="0"/>
                <a:ea typeface="宋体" pitchFamily="2" charset="-122"/>
              </a:endParaRPr>
            </a:p>
          </p:txBody>
        </p:sp>
        <p:cxnSp>
          <p:nvCxnSpPr>
            <p:cNvPr id="85" name="Straight Connector 84"/>
            <p:cNvCxnSpPr/>
            <p:nvPr/>
          </p:nvCxnSpPr>
          <p:spPr>
            <a:xfrm>
              <a:off x="7011747" y="3261985"/>
              <a:ext cx="0" cy="7315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3943350" y="1737360"/>
              <a:ext cx="1104790" cy="338554"/>
            </a:xfrm>
            <a:prstGeom prst="rect">
              <a:avLst/>
            </a:prstGeom>
          </p:spPr>
          <p:txBody>
            <a:bodyPr wrap="none">
              <a:spAutoFit/>
            </a:bodyPr>
            <a:lstStyle/>
            <a:p>
              <a:r>
                <a:rPr lang="en-US" sz="1600" dirty="0">
                  <a:latin typeface="Cambria" pitchFamily="18" charset="0"/>
                  <a:ea typeface="宋体" pitchFamily="2" charset="-122"/>
                </a:rPr>
                <a:t>Epiphanes</a:t>
              </a:r>
            </a:p>
          </p:txBody>
        </p:sp>
        <p:sp>
          <p:nvSpPr>
            <p:cNvPr id="87" name="TextBox 86"/>
            <p:cNvSpPr txBox="1"/>
            <p:nvPr/>
          </p:nvSpPr>
          <p:spPr>
            <a:xfrm>
              <a:off x="7543800" y="2633472"/>
              <a:ext cx="636713" cy="261610"/>
            </a:xfrm>
            <a:prstGeom prst="rect">
              <a:avLst/>
            </a:prstGeom>
            <a:noFill/>
          </p:spPr>
          <p:txBody>
            <a:bodyPr wrap="none" rtlCol="0">
              <a:spAutoFit/>
            </a:bodyPr>
            <a:lstStyle/>
            <a:p>
              <a:r>
                <a:rPr lang="en-US" sz="1100" dirty="0" smtClean="0"/>
                <a:t>1789</a:t>
              </a:r>
              <a:r>
                <a:rPr lang="en-US" sz="1100" dirty="0" smtClean="0">
                  <a:sym typeface="Wingdings" panose="05000000000000000000" pitchFamily="2" charset="2"/>
                </a:rPr>
                <a:t></a:t>
              </a:r>
              <a:endParaRPr lang="en-US" sz="1000" dirty="0"/>
            </a:p>
          </p:txBody>
        </p:sp>
        <p:cxnSp>
          <p:nvCxnSpPr>
            <p:cNvPr id="88" name="Straight Connector 87"/>
            <p:cNvCxnSpPr/>
            <p:nvPr/>
          </p:nvCxnSpPr>
          <p:spPr>
            <a:xfrm>
              <a:off x="7820025" y="219456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7262148" y="1666875"/>
              <a:ext cx="1091277" cy="584775"/>
            </a:xfrm>
            <a:prstGeom prst="rect">
              <a:avLst/>
            </a:prstGeom>
            <a:noFill/>
          </p:spPr>
          <p:txBody>
            <a:bodyPr wrap="square" rtlCol="0">
              <a:spAutoFit/>
            </a:bodyPr>
            <a:lstStyle/>
            <a:p>
              <a:pPr algn="ctr"/>
              <a:r>
                <a:rPr lang="en-US" sz="1600" dirty="0" smtClean="0">
                  <a:latin typeface="Cambria" pitchFamily="18" charset="0"/>
                  <a:ea typeface="宋体" pitchFamily="2" charset="-122"/>
                </a:rPr>
                <a:t>State Atheism</a:t>
              </a:r>
              <a:endParaRPr lang="en-US" sz="1600" dirty="0">
                <a:latin typeface="Cambria" pitchFamily="18" charset="0"/>
                <a:ea typeface="宋体" pitchFamily="2" charset="-122"/>
              </a:endParaRPr>
            </a:p>
          </p:txBody>
        </p:sp>
        <p:sp>
          <p:nvSpPr>
            <p:cNvPr id="90" name="TextBox 89"/>
            <p:cNvSpPr txBox="1"/>
            <p:nvPr/>
          </p:nvSpPr>
          <p:spPr>
            <a:xfrm>
              <a:off x="8153400" y="2633472"/>
              <a:ext cx="569387" cy="261610"/>
            </a:xfrm>
            <a:prstGeom prst="rect">
              <a:avLst/>
            </a:prstGeom>
            <a:noFill/>
          </p:spPr>
          <p:txBody>
            <a:bodyPr wrap="none" rtlCol="0">
              <a:spAutoFit/>
            </a:bodyPr>
            <a:lstStyle/>
            <a:p>
              <a:r>
                <a:rPr lang="en-US" sz="1100" dirty="0" smtClean="0"/>
                <a:t>2000s</a:t>
              </a:r>
              <a:endParaRPr lang="en-US" sz="1000" dirty="0"/>
            </a:p>
          </p:txBody>
        </p:sp>
        <p:cxnSp>
          <p:nvCxnSpPr>
            <p:cNvPr id="91" name="Straight Connector 90"/>
            <p:cNvCxnSpPr/>
            <p:nvPr/>
          </p:nvCxnSpPr>
          <p:spPr>
            <a:xfrm>
              <a:off x="8467725" y="1828800"/>
              <a:ext cx="0" cy="8229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7677684" y="1280160"/>
              <a:ext cx="1599666" cy="584775"/>
            </a:xfrm>
            <a:prstGeom prst="rect">
              <a:avLst/>
            </a:prstGeom>
            <a:noFill/>
          </p:spPr>
          <p:txBody>
            <a:bodyPr wrap="square" rtlCol="0">
              <a:spAutoFit/>
            </a:bodyPr>
            <a:lstStyle/>
            <a:p>
              <a:pPr algn="ctr"/>
              <a:r>
                <a:rPr lang="en-US" sz="1600" dirty="0" smtClean="0">
                  <a:latin typeface="Cambria" pitchFamily="18" charset="0"/>
                  <a:ea typeface="宋体" pitchFamily="2" charset="-122"/>
                </a:rPr>
                <a:t>US Supreme Court</a:t>
              </a:r>
              <a:endParaRPr lang="en-US" sz="1600" dirty="0">
                <a:latin typeface="Cambria" pitchFamily="18" charset="0"/>
                <a:ea typeface="宋体" pitchFamily="2" charset="-122"/>
              </a:endParaRPr>
            </a:p>
          </p:txBody>
        </p:sp>
        <p:sp>
          <p:nvSpPr>
            <p:cNvPr id="67" name="TextBox 66"/>
            <p:cNvSpPr txBox="1"/>
            <p:nvPr/>
          </p:nvSpPr>
          <p:spPr>
            <a:xfrm>
              <a:off x="4783964" y="3063240"/>
              <a:ext cx="702436" cy="261610"/>
            </a:xfrm>
            <a:prstGeom prst="rect">
              <a:avLst/>
            </a:prstGeom>
            <a:noFill/>
          </p:spPr>
          <p:txBody>
            <a:bodyPr wrap="none" rtlCol="0">
              <a:spAutoFit/>
            </a:bodyPr>
            <a:lstStyle/>
            <a:p>
              <a:r>
                <a:rPr lang="en-US" sz="1100" dirty="0" smtClean="0"/>
                <a:t>300-400</a:t>
              </a:r>
              <a:endParaRPr lang="en-US" sz="1000" dirty="0"/>
            </a:p>
          </p:txBody>
        </p:sp>
        <p:sp>
          <p:nvSpPr>
            <p:cNvPr id="70" name="Rectangle 69"/>
            <p:cNvSpPr/>
            <p:nvPr/>
          </p:nvSpPr>
          <p:spPr>
            <a:xfrm>
              <a:off x="4419600" y="3383280"/>
              <a:ext cx="13716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NT </a:t>
              </a:r>
              <a:r>
                <a:rPr lang="en-US" altLang="zh-CN" sz="1600" dirty="0" smtClean="0">
                  <a:latin typeface="Cambria" pitchFamily="18" charset="0"/>
                  <a:ea typeface="宋体" pitchFamily="2" charset="-122"/>
                </a:rPr>
                <a:t>canon</a:t>
              </a:r>
              <a:endParaRPr lang="en-US" sz="1600" dirty="0"/>
            </a:p>
          </p:txBody>
        </p:sp>
        <p:cxnSp>
          <p:nvCxnSpPr>
            <p:cNvPr id="79" name="Straight Connector 78"/>
            <p:cNvCxnSpPr/>
            <p:nvPr/>
          </p:nvCxnSpPr>
          <p:spPr>
            <a:xfrm>
              <a:off x="5029200" y="3276600"/>
              <a:ext cx="0" cy="1828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5257800" y="3276600"/>
              <a:ext cx="0" cy="1828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6341442" y="2633472"/>
              <a:ext cx="498855" cy="261610"/>
            </a:xfrm>
            <a:prstGeom prst="rect">
              <a:avLst/>
            </a:prstGeom>
            <a:noFill/>
          </p:spPr>
          <p:txBody>
            <a:bodyPr wrap="none" rtlCol="0">
              <a:spAutoFit/>
            </a:bodyPr>
            <a:lstStyle/>
            <a:p>
              <a:r>
                <a:rPr lang="en-US" sz="1100" dirty="0" smtClean="0"/>
                <a:t>1555</a:t>
              </a:r>
              <a:endParaRPr lang="en-US" sz="1000" dirty="0"/>
            </a:p>
          </p:txBody>
        </p:sp>
        <p:cxnSp>
          <p:nvCxnSpPr>
            <p:cNvPr id="95" name="Straight Connector 94"/>
            <p:cNvCxnSpPr/>
            <p:nvPr/>
          </p:nvCxnSpPr>
          <p:spPr>
            <a:xfrm>
              <a:off x="6592647" y="2513404"/>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6096000" y="1981200"/>
              <a:ext cx="953995" cy="584775"/>
            </a:xfrm>
            <a:prstGeom prst="rect">
              <a:avLst/>
            </a:prstGeom>
            <a:noFill/>
          </p:spPr>
          <p:txBody>
            <a:bodyPr wrap="square" rtlCol="0">
              <a:spAutoFit/>
            </a:bodyPr>
            <a:lstStyle/>
            <a:p>
              <a:pPr algn="ctr"/>
              <a:r>
                <a:rPr lang="en-US" sz="1600" dirty="0" smtClean="0">
                  <a:latin typeface="Cambria" pitchFamily="18" charset="0"/>
                  <a:ea typeface="宋体" pitchFamily="2" charset="-122"/>
                </a:rPr>
                <a:t>Bloody Mary</a:t>
              </a:r>
              <a:endParaRPr lang="en-US" sz="1600" dirty="0">
                <a:latin typeface="Cambria" pitchFamily="18" charset="0"/>
                <a:ea typeface="宋体" pitchFamily="2" charset="-122"/>
              </a:endParaRPr>
            </a:p>
          </p:txBody>
        </p:sp>
        <p:cxnSp>
          <p:nvCxnSpPr>
            <p:cNvPr id="97" name="Straight Connector 96"/>
            <p:cNvCxnSpPr/>
            <p:nvPr/>
          </p:nvCxnSpPr>
          <p:spPr>
            <a:xfrm>
              <a:off x="4143375" y="3276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495300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Rectangle 1"/>
          <p:cNvSpPr/>
          <p:nvPr/>
        </p:nvSpPr>
        <p:spPr>
          <a:xfrm>
            <a:off x="533400" y="4114800"/>
            <a:ext cx="8305800" cy="2308324"/>
          </a:xfrm>
          <a:prstGeom prst="rect">
            <a:avLst/>
          </a:prstGeom>
          <a:solidFill>
            <a:schemeClr val="bg1"/>
          </a:solidFill>
          <a:ln>
            <a:solidFill>
              <a:schemeClr val="accent1"/>
            </a:solidFill>
          </a:ln>
        </p:spPr>
        <p:txBody>
          <a:bodyPr wrap="square">
            <a:spAutoFit/>
          </a:bodyPr>
          <a:lstStyle/>
          <a:p>
            <a:r>
              <a:rPr lang="en-US" b="1" dirty="0" smtClean="0"/>
              <a:t>Jeremiah </a:t>
            </a:r>
            <a:r>
              <a:rPr lang="en-US" b="1" dirty="0"/>
              <a:t>31:33 </a:t>
            </a:r>
            <a:r>
              <a:rPr lang="en-US" dirty="0" smtClean="0"/>
              <a:t>But </a:t>
            </a:r>
            <a:r>
              <a:rPr lang="en-US" dirty="0"/>
              <a:t>this </a:t>
            </a:r>
            <a:r>
              <a:rPr lang="en-US" i="1" dirty="0"/>
              <a:t>is</a:t>
            </a:r>
            <a:r>
              <a:rPr lang="en-US" dirty="0"/>
              <a:t> the covenant that I will make with the house of Israel after those days, says the </a:t>
            </a:r>
            <a:r>
              <a:rPr lang="en-US" cap="small" dirty="0"/>
              <a:t>Lord</a:t>
            </a:r>
            <a:r>
              <a:rPr lang="en-US" dirty="0"/>
              <a:t>: I will put My law in their minds, and write it on their hearts; and I will be their God, and they shall be My people. </a:t>
            </a:r>
            <a:r>
              <a:rPr lang="en-US" dirty="0"/>
              <a:t> </a:t>
            </a:r>
            <a:r>
              <a:rPr lang="en-US" baseline="30000" dirty="0"/>
              <a:t>34</a:t>
            </a:r>
            <a:r>
              <a:rPr lang="en-US" dirty="0"/>
              <a:t>No more shall every man teach his neighbor, and every man his brother, saying, ‘Know the </a:t>
            </a:r>
            <a:r>
              <a:rPr lang="en-US" cap="small" dirty="0"/>
              <a:t>Lord</a:t>
            </a:r>
            <a:r>
              <a:rPr lang="en-US" dirty="0"/>
              <a:t>,’ for they all shall know Me, from the least of them to the greatest of them, says the </a:t>
            </a:r>
            <a:r>
              <a:rPr lang="en-US" cap="small" dirty="0"/>
              <a:t>Lord</a:t>
            </a:r>
            <a:r>
              <a:rPr lang="en-US" dirty="0"/>
              <a:t>. For I will forgive their iniquity, and their sin I will remember no more</a:t>
            </a:r>
            <a:r>
              <a:rPr lang="en-US" dirty="0" smtClean="0"/>
              <a:t>.”</a:t>
            </a:r>
          </a:p>
          <a:p>
            <a:pPr marL="285750" indent="-285750">
              <a:buFont typeface="Arial" panose="020B0604020202020204" pitchFamily="34" charset="0"/>
              <a:buChar char="•"/>
            </a:pPr>
            <a:r>
              <a:rPr lang="en-US" dirty="0" smtClean="0">
                <a:solidFill>
                  <a:schemeClr val="accent5"/>
                </a:solidFill>
              </a:rPr>
              <a:t>Wide distribution of the written word likely instrumental to this promise</a:t>
            </a:r>
          </a:p>
        </p:txBody>
      </p:sp>
    </p:spTree>
    <p:extLst>
      <p:ext uri="{BB962C8B-B14F-4D97-AF65-F5344CB8AC3E}">
        <p14:creationId xmlns:p14="http://schemas.microsoft.com/office/powerpoint/2010/main" val="1312770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smtClean="0"/>
              <a:t>God’s Providence?</a:t>
            </a:r>
            <a:endParaRPr lang="en-US" dirty="0"/>
          </a:p>
        </p:txBody>
      </p:sp>
      <p:sp>
        <p:nvSpPr>
          <p:cNvPr id="5" name="TextBox 4"/>
          <p:cNvSpPr txBox="1"/>
          <p:nvPr/>
        </p:nvSpPr>
        <p:spPr>
          <a:xfrm>
            <a:off x="304800" y="1143000"/>
            <a:ext cx="8229600" cy="2246769"/>
          </a:xfrm>
          <a:prstGeom prst="rect">
            <a:avLst/>
          </a:prstGeom>
          <a:noFill/>
        </p:spPr>
        <p:txBody>
          <a:bodyPr wrap="square" rtlCol="0">
            <a:spAutoFit/>
          </a:bodyPr>
          <a:lstStyle/>
          <a:p>
            <a:r>
              <a:rPr lang="en-US" sz="2000" dirty="0" smtClean="0">
                <a:latin typeface="Cambria" panose="02040503050406030204" pitchFamily="18" charset="0"/>
              </a:rPr>
              <a:t>1400s – Rapid expansion of the paper mill in Europe</a:t>
            </a:r>
          </a:p>
          <a:p>
            <a:r>
              <a:rPr lang="en-US" sz="2000" dirty="0">
                <a:latin typeface="Cambria" panose="02040503050406030204" pitchFamily="18" charset="0"/>
              </a:rPr>
              <a:t>1439 –</a:t>
            </a:r>
            <a:r>
              <a:rPr lang="en-US" sz="2000" dirty="0" smtClean="0">
                <a:latin typeface="Cambria" panose="02040503050406030204" pitchFamily="18" charset="0"/>
              </a:rPr>
              <a:t> </a:t>
            </a:r>
            <a:r>
              <a:rPr lang="en-US" sz="2000" dirty="0" err="1">
                <a:latin typeface="Cambria" panose="02040503050406030204" pitchFamily="18" charset="0"/>
              </a:rPr>
              <a:t>Gutenburg</a:t>
            </a:r>
            <a:r>
              <a:rPr lang="en-US" sz="2000" dirty="0">
                <a:latin typeface="Cambria" panose="02040503050406030204" pitchFamily="18" charset="0"/>
              </a:rPr>
              <a:t> </a:t>
            </a:r>
            <a:r>
              <a:rPr lang="en-US" sz="2000" dirty="0" smtClean="0">
                <a:latin typeface="Cambria" panose="02040503050406030204" pitchFamily="18" charset="0"/>
              </a:rPr>
              <a:t>printing press invented</a:t>
            </a:r>
          </a:p>
          <a:p>
            <a:r>
              <a:rPr lang="en-US" sz="2000" dirty="0">
                <a:latin typeface="Cambria" panose="02040503050406030204" pitchFamily="18" charset="0"/>
              </a:rPr>
              <a:t>1455 –</a:t>
            </a:r>
            <a:r>
              <a:rPr lang="en-US" sz="2000" dirty="0" smtClean="0">
                <a:latin typeface="Cambria" panose="02040503050406030204" pitchFamily="18" charset="0"/>
              </a:rPr>
              <a:t> First complete book </a:t>
            </a:r>
            <a:r>
              <a:rPr lang="en-US" sz="2000" dirty="0">
                <a:latin typeface="Cambria" panose="02040503050406030204" pitchFamily="18" charset="0"/>
              </a:rPr>
              <a:t>printed was the </a:t>
            </a:r>
            <a:r>
              <a:rPr lang="en-US" sz="2000" dirty="0" smtClean="0">
                <a:latin typeface="Cambria" panose="02040503050406030204" pitchFamily="18" charset="0"/>
              </a:rPr>
              <a:t>Mazarin </a:t>
            </a:r>
            <a:r>
              <a:rPr lang="en-US" sz="2000" dirty="0">
                <a:latin typeface="Cambria" panose="02040503050406030204" pitchFamily="18" charset="0"/>
              </a:rPr>
              <a:t>Bible </a:t>
            </a:r>
            <a:r>
              <a:rPr lang="en-US" sz="2000" dirty="0" smtClean="0">
                <a:latin typeface="Cambria" panose="02040503050406030204" pitchFamily="18" charset="0"/>
              </a:rPr>
              <a:t>(a.k.a. </a:t>
            </a:r>
            <a:r>
              <a:rPr lang="en-US" sz="2000" dirty="0" err="1" smtClean="0">
                <a:latin typeface="Cambria" panose="02040503050406030204" pitchFamily="18" charset="0"/>
              </a:rPr>
              <a:t>Gutenburg</a:t>
            </a:r>
            <a:r>
              <a:rPr lang="en-US" sz="2000" dirty="0" smtClean="0">
                <a:latin typeface="Cambria" panose="02040503050406030204" pitchFamily="18" charset="0"/>
              </a:rPr>
              <a:t> bible)</a:t>
            </a:r>
            <a:endParaRPr lang="en-US" sz="2000" dirty="0">
              <a:latin typeface="Cambria" panose="02040503050406030204" pitchFamily="18" charset="0"/>
            </a:endParaRPr>
          </a:p>
          <a:p>
            <a:r>
              <a:rPr lang="en-US" sz="2000" dirty="0" smtClean="0">
                <a:latin typeface="Cambria" panose="02040503050406030204" pitchFamily="18" charset="0"/>
              </a:rPr>
              <a:t>1526 </a:t>
            </a:r>
            <a:r>
              <a:rPr lang="en-US" sz="2000" dirty="0">
                <a:latin typeface="Cambria" panose="02040503050406030204" pitchFamily="18" charset="0"/>
              </a:rPr>
              <a:t>– Tyndale translated the bible into </a:t>
            </a:r>
            <a:r>
              <a:rPr lang="en-US" sz="2000" dirty="0" smtClean="0">
                <a:latin typeface="Cambria" panose="02040503050406030204" pitchFamily="18" charset="0"/>
              </a:rPr>
              <a:t>English and printed thousands of </a:t>
            </a:r>
            <a:r>
              <a:rPr lang="en-US" sz="2000" dirty="0" smtClean="0">
                <a:latin typeface="Cambria" panose="02040503050406030204" pitchFamily="18" charset="0"/>
              </a:rPr>
              <a:t>copies</a:t>
            </a:r>
          </a:p>
          <a:p>
            <a:r>
              <a:rPr lang="en-US" sz="2000" dirty="0" smtClean="0">
                <a:latin typeface="Cambria" panose="02040503050406030204" pitchFamily="18" charset="0"/>
              </a:rPr>
              <a:t>1539 – “Great Bible” authorized and published (King Henry VIII)</a:t>
            </a:r>
            <a:endParaRPr lang="en-US" sz="2000" dirty="0">
              <a:latin typeface="Cambria" panose="020405030504060302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4050013"/>
            <a:ext cx="3075640" cy="192926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3581400"/>
            <a:ext cx="2146896" cy="307604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1600" y="1219200"/>
            <a:ext cx="6553200" cy="4953000"/>
          </a:xfrm>
        </p:spPr>
        <p:txBody>
          <a:bodyPr>
            <a:noAutofit/>
          </a:bodyPr>
          <a:lstStyle/>
          <a:p>
            <a:pPr marL="109537" indent="0">
              <a:buNone/>
            </a:pPr>
            <a:r>
              <a:rPr lang="en-US" sz="1800" dirty="0"/>
              <a:t>"Last eve I paused beside a blacksmith's door </a:t>
            </a:r>
          </a:p>
          <a:p>
            <a:pPr marL="109537" indent="0">
              <a:buNone/>
            </a:pPr>
            <a:r>
              <a:rPr lang="en-US" sz="1800" dirty="0"/>
              <a:t>And heard the anvil ring the vesper chime; </a:t>
            </a:r>
          </a:p>
          <a:p>
            <a:pPr marL="109537" indent="0">
              <a:buNone/>
            </a:pPr>
            <a:r>
              <a:rPr lang="en-US" sz="1800" dirty="0"/>
              <a:t>Then, looking in, I saw upon the floor </a:t>
            </a:r>
          </a:p>
          <a:p>
            <a:pPr marL="109537" indent="0">
              <a:buNone/>
            </a:pPr>
            <a:r>
              <a:rPr lang="en-US" sz="1800" dirty="0"/>
              <a:t>Old hammers worn with the beating years of time</a:t>
            </a:r>
            <a:r>
              <a:rPr lang="en-US" sz="1800" dirty="0" smtClean="0"/>
              <a:t>.</a:t>
            </a:r>
            <a:r>
              <a:rPr lang="en-US" sz="1800" dirty="0"/>
              <a:t/>
            </a:r>
            <a:br>
              <a:rPr lang="en-US" sz="1800" dirty="0"/>
            </a:br>
            <a:endParaRPr lang="en-US" sz="1800" dirty="0"/>
          </a:p>
          <a:p>
            <a:pPr marL="109537" indent="0">
              <a:buNone/>
            </a:pPr>
            <a:r>
              <a:rPr lang="en-US" sz="1800" dirty="0"/>
              <a:t>"`How many anvils have you had,' said I, </a:t>
            </a:r>
          </a:p>
          <a:p>
            <a:pPr marL="109537" indent="0">
              <a:buNone/>
            </a:pPr>
            <a:r>
              <a:rPr lang="en-US" sz="1800" dirty="0"/>
              <a:t>`To wear and batter all these hammers so?' </a:t>
            </a:r>
          </a:p>
          <a:p>
            <a:pPr marL="109537" indent="0">
              <a:buNone/>
            </a:pPr>
            <a:r>
              <a:rPr lang="en-US" sz="1800" dirty="0"/>
              <a:t>`Just one,' said he; then said with twinkling eye, </a:t>
            </a:r>
          </a:p>
          <a:p>
            <a:pPr marL="109537" indent="0">
              <a:buNone/>
            </a:pPr>
            <a:r>
              <a:rPr lang="en-US" sz="1800" dirty="0"/>
              <a:t>`The anvil wears the hammers out you know.'</a:t>
            </a:r>
          </a:p>
          <a:p>
            <a:pPr marL="109537" indent="0">
              <a:buNone/>
            </a:pPr>
            <a:endParaRPr lang="en-US" sz="1800" dirty="0"/>
          </a:p>
          <a:p>
            <a:pPr marL="109537" indent="0">
              <a:buNone/>
            </a:pPr>
            <a:r>
              <a:rPr lang="en-US" sz="1800" dirty="0"/>
              <a:t>"And so, I thought, the anvil of God's word </a:t>
            </a:r>
          </a:p>
          <a:p>
            <a:pPr marL="109537" indent="0">
              <a:buNone/>
            </a:pPr>
            <a:r>
              <a:rPr lang="en-US" sz="1800" dirty="0"/>
              <a:t>For ages skeptic blows have beat upon, </a:t>
            </a:r>
          </a:p>
          <a:p>
            <a:pPr marL="109537" indent="0">
              <a:buNone/>
            </a:pPr>
            <a:r>
              <a:rPr lang="en-US" sz="1800" dirty="0"/>
              <a:t>Yet, though the noise of falling blows was heard, </a:t>
            </a:r>
          </a:p>
          <a:p>
            <a:pPr marL="109537" indent="0">
              <a:buNone/>
            </a:pPr>
            <a:r>
              <a:rPr lang="en-US" sz="1800" dirty="0"/>
              <a:t>The anvil is unharmed-the hammers gone</a:t>
            </a:r>
            <a:r>
              <a:rPr lang="en-US" sz="1800" dirty="0" smtClean="0"/>
              <a:t>.“</a:t>
            </a:r>
          </a:p>
          <a:p>
            <a:pPr marL="109537" indent="0">
              <a:buNone/>
            </a:pPr>
            <a:r>
              <a:rPr lang="en-US" sz="1800" dirty="0"/>
              <a:t>—John Clifford, D.D</a:t>
            </a:r>
          </a:p>
          <a:p>
            <a:pPr marL="109728" indent="0" eaLnBrk="1" fontAlgn="auto" hangingPunct="1">
              <a:spcAft>
                <a:spcPts val="0"/>
              </a:spcAft>
              <a:buNone/>
              <a:defRPr/>
            </a:pPr>
            <a:endParaRPr lang="en-US" sz="1800" dirty="0" smtClean="0">
              <a:solidFill>
                <a:schemeClr val="accent5"/>
              </a:solidFill>
            </a:endParaRPr>
          </a:p>
        </p:txBody>
      </p:sp>
      <p:sp>
        <p:nvSpPr>
          <p:cNvPr id="3" name="Title 2"/>
          <p:cNvSpPr>
            <a:spLocks noGrp="1"/>
          </p:cNvSpPr>
          <p:nvPr>
            <p:ph type="title"/>
          </p:nvPr>
        </p:nvSpPr>
        <p:spPr>
          <a:xfrm>
            <a:off x="457200" y="152400"/>
            <a:ext cx="8229600" cy="1143000"/>
          </a:xfrm>
        </p:spPr>
        <p:txBody>
          <a:bodyPr/>
          <a:lstStyle/>
          <a:p>
            <a:pPr eaLnBrk="1" fontAlgn="auto" hangingPunct="1">
              <a:spcAft>
                <a:spcPts val="0"/>
              </a:spcAft>
              <a:defRPr/>
            </a:pPr>
            <a:r>
              <a:rPr lang="en-US" dirty="0"/>
              <a:t>The Anvil of God's Word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p:cNvSpPr>
          <p:nvPr>
            <p:ph type="title" idx="4294967295"/>
          </p:nvPr>
        </p:nvSpPr>
        <p:spPr bwMode="auto">
          <a:noFill/>
        </p:spPr>
        <p:txBody>
          <a:bodyPr wrap="square" lIns="91440" tIns="45720" rIns="91440" bIns="45720" numCol="1" anchorCtr="0" compatLnSpc="1">
            <a:prstTxWarp prst="textNoShape">
              <a:avLst/>
            </a:prstTxWarp>
            <a:normAutofit fontScale="90000"/>
          </a:bodyPr>
          <a:lstStyle/>
          <a:p>
            <a:r>
              <a:rPr lang="en-US" altLang="zh-CN" sz="3600" dirty="0" smtClean="0">
                <a:effectLst/>
                <a:latin typeface="Cambria" pitchFamily="18" charset="0"/>
                <a:ea typeface="宋体" pitchFamily="2" charset="-122"/>
              </a:rPr>
              <a:t>What are other attacks on God’s Word?</a:t>
            </a:r>
          </a:p>
        </p:txBody>
      </p:sp>
      <p:sp>
        <p:nvSpPr>
          <p:cNvPr id="19457" name="Content Placeholder 2"/>
          <p:cNvSpPr>
            <a:spLocks noGrp="1"/>
          </p:cNvSpPr>
          <p:nvPr>
            <p:ph type="body" idx="1"/>
          </p:nvPr>
        </p:nvSpPr>
        <p:spPr>
          <a:xfrm>
            <a:off x="457200" y="1219200"/>
            <a:ext cx="8229600" cy="4525963"/>
          </a:xfrm>
        </p:spPr>
        <p:txBody>
          <a:bodyPr/>
          <a:lstStyle/>
          <a:p>
            <a:pPr marL="109538" indent="0" eaLnBrk="1" hangingPunct="1">
              <a:buNone/>
            </a:pPr>
            <a:r>
              <a:rPr lang="en-US" sz="2000" b="1" dirty="0" smtClean="0">
                <a:latin typeface="Cambria" panose="02040503050406030204" pitchFamily="18" charset="0"/>
              </a:rPr>
              <a:t>Mark </a:t>
            </a:r>
            <a:r>
              <a:rPr lang="en-US" sz="2000" b="1" dirty="0">
                <a:latin typeface="Cambria" panose="02040503050406030204" pitchFamily="18" charset="0"/>
              </a:rPr>
              <a:t>7:11 </a:t>
            </a:r>
            <a:r>
              <a:rPr lang="en-US" sz="2000" dirty="0" smtClean="0">
                <a:latin typeface="Cambria" panose="02040503050406030204" pitchFamily="18" charset="0"/>
              </a:rPr>
              <a:t>But </a:t>
            </a:r>
            <a:r>
              <a:rPr lang="en-US" sz="2000" dirty="0">
                <a:latin typeface="Cambria" panose="02040503050406030204" pitchFamily="18" charset="0"/>
              </a:rPr>
              <a:t>you say, ‘If a man says to his father or mother, “Whatever profit you might have received from me </a:t>
            </a:r>
            <a:r>
              <a:rPr lang="en-US" sz="2000" i="1" dirty="0">
                <a:latin typeface="Cambria" panose="02040503050406030204" pitchFamily="18" charset="0"/>
              </a:rPr>
              <a:t>is</a:t>
            </a:r>
            <a:r>
              <a:rPr lang="en-US" sz="2000" dirty="0">
                <a:latin typeface="Cambria" panose="02040503050406030204" pitchFamily="18" charset="0"/>
              </a:rPr>
              <a:t> Corban”—’ (that is, a gift </a:t>
            </a:r>
            <a:r>
              <a:rPr lang="en-US" sz="2000" i="1" dirty="0">
                <a:latin typeface="Cambria" panose="02040503050406030204" pitchFamily="18" charset="0"/>
              </a:rPr>
              <a:t>to God</a:t>
            </a:r>
            <a:r>
              <a:rPr lang="en-US" sz="2000" dirty="0">
                <a:latin typeface="Cambria" panose="02040503050406030204" pitchFamily="18" charset="0"/>
              </a:rPr>
              <a:t>),  </a:t>
            </a:r>
            <a:r>
              <a:rPr lang="en-US" sz="2000" baseline="30000" dirty="0">
                <a:latin typeface="Cambria" panose="02040503050406030204" pitchFamily="18" charset="0"/>
              </a:rPr>
              <a:t>12</a:t>
            </a:r>
            <a:r>
              <a:rPr lang="en-US" sz="2000" dirty="0">
                <a:latin typeface="Cambria" panose="02040503050406030204" pitchFamily="18" charset="0"/>
              </a:rPr>
              <a:t>then you no longer let him do anything for his father or his mother,  </a:t>
            </a:r>
            <a:r>
              <a:rPr lang="en-US" sz="2000" u="sng" baseline="30000" dirty="0">
                <a:latin typeface="Cambria" panose="02040503050406030204" pitchFamily="18" charset="0"/>
              </a:rPr>
              <a:t>13</a:t>
            </a:r>
            <a:r>
              <a:rPr lang="en-US" sz="2000" u="sng" dirty="0">
                <a:latin typeface="Cambria" panose="02040503050406030204" pitchFamily="18" charset="0"/>
              </a:rPr>
              <a:t>making the word of God of no effect </a:t>
            </a:r>
            <a:r>
              <a:rPr lang="en-US" sz="2000" dirty="0">
                <a:latin typeface="Cambria" panose="02040503050406030204" pitchFamily="18" charset="0"/>
              </a:rPr>
              <a:t>through your tradition which you have handed down. And many such things you do.” </a:t>
            </a:r>
            <a:br>
              <a:rPr lang="en-US" sz="2000" dirty="0">
                <a:latin typeface="Cambria" panose="02040503050406030204" pitchFamily="18" charset="0"/>
              </a:rPr>
            </a:br>
            <a:r>
              <a:rPr lang="en-US" sz="2000" b="1" dirty="0">
                <a:latin typeface="Cambria" panose="02040503050406030204" pitchFamily="18" charset="0"/>
              </a:rPr>
              <a:t>2 </a:t>
            </a:r>
            <a:r>
              <a:rPr lang="en-US" sz="2000" b="1" dirty="0" err="1" smtClean="0">
                <a:latin typeface="Cambria" panose="02040503050406030204" pitchFamily="18" charset="0"/>
              </a:rPr>
              <a:t>Cor</a:t>
            </a:r>
            <a:r>
              <a:rPr lang="en-US" sz="2000" b="1" dirty="0" smtClean="0">
                <a:latin typeface="Cambria" panose="02040503050406030204" pitchFamily="18" charset="0"/>
              </a:rPr>
              <a:t> 4:2</a:t>
            </a:r>
            <a:r>
              <a:rPr lang="en-US" sz="2000" dirty="0">
                <a:latin typeface="Cambria" panose="02040503050406030204" pitchFamily="18" charset="0"/>
              </a:rPr>
              <a:t> </a:t>
            </a:r>
            <a:r>
              <a:rPr lang="en-US" sz="2000" dirty="0" smtClean="0">
                <a:latin typeface="Cambria" panose="02040503050406030204" pitchFamily="18" charset="0"/>
              </a:rPr>
              <a:t>But </a:t>
            </a:r>
            <a:r>
              <a:rPr lang="en-US" sz="2000" dirty="0">
                <a:latin typeface="Cambria" panose="02040503050406030204" pitchFamily="18" charset="0"/>
              </a:rPr>
              <a:t>we have renounced the hidden things of shame, not walking in craftiness nor </a:t>
            </a:r>
            <a:r>
              <a:rPr lang="en-US" sz="2000" u="sng" dirty="0">
                <a:latin typeface="Cambria" panose="02040503050406030204" pitchFamily="18" charset="0"/>
              </a:rPr>
              <a:t>handling the word of God deceitfully</a:t>
            </a:r>
            <a:r>
              <a:rPr lang="en-US" sz="2000" dirty="0">
                <a:latin typeface="Cambria" panose="02040503050406030204" pitchFamily="18" charset="0"/>
              </a:rPr>
              <a:t>, but by manifestation of the truth commending ourselves to every man’s conscience in the sight of God</a:t>
            </a:r>
            <a:r>
              <a:rPr lang="en-US" sz="2000" dirty="0" smtClean="0">
                <a:latin typeface="Cambria" panose="02040503050406030204" pitchFamily="18" charset="0"/>
              </a:rPr>
              <a:t>.</a:t>
            </a:r>
            <a:endParaRPr lang="en-US" sz="2000" dirty="0" smtClean="0">
              <a:solidFill>
                <a:schemeClr val="accent5"/>
              </a:solidFill>
              <a:latin typeface="Cambria" panose="02040503050406030204" pitchFamily="18" charset="0"/>
            </a:endParaRPr>
          </a:p>
          <a:p>
            <a:pPr marL="452438" indent="-342900" eaLnBrk="1" hangingPunct="1">
              <a:buFontTx/>
              <a:buChar char="-"/>
            </a:pPr>
            <a:r>
              <a:rPr lang="en-US" sz="2000" dirty="0" smtClean="0">
                <a:solidFill>
                  <a:schemeClr val="accent5"/>
                </a:solidFill>
                <a:latin typeface="Cambria" panose="02040503050406030204" pitchFamily="18" charset="0"/>
              </a:rPr>
              <a:t>Lacking the fear </a:t>
            </a:r>
            <a:r>
              <a:rPr lang="en-US" sz="2000" dirty="0" smtClean="0">
                <a:solidFill>
                  <a:schemeClr val="accent5"/>
                </a:solidFill>
                <a:latin typeface="Cambria" panose="02040503050406030204" pitchFamily="18" charset="0"/>
              </a:rPr>
              <a:t>of </a:t>
            </a:r>
            <a:r>
              <a:rPr lang="en-US" sz="2000" dirty="0" smtClean="0">
                <a:solidFill>
                  <a:schemeClr val="accent5"/>
                </a:solidFill>
                <a:latin typeface="Cambria" panose="02040503050406030204" pitchFamily="18" charset="0"/>
              </a:rPr>
              <a:t>God</a:t>
            </a:r>
          </a:p>
          <a:p>
            <a:pPr marL="452438" indent="-342900" eaLnBrk="1" hangingPunct="1">
              <a:buFontTx/>
              <a:buChar char="-"/>
            </a:pPr>
            <a:r>
              <a:rPr lang="en-US" sz="2000" dirty="0" smtClean="0">
                <a:solidFill>
                  <a:schemeClr val="accent5"/>
                </a:solidFill>
                <a:latin typeface="Cambria" panose="02040503050406030204" pitchFamily="18" charset="0"/>
              </a:rPr>
              <a:t>Do we make the word of God of no effect?</a:t>
            </a:r>
          </a:p>
          <a:p>
            <a:pPr marL="452438" indent="-342900" eaLnBrk="1" hangingPunct="1">
              <a:buFontTx/>
              <a:buChar char="-"/>
            </a:pPr>
            <a:r>
              <a:rPr lang="en-US" sz="2000" dirty="0" smtClean="0">
                <a:solidFill>
                  <a:schemeClr val="accent5"/>
                </a:solidFill>
                <a:latin typeface="Cambria" panose="02040503050406030204" pitchFamily="18" charset="0"/>
              </a:rPr>
              <a:t>Do we handle the word deceitfully?</a:t>
            </a:r>
          </a:p>
          <a:p>
            <a:pPr marL="109538" indent="0" eaLnBrk="1" hangingPunct="1">
              <a:buNone/>
            </a:pPr>
            <a:r>
              <a:rPr lang="en-US" sz="2000" b="1" dirty="0" smtClean="0">
                <a:latin typeface="Cambria" panose="02040503050406030204" pitchFamily="18" charset="0"/>
              </a:rPr>
              <a:t>2 </a:t>
            </a:r>
            <a:r>
              <a:rPr lang="en-US" sz="2000" b="1" dirty="0">
                <a:latin typeface="Cambria" panose="02040503050406030204" pitchFamily="18" charset="0"/>
              </a:rPr>
              <a:t>Timothy 2:15 </a:t>
            </a:r>
            <a:r>
              <a:rPr lang="en-US" sz="2000" dirty="0" smtClean="0">
                <a:latin typeface="Cambria" panose="02040503050406030204" pitchFamily="18" charset="0"/>
              </a:rPr>
              <a:t>Be </a:t>
            </a:r>
            <a:r>
              <a:rPr lang="en-US" sz="2000" dirty="0">
                <a:latin typeface="Cambria" panose="02040503050406030204" pitchFamily="18" charset="0"/>
              </a:rPr>
              <a:t>diligent to present yourself approved to God, a worker who does not need to be ashamed, </a:t>
            </a:r>
            <a:r>
              <a:rPr lang="en-US" sz="2000" u="sng" dirty="0">
                <a:latin typeface="Cambria" panose="02040503050406030204" pitchFamily="18" charset="0"/>
              </a:rPr>
              <a:t>rightly dividing the word of truth</a:t>
            </a:r>
            <a:r>
              <a:rPr lang="en-US" sz="2000" dirty="0">
                <a:latin typeface="Cambria" panose="02040503050406030204" pitchFamily="18" charset="0"/>
              </a:rPr>
              <a:t>. </a:t>
            </a:r>
            <a:r>
              <a:rPr lang="en-US" sz="2000" dirty="0">
                <a:latin typeface="Cambria" panose="02040503050406030204" pitchFamily="18" charset="0"/>
              </a:rPr>
              <a:t> </a:t>
            </a:r>
            <a:br>
              <a:rPr lang="en-US" sz="2000" dirty="0">
                <a:latin typeface="Cambria" panose="02040503050406030204" pitchFamily="18" charset="0"/>
              </a:rPr>
            </a:br>
            <a:r>
              <a:rPr lang="en-US" sz="2000" dirty="0">
                <a:latin typeface="Cambria" panose="02040503050406030204" pitchFamily="18" charset="0"/>
              </a:rPr>
              <a:t/>
            </a:r>
            <a:br>
              <a:rPr lang="en-US" sz="2000" dirty="0">
                <a:latin typeface="Cambria" panose="02040503050406030204" pitchFamily="18" charset="0"/>
              </a:rPr>
            </a:br>
            <a:r>
              <a:rPr lang="en-US" sz="2000" dirty="0">
                <a:latin typeface="Cambria" panose="02040503050406030204" pitchFamily="18" charset="0"/>
              </a:rPr>
              <a:t/>
            </a:r>
            <a:br>
              <a:rPr lang="en-US" sz="2000" dirty="0">
                <a:latin typeface="Cambria" panose="02040503050406030204" pitchFamily="18" charset="0"/>
              </a:rPr>
            </a:br>
            <a:r>
              <a:rPr lang="en-US" sz="2000" dirty="0">
                <a:latin typeface="Cambria" panose="02040503050406030204" pitchFamily="18" charset="0"/>
              </a:rPr>
              <a:t/>
            </a:r>
            <a:br>
              <a:rPr lang="en-US" sz="2000" dirty="0">
                <a:latin typeface="Cambria" panose="02040503050406030204" pitchFamily="18" charset="0"/>
              </a:rPr>
            </a:br>
            <a:r>
              <a:rPr lang="en-US" sz="2000" dirty="0">
                <a:latin typeface="Cambria" panose="02040503050406030204" pitchFamily="18" charset="0"/>
              </a:rPr>
              <a:t/>
            </a:r>
            <a:br>
              <a:rPr lang="en-US" sz="2000" dirty="0">
                <a:latin typeface="Cambria" panose="02040503050406030204" pitchFamily="18" charset="0"/>
              </a:rPr>
            </a:br>
            <a:endParaRPr lang="en-US" altLang="zh-CN" sz="2000" dirty="0">
              <a:solidFill>
                <a:srgbClr val="474B78"/>
              </a:solidFill>
              <a:latin typeface="Cambria" panose="02040503050406030204" pitchFamily="18" charset="0"/>
              <a:ea typeface="宋体" pitchFamily="2" charset="-122"/>
            </a:endParaRPr>
          </a:p>
        </p:txBody>
      </p:sp>
    </p:spTree>
    <p:extLst>
      <p:ext uri="{BB962C8B-B14F-4D97-AF65-F5344CB8AC3E}">
        <p14:creationId xmlns:p14="http://schemas.microsoft.com/office/powerpoint/2010/main" val="14595189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8610600" cy="5486400"/>
          </a:xfrm>
        </p:spPr>
        <p:txBody>
          <a:bodyPr>
            <a:noAutofit/>
          </a:bodyPr>
          <a:lstStyle/>
          <a:p>
            <a:pPr marL="109728" indent="0" eaLnBrk="1" fontAlgn="auto" hangingPunct="1">
              <a:spcAft>
                <a:spcPts val="0"/>
              </a:spcAft>
              <a:buNone/>
              <a:defRPr/>
            </a:pPr>
            <a:r>
              <a:rPr lang="en-US" sz="2200" dirty="0">
                <a:solidFill>
                  <a:srgbClr val="474B78"/>
                </a:solidFill>
                <a:latin typeface="Cambria" panose="02040503050406030204" pitchFamily="18" charset="0"/>
                <a:ea typeface="宋体" pitchFamily="2" charset="-122"/>
              </a:rPr>
              <a:t>Luke </a:t>
            </a:r>
            <a:r>
              <a:rPr lang="en-US" sz="2200" dirty="0" smtClean="0">
                <a:solidFill>
                  <a:srgbClr val="474B78"/>
                </a:solidFill>
                <a:latin typeface="Cambria" panose="02040503050406030204" pitchFamily="18" charset="0"/>
                <a:ea typeface="宋体" pitchFamily="2" charset="-122"/>
              </a:rPr>
              <a:t>8:4-10 </a:t>
            </a:r>
            <a:r>
              <a:rPr lang="en-US" sz="2200" dirty="0">
                <a:solidFill>
                  <a:srgbClr val="474B78"/>
                </a:solidFill>
                <a:latin typeface="Cambria" panose="02040503050406030204" pitchFamily="18" charset="0"/>
                <a:ea typeface="宋体" pitchFamily="2" charset="-122"/>
              </a:rPr>
              <a:t>– parable of the seed and the soils</a:t>
            </a:r>
          </a:p>
          <a:p>
            <a:pPr marL="452628" indent="-342900" eaLnBrk="1" fontAlgn="auto" hangingPunct="1">
              <a:spcBef>
                <a:spcPts val="0"/>
              </a:spcBef>
              <a:spcAft>
                <a:spcPts val="0"/>
              </a:spcAft>
              <a:defRPr/>
            </a:pPr>
            <a:r>
              <a:rPr lang="en-US" sz="2200" dirty="0">
                <a:solidFill>
                  <a:srgbClr val="474B78"/>
                </a:solidFill>
                <a:latin typeface="Cambria" panose="02040503050406030204" pitchFamily="18" charset="0"/>
                <a:ea typeface="宋体" pitchFamily="2" charset="-122"/>
              </a:rPr>
              <a:t>Some fell by the wayside – those from who devil takes it away </a:t>
            </a:r>
          </a:p>
          <a:p>
            <a:pPr marL="452628" indent="-342900" eaLnBrk="1" fontAlgn="auto" hangingPunct="1">
              <a:spcBef>
                <a:spcPts val="0"/>
              </a:spcBef>
              <a:spcAft>
                <a:spcPts val="0"/>
              </a:spcAft>
              <a:defRPr/>
            </a:pPr>
            <a:r>
              <a:rPr lang="en-US" sz="2200" dirty="0">
                <a:solidFill>
                  <a:srgbClr val="474B78"/>
                </a:solidFill>
                <a:latin typeface="Cambria" panose="02040503050406030204" pitchFamily="18" charset="0"/>
                <a:ea typeface="宋体" pitchFamily="2" charset="-122"/>
              </a:rPr>
              <a:t>Some on the rocks – have no </a:t>
            </a:r>
            <a:r>
              <a:rPr lang="en-US" sz="2200" dirty="0" smtClean="0">
                <a:solidFill>
                  <a:srgbClr val="474B78"/>
                </a:solidFill>
                <a:latin typeface="Cambria" panose="02040503050406030204" pitchFamily="18" charset="0"/>
                <a:ea typeface="宋体" pitchFamily="2" charset="-122"/>
              </a:rPr>
              <a:t>root; falls away when tempted</a:t>
            </a:r>
            <a:endParaRPr lang="en-US" sz="2200" dirty="0">
              <a:solidFill>
                <a:srgbClr val="474B78"/>
              </a:solidFill>
              <a:latin typeface="Cambria" panose="02040503050406030204" pitchFamily="18" charset="0"/>
              <a:ea typeface="宋体" pitchFamily="2" charset="-122"/>
            </a:endParaRPr>
          </a:p>
          <a:p>
            <a:pPr marL="452628" indent="-342900" eaLnBrk="1" fontAlgn="auto" hangingPunct="1">
              <a:spcBef>
                <a:spcPts val="0"/>
              </a:spcBef>
              <a:spcAft>
                <a:spcPts val="0"/>
              </a:spcAft>
              <a:defRPr/>
            </a:pPr>
            <a:r>
              <a:rPr lang="en-US" sz="2200" dirty="0">
                <a:solidFill>
                  <a:srgbClr val="474B78"/>
                </a:solidFill>
                <a:latin typeface="Cambria" panose="02040503050406030204" pitchFamily="18" charset="0"/>
                <a:ea typeface="宋体" pitchFamily="2" charset="-122"/>
              </a:rPr>
              <a:t>Some among the thorns – choked by the cares of life</a:t>
            </a:r>
          </a:p>
          <a:p>
            <a:pPr marL="452628" indent="-342900" eaLnBrk="1" fontAlgn="auto" hangingPunct="1">
              <a:spcBef>
                <a:spcPts val="0"/>
              </a:spcBef>
              <a:spcAft>
                <a:spcPts val="0"/>
              </a:spcAft>
              <a:defRPr/>
            </a:pPr>
            <a:r>
              <a:rPr lang="en-US" sz="2200" dirty="0">
                <a:solidFill>
                  <a:srgbClr val="474B78"/>
                </a:solidFill>
                <a:latin typeface="Cambria" panose="02040503050406030204" pitchFamily="18" charset="0"/>
                <a:ea typeface="宋体" pitchFamily="2" charset="-122"/>
              </a:rPr>
              <a:t>Some on fertile soil – good heart</a:t>
            </a:r>
          </a:p>
          <a:p>
            <a:pPr marL="109728" indent="0" eaLnBrk="1" fontAlgn="auto" hangingPunct="1">
              <a:spcAft>
                <a:spcPts val="0"/>
              </a:spcAft>
              <a:buFont typeface="Wingdings 3"/>
              <a:buNone/>
              <a:defRPr/>
            </a:pPr>
            <a:r>
              <a:rPr lang="en-US" sz="2200" dirty="0">
                <a:solidFill>
                  <a:srgbClr val="474B78"/>
                </a:solidFill>
                <a:latin typeface="Cambria" panose="02040503050406030204" pitchFamily="18" charset="0"/>
                <a:ea typeface="宋体" pitchFamily="2" charset="-122"/>
              </a:rPr>
              <a:t>But what is the seed</a:t>
            </a:r>
            <a:r>
              <a:rPr lang="en-US" sz="2200" dirty="0" smtClean="0">
                <a:solidFill>
                  <a:srgbClr val="474B78"/>
                </a:solidFill>
                <a:latin typeface="Cambria" panose="02040503050406030204" pitchFamily="18" charset="0"/>
                <a:ea typeface="宋体" pitchFamily="2" charset="-122"/>
              </a:rPr>
              <a:t>?</a:t>
            </a:r>
            <a:endParaRPr lang="en-US" sz="2200" b="1" dirty="0" smtClean="0">
              <a:latin typeface="Cambria" panose="02040503050406030204" pitchFamily="18" charset="0"/>
            </a:endParaRPr>
          </a:p>
          <a:p>
            <a:pPr marL="109728" indent="0" eaLnBrk="1" fontAlgn="auto" hangingPunct="1">
              <a:spcAft>
                <a:spcPts val="0"/>
              </a:spcAft>
              <a:buFont typeface="Wingdings 3"/>
              <a:buNone/>
              <a:defRPr/>
            </a:pPr>
            <a:r>
              <a:rPr lang="en-US" sz="2200" b="1" dirty="0" smtClean="0">
                <a:latin typeface="Cambria" panose="02040503050406030204" pitchFamily="18" charset="0"/>
              </a:rPr>
              <a:t>Luke </a:t>
            </a:r>
            <a:r>
              <a:rPr lang="en-US" sz="2200" b="1" dirty="0">
                <a:latin typeface="Cambria" panose="02040503050406030204" pitchFamily="18" charset="0"/>
              </a:rPr>
              <a:t>8:11 </a:t>
            </a:r>
            <a:r>
              <a:rPr lang="en-US" sz="2200" dirty="0" smtClean="0">
                <a:latin typeface="Cambria" panose="02040503050406030204" pitchFamily="18" charset="0"/>
              </a:rPr>
              <a:t>“Now </a:t>
            </a:r>
            <a:r>
              <a:rPr lang="en-US" sz="2200" dirty="0">
                <a:latin typeface="Cambria" panose="02040503050406030204" pitchFamily="18" charset="0"/>
              </a:rPr>
              <a:t>the parable is this: The </a:t>
            </a:r>
            <a:r>
              <a:rPr lang="en-US" sz="2200" u="sng" dirty="0">
                <a:latin typeface="Cambria" panose="02040503050406030204" pitchFamily="18" charset="0"/>
              </a:rPr>
              <a:t>seed is the word of God</a:t>
            </a:r>
            <a:r>
              <a:rPr lang="en-US" sz="2200" dirty="0" smtClean="0">
                <a:latin typeface="Cambria" panose="02040503050406030204" pitchFamily="18" charset="0"/>
              </a:rPr>
              <a:t>.</a:t>
            </a:r>
          </a:p>
          <a:p>
            <a:pPr marL="452628" indent="-342900" eaLnBrk="1" fontAlgn="auto" hangingPunct="1">
              <a:spcAft>
                <a:spcPts val="0"/>
              </a:spcAft>
              <a:defRPr/>
            </a:pPr>
            <a:r>
              <a:rPr lang="en-US" sz="2200" dirty="0">
                <a:solidFill>
                  <a:srgbClr val="474B78"/>
                </a:solidFill>
                <a:latin typeface="Cambria" panose="02040503050406030204" pitchFamily="18" charset="0"/>
                <a:ea typeface="宋体" pitchFamily="2" charset="-122"/>
              </a:rPr>
              <a:t>Even if all God fearing people everywhere were killed today, the seed of God’s word would produce a new harvest</a:t>
            </a:r>
          </a:p>
          <a:p>
            <a:pPr marL="452628" indent="-342900" eaLnBrk="1" fontAlgn="auto" hangingPunct="1">
              <a:spcAft>
                <a:spcPts val="0"/>
              </a:spcAft>
              <a:defRPr/>
            </a:pPr>
            <a:r>
              <a:rPr lang="en-US" sz="2200" dirty="0">
                <a:solidFill>
                  <a:srgbClr val="474B78"/>
                </a:solidFill>
                <a:latin typeface="Cambria" panose="02040503050406030204" pitchFamily="18" charset="0"/>
                <a:ea typeface="宋体" pitchFamily="2" charset="-122"/>
              </a:rPr>
              <a:t>The kingdom is perpetual because the word of God can not be destroyed!  That’s </a:t>
            </a:r>
            <a:r>
              <a:rPr lang="en-US" sz="2200" dirty="0" smtClean="0">
                <a:solidFill>
                  <a:srgbClr val="474B78"/>
                </a:solidFill>
                <a:latin typeface="Cambria" panose="02040503050406030204" pitchFamily="18" charset="0"/>
                <a:ea typeface="宋体" pitchFamily="2" charset="-122"/>
              </a:rPr>
              <a:t>powerful.</a:t>
            </a:r>
          </a:p>
          <a:p>
            <a:pPr marL="452628" indent="-342900" eaLnBrk="1" fontAlgn="auto" hangingPunct="1">
              <a:spcAft>
                <a:spcPts val="0"/>
              </a:spcAft>
              <a:defRPr/>
            </a:pPr>
            <a:r>
              <a:rPr lang="en-US" sz="2200" dirty="0" smtClean="0">
                <a:solidFill>
                  <a:srgbClr val="474B78"/>
                </a:solidFill>
                <a:latin typeface="Cambria" panose="02040503050406030204" pitchFamily="18" charset="0"/>
                <a:ea typeface="宋体" pitchFamily="2" charset="-122"/>
              </a:rPr>
              <a:t>Can we trust His Word? </a:t>
            </a:r>
          </a:p>
          <a:p>
            <a:pPr marL="109728" indent="0" eaLnBrk="1" fontAlgn="auto" hangingPunct="1">
              <a:spcAft>
                <a:spcPts val="0"/>
              </a:spcAft>
              <a:buNone/>
              <a:defRPr/>
            </a:pPr>
            <a:r>
              <a:rPr lang="en-US" sz="2200" b="1" dirty="0" smtClean="0">
                <a:latin typeface="Cambria" panose="02040503050406030204" pitchFamily="18" charset="0"/>
              </a:rPr>
              <a:t>2 </a:t>
            </a:r>
            <a:r>
              <a:rPr lang="en-US" sz="2200" b="1" dirty="0">
                <a:latin typeface="Cambria" panose="02040503050406030204" pitchFamily="18" charset="0"/>
              </a:rPr>
              <a:t>Timothy 2:9 </a:t>
            </a:r>
            <a:r>
              <a:rPr lang="en-US" sz="2200" dirty="0" smtClean="0">
                <a:latin typeface="Cambria" panose="02040503050406030204" pitchFamily="18" charset="0"/>
              </a:rPr>
              <a:t>for </a:t>
            </a:r>
            <a:r>
              <a:rPr lang="en-US" sz="2200" dirty="0">
                <a:latin typeface="Cambria" panose="02040503050406030204" pitchFamily="18" charset="0"/>
              </a:rPr>
              <a:t>which I suffer trouble as an evildoer, </a:t>
            </a:r>
            <a:r>
              <a:rPr lang="en-US" sz="2200" i="1" dirty="0">
                <a:latin typeface="Cambria" panose="02040503050406030204" pitchFamily="18" charset="0"/>
              </a:rPr>
              <a:t>even</a:t>
            </a:r>
            <a:r>
              <a:rPr lang="en-US" sz="2200" dirty="0">
                <a:latin typeface="Cambria" panose="02040503050406030204" pitchFamily="18" charset="0"/>
              </a:rPr>
              <a:t> to the point of chains; but the </a:t>
            </a:r>
            <a:r>
              <a:rPr lang="en-US" sz="2200" u="sng" dirty="0">
                <a:latin typeface="Cambria" panose="02040503050406030204" pitchFamily="18" charset="0"/>
              </a:rPr>
              <a:t>word of God is not chained</a:t>
            </a:r>
            <a:r>
              <a:rPr lang="en-US" sz="2200" dirty="0">
                <a:latin typeface="Cambria" panose="02040503050406030204" pitchFamily="18" charset="0"/>
              </a:rPr>
              <a:t>.  </a:t>
            </a:r>
            <a:br>
              <a:rPr lang="en-US" sz="2200" dirty="0">
                <a:latin typeface="Cambria" panose="02040503050406030204" pitchFamily="18" charset="0"/>
              </a:rPr>
            </a:br>
            <a:r>
              <a:rPr lang="en-US" sz="2200" dirty="0">
                <a:latin typeface="Cambria" panose="02040503050406030204" pitchFamily="18" charset="0"/>
              </a:rPr>
              <a:t/>
            </a:r>
            <a:br>
              <a:rPr lang="en-US" sz="2200" dirty="0">
                <a:latin typeface="Cambria" panose="02040503050406030204" pitchFamily="18" charset="0"/>
              </a:rPr>
            </a:br>
            <a:r>
              <a:rPr lang="en-US" sz="2200" dirty="0">
                <a:latin typeface="Cambria" panose="02040503050406030204" pitchFamily="18" charset="0"/>
              </a:rPr>
              <a:t/>
            </a:r>
            <a:br>
              <a:rPr lang="en-US" sz="2200" dirty="0">
                <a:latin typeface="Cambria" panose="02040503050406030204" pitchFamily="18" charset="0"/>
              </a:rPr>
            </a:br>
            <a:r>
              <a:rPr lang="en-US" sz="2200" dirty="0">
                <a:latin typeface="Cambria" panose="02040503050406030204" pitchFamily="18" charset="0"/>
              </a:rPr>
              <a:t/>
            </a:r>
            <a:br>
              <a:rPr lang="en-US" sz="2200" dirty="0">
                <a:latin typeface="Cambria" panose="02040503050406030204" pitchFamily="18" charset="0"/>
              </a:rPr>
            </a:br>
            <a:endParaRPr lang="en-US" sz="2200" i="1" dirty="0">
              <a:latin typeface="Cambria" panose="02040503050406030204" pitchFamily="18" charset="0"/>
            </a:endParaRPr>
          </a:p>
        </p:txBody>
      </p:sp>
      <p:sp>
        <p:nvSpPr>
          <p:cNvPr id="3" name="Title 2"/>
          <p:cNvSpPr>
            <a:spLocks noGrp="1"/>
          </p:cNvSpPr>
          <p:nvPr>
            <p:ph type="title"/>
          </p:nvPr>
        </p:nvSpPr>
        <p:spPr>
          <a:xfrm>
            <a:off x="457200" y="152400"/>
            <a:ext cx="8229600" cy="1143000"/>
          </a:xfrm>
        </p:spPr>
        <p:txBody>
          <a:bodyPr>
            <a:normAutofit/>
          </a:bodyPr>
          <a:lstStyle/>
          <a:p>
            <a:pPr eaLnBrk="1" fontAlgn="auto" hangingPunct="1">
              <a:spcAft>
                <a:spcPts val="0"/>
              </a:spcAft>
              <a:defRPr/>
            </a:pPr>
            <a:r>
              <a:rPr lang="en-US" sz="3200" dirty="0">
                <a:effectLst/>
                <a:latin typeface="Cambria" pitchFamily="18" charset="0"/>
                <a:ea typeface="宋体" pitchFamily="2" charset="-122"/>
              </a:rPr>
              <a:t>What is the seed?</a:t>
            </a:r>
            <a:endParaRPr lang="en-US" sz="3200" dirty="0">
              <a:effectLst/>
              <a:latin typeface="Cambria" pitchFamily="18" charset="0"/>
              <a:ea typeface="宋体" pitchFamily="2" charset="-122"/>
            </a:endParaRPr>
          </a:p>
        </p:txBody>
      </p:sp>
    </p:spTree>
    <p:extLst>
      <p:ext uri="{BB962C8B-B14F-4D97-AF65-F5344CB8AC3E}">
        <p14:creationId xmlns:p14="http://schemas.microsoft.com/office/powerpoint/2010/main" val="3809321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3"/>
          </a:xfrm>
        </p:spPr>
        <p:txBody>
          <a:bodyPr>
            <a:normAutofit/>
          </a:bodyPr>
          <a:lstStyle/>
          <a:p>
            <a:pPr marL="624078" indent="-514350" eaLnBrk="1" fontAlgn="auto" hangingPunct="1">
              <a:spcAft>
                <a:spcPts val="0"/>
              </a:spcAft>
              <a:defRPr/>
            </a:pPr>
            <a:r>
              <a:rPr lang="en-US" sz="2400" b="1" dirty="0" smtClean="0">
                <a:solidFill>
                  <a:schemeClr val="accent5"/>
                </a:solidFill>
                <a:latin typeface="Cambria" panose="02040503050406030204" pitchFamily="18" charset="0"/>
              </a:rPr>
              <a:t>God has providentially assembled and preserved His word for all to have and read</a:t>
            </a:r>
            <a:endParaRPr lang="en-US" sz="2400" b="1" dirty="0" smtClean="0">
              <a:solidFill>
                <a:schemeClr val="accent5"/>
              </a:solidFill>
              <a:latin typeface="Cambria" panose="02040503050406030204" pitchFamily="18" charset="0"/>
            </a:endParaRPr>
          </a:p>
          <a:p>
            <a:pPr marL="624078" indent="-514350" eaLnBrk="1" fontAlgn="auto" hangingPunct="1">
              <a:spcAft>
                <a:spcPts val="0"/>
              </a:spcAft>
              <a:defRPr/>
            </a:pPr>
            <a:r>
              <a:rPr lang="en-US" sz="2400" b="1" dirty="0" smtClean="0">
                <a:solidFill>
                  <a:schemeClr val="accent5"/>
                </a:solidFill>
                <a:latin typeface="Cambria" panose="02040503050406030204" pitchFamily="18" charset="0"/>
              </a:rPr>
              <a:t>Attacks of men are unable to destroy the bible or its effect</a:t>
            </a:r>
            <a:endParaRPr lang="en-US" sz="2400" b="1" dirty="0" smtClean="0">
              <a:solidFill>
                <a:schemeClr val="accent5"/>
              </a:solidFill>
              <a:latin typeface="Cambria" panose="02040503050406030204" pitchFamily="18" charset="0"/>
            </a:endParaRPr>
          </a:p>
          <a:p>
            <a:pPr marL="624078" indent="-514350" eaLnBrk="1" fontAlgn="auto" hangingPunct="1">
              <a:spcAft>
                <a:spcPts val="0"/>
              </a:spcAft>
              <a:defRPr/>
            </a:pPr>
            <a:r>
              <a:rPr lang="en-US" sz="2400" b="1" dirty="0" smtClean="0">
                <a:solidFill>
                  <a:schemeClr val="accent5"/>
                </a:solidFill>
                <a:latin typeface="Cambria" panose="02040503050406030204" pitchFamily="18" charset="0"/>
              </a:rPr>
              <a:t>We can trust the truth of God’s word knowing that it is divinely inspired and protected</a:t>
            </a:r>
            <a:r>
              <a:rPr lang="en-US" sz="2400" b="1" dirty="0">
                <a:solidFill>
                  <a:schemeClr val="accent5"/>
                </a:solidFill>
                <a:latin typeface="Cambria" panose="02040503050406030204" pitchFamily="18" charset="0"/>
              </a:rPr>
              <a:t/>
            </a:r>
            <a:br>
              <a:rPr lang="en-US" sz="2400" b="1" dirty="0">
                <a:solidFill>
                  <a:schemeClr val="accent5"/>
                </a:solidFill>
                <a:latin typeface="Cambria" panose="02040503050406030204" pitchFamily="18" charset="0"/>
              </a:rPr>
            </a:br>
            <a:endParaRPr lang="en-US" sz="2400" b="1" dirty="0">
              <a:solidFill>
                <a:schemeClr val="accent5"/>
              </a:solidFill>
              <a:latin typeface="Cambria" panose="02040503050406030204" pitchFamily="18" charset="0"/>
            </a:endParaRPr>
          </a:p>
        </p:txBody>
      </p:sp>
      <p:sp>
        <p:nvSpPr>
          <p:cNvPr id="3" name="Title 2"/>
          <p:cNvSpPr>
            <a:spLocks noGrp="1"/>
          </p:cNvSpPr>
          <p:nvPr>
            <p:ph type="title"/>
          </p:nvPr>
        </p:nvSpPr>
        <p:spPr/>
        <p:txBody>
          <a:bodyPr/>
          <a:lstStyle/>
          <a:p>
            <a:pPr eaLnBrk="1" fontAlgn="auto" hangingPunct="1">
              <a:spcAft>
                <a:spcPts val="0"/>
              </a:spcAft>
              <a:defRPr/>
            </a:pPr>
            <a:r>
              <a:rPr lang="en-US" dirty="0" smtClean="0"/>
              <a:t>Summary</a:t>
            </a:r>
            <a:endParaRPr lang="en-US" dirty="0"/>
          </a:p>
        </p:txBody>
      </p:sp>
      <p:sp>
        <p:nvSpPr>
          <p:cNvPr id="4" name="Rectangle 3"/>
          <p:cNvSpPr/>
          <p:nvPr/>
        </p:nvSpPr>
        <p:spPr>
          <a:xfrm>
            <a:off x="1219200" y="4343400"/>
            <a:ext cx="7010400" cy="1569660"/>
          </a:xfrm>
          <a:prstGeom prst="rect">
            <a:avLst/>
          </a:prstGeom>
        </p:spPr>
        <p:txBody>
          <a:bodyPr wrap="square">
            <a:spAutoFit/>
          </a:bodyPr>
          <a:lstStyle/>
          <a:p>
            <a:r>
              <a:rPr lang="en-US" sz="2400" b="1" dirty="0" smtClean="0">
                <a:latin typeface="Cambria" panose="02040503050406030204" pitchFamily="18" charset="0"/>
              </a:rPr>
              <a:t>Psalms 117:1</a:t>
            </a:r>
            <a:r>
              <a:rPr lang="en-US" sz="2400" dirty="0">
                <a:latin typeface="Cambria" panose="02040503050406030204" pitchFamily="18" charset="0"/>
              </a:rPr>
              <a:t> Praise the </a:t>
            </a:r>
            <a:r>
              <a:rPr lang="en-US" sz="2400" cap="small" dirty="0">
                <a:latin typeface="Cambria" panose="02040503050406030204" pitchFamily="18" charset="0"/>
              </a:rPr>
              <a:t>Lord</a:t>
            </a:r>
            <a:r>
              <a:rPr lang="en-US" sz="2400" dirty="0">
                <a:latin typeface="Cambria" panose="02040503050406030204" pitchFamily="18" charset="0"/>
              </a:rPr>
              <a:t>, all you Gentiles!</a:t>
            </a:r>
            <a:r>
              <a:rPr lang="en-US" sz="2400" dirty="0">
                <a:latin typeface="Cambria" panose="02040503050406030204" pitchFamily="18" charset="0"/>
              </a:rPr>
              <a:t> </a:t>
            </a:r>
            <a:r>
              <a:rPr lang="en-US" sz="2400" dirty="0" smtClean="0">
                <a:latin typeface="Cambria" panose="02040503050406030204" pitchFamily="18" charset="0"/>
              </a:rPr>
              <a:t>Laud </a:t>
            </a:r>
            <a:r>
              <a:rPr lang="en-US" sz="2400" dirty="0">
                <a:latin typeface="Cambria" panose="02040503050406030204" pitchFamily="18" charset="0"/>
              </a:rPr>
              <a:t>Him, all you peoples!</a:t>
            </a:r>
            <a:r>
              <a:rPr lang="en-US" sz="2400" dirty="0">
                <a:latin typeface="Cambria" panose="02040503050406030204" pitchFamily="18" charset="0"/>
              </a:rPr>
              <a:t> </a:t>
            </a:r>
            <a:r>
              <a:rPr lang="en-US" sz="2400" baseline="30000" dirty="0" smtClean="0">
                <a:latin typeface="Cambria" panose="02040503050406030204" pitchFamily="18" charset="0"/>
              </a:rPr>
              <a:t>2</a:t>
            </a:r>
            <a:r>
              <a:rPr lang="en-US" sz="2400" dirty="0" smtClean="0">
                <a:latin typeface="Cambria" panose="02040503050406030204" pitchFamily="18" charset="0"/>
              </a:rPr>
              <a:t>For </a:t>
            </a:r>
            <a:r>
              <a:rPr lang="en-US" sz="2400" dirty="0">
                <a:latin typeface="Cambria" panose="02040503050406030204" pitchFamily="18" charset="0"/>
              </a:rPr>
              <a:t>His merciful kindness is great toward us</a:t>
            </a:r>
            <a:r>
              <a:rPr lang="en-US" sz="2400" dirty="0" smtClean="0">
                <a:latin typeface="Cambria" panose="02040503050406030204" pitchFamily="18" charset="0"/>
              </a:rPr>
              <a:t>,</a:t>
            </a:r>
            <a:r>
              <a:rPr lang="en-US" sz="2400" dirty="0">
                <a:latin typeface="Cambria" panose="02040503050406030204" pitchFamily="18" charset="0"/>
              </a:rPr>
              <a:t> </a:t>
            </a:r>
            <a:r>
              <a:rPr lang="en-US" sz="2400" u="sng" dirty="0">
                <a:latin typeface="Cambria" panose="02040503050406030204" pitchFamily="18" charset="0"/>
              </a:rPr>
              <a:t>And the truth of </a:t>
            </a:r>
            <a:r>
              <a:rPr lang="en-US" sz="2400" u="sng" dirty="0" smtClean="0">
                <a:latin typeface="Cambria" panose="02040503050406030204" pitchFamily="18" charset="0"/>
              </a:rPr>
              <a:t>the </a:t>
            </a:r>
            <a:r>
              <a:rPr lang="en-US" sz="2400" u="sng" cap="small" dirty="0" smtClean="0">
                <a:latin typeface="Cambria" panose="02040503050406030204" pitchFamily="18" charset="0"/>
              </a:rPr>
              <a:t>Lord </a:t>
            </a:r>
            <a:r>
              <a:rPr lang="en-US" sz="2400" i="1" u="sng" dirty="0" smtClean="0">
                <a:latin typeface="Cambria" panose="02040503050406030204" pitchFamily="18" charset="0"/>
              </a:rPr>
              <a:t>endures </a:t>
            </a:r>
            <a:r>
              <a:rPr lang="en-US" sz="2400" u="sng" dirty="0" smtClean="0">
                <a:latin typeface="Cambria" panose="02040503050406030204" pitchFamily="18" charset="0"/>
              </a:rPr>
              <a:t>forever.</a:t>
            </a:r>
            <a:r>
              <a:rPr lang="en-US" sz="2400" dirty="0">
                <a:latin typeface="Cambria" panose="02040503050406030204" pitchFamily="18" charset="0"/>
              </a:rPr>
              <a:t> Praise the </a:t>
            </a:r>
            <a:r>
              <a:rPr lang="en-US" sz="2400" cap="small" dirty="0">
                <a:latin typeface="Cambria" panose="02040503050406030204" pitchFamily="18" charset="0"/>
              </a:rPr>
              <a:t>Lord</a:t>
            </a:r>
            <a:r>
              <a:rPr lang="en-US" sz="2400" dirty="0" smtClean="0">
                <a:latin typeface="Cambria" panose="02040503050406030204" pitchFamily="18" charset="0"/>
              </a:rPr>
              <a:t>!</a:t>
            </a:r>
            <a:endParaRPr lang="en-US" sz="2400" dirty="0">
              <a:latin typeface="Cambria" panose="020405030504060302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2"/>
          <p:cNvSpPr>
            <a:spLocks noGrp="1"/>
          </p:cNvSpPr>
          <p:nvPr>
            <p:ph idx="1"/>
          </p:nvPr>
        </p:nvSpPr>
        <p:spPr>
          <a:xfrm>
            <a:off x="457200" y="1295400"/>
            <a:ext cx="8305800" cy="4830763"/>
          </a:xfrm>
        </p:spPr>
        <p:txBody>
          <a:bodyPr/>
          <a:lstStyle/>
          <a:p>
            <a:pPr marL="514350" indent="-514350" eaLnBrk="1" hangingPunct="1">
              <a:buFont typeface="Lucida Sans Unicode" pitchFamily="34" charset="0"/>
              <a:buAutoNum type="arabicPeriod"/>
            </a:pPr>
            <a:r>
              <a:rPr lang="en-US" altLang="zh-CN" sz="2400" u="sng" dirty="0" smtClean="0">
                <a:solidFill>
                  <a:schemeClr val="tx2">
                    <a:lumMod val="60000"/>
                    <a:lumOff val="40000"/>
                  </a:schemeClr>
                </a:solidFill>
                <a:ea typeface="宋体" pitchFamily="2" charset="-122"/>
              </a:rPr>
              <a:t>Knowing the Truth</a:t>
            </a:r>
            <a:r>
              <a:rPr lang="en-US" altLang="zh-CN" sz="2400" dirty="0" smtClean="0">
                <a:solidFill>
                  <a:schemeClr val="tx2">
                    <a:lumMod val="60000"/>
                    <a:lumOff val="40000"/>
                  </a:schemeClr>
                </a:solidFill>
                <a:ea typeface="宋体" pitchFamily="2" charset="-122"/>
              </a:rPr>
              <a:t>: “You shall know the truth”</a:t>
            </a:r>
            <a:r>
              <a:rPr lang="en-US" altLang="zh-CN" sz="2400" i="1" dirty="0" smtClean="0">
                <a:solidFill>
                  <a:schemeClr val="tx2">
                    <a:lumMod val="60000"/>
                    <a:lumOff val="40000"/>
                  </a:schemeClr>
                </a:solidFill>
                <a:ea typeface="宋体" pitchFamily="2" charset="-122"/>
              </a:rPr>
              <a:t>    </a:t>
            </a:r>
            <a:r>
              <a:rPr lang="en-US" altLang="zh-CN" sz="1600" i="1" dirty="0" smtClean="0">
                <a:solidFill>
                  <a:schemeClr val="tx2">
                    <a:lumMod val="60000"/>
                    <a:lumOff val="40000"/>
                  </a:schemeClr>
                </a:solidFill>
                <a:ea typeface="宋体" pitchFamily="2" charset="-122"/>
              </a:rPr>
              <a:t>John 8:32a</a:t>
            </a:r>
          </a:p>
          <a:p>
            <a:pPr marL="514350" indent="-514350" eaLnBrk="1" hangingPunct="1">
              <a:buFont typeface="Lucida Sans Unicode" pitchFamily="34" charset="0"/>
              <a:buAutoNum type="arabicPeriod"/>
            </a:pPr>
            <a:r>
              <a:rPr lang="en-US" altLang="zh-CN" sz="2400" u="sng" dirty="0" smtClean="0">
                <a:solidFill>
                  <a:schemeClr val="tx2">
                    <a:lumMod val="60000"/>
                    <a:lumOff val="40000"/>
                  </a:schemeClr>
                </a:solidFill>
                <a:ea typeface="宋体" pitchFamily="2" charset="-122"/>
              </a:rPr>
              <a:t>Loving the Truth</a:t>
            </a:r>
            <a:r>
              <a:rPr lang="en-US" altLang="zh-CN" sz="2400" dirty="0" smtClean="0">
                <a:solidFill>
                  <a:schemeClr val="tx2">
                    <a:lumMod val="60000"/>
                    <a:lumOff val="40000"/>
                  </a:schemeClr>
                </a:solidFill>
                <a:ea typeface="宋体" pitchFamily="2" charset="-122"/>
              </a:rPr>
              <a:t>: “The Truth shall make you free” </a:t>
            </a:r>
            <a:r>
              <a:rPr lang="en-US" altLang="zh-CN" sz="1600" i="1" dirty="0" smtClean="0">
                <a:solidFill>
                  <a:schemeClr val="tx2">
                    <a:lumMod val="60000"/>
                    <a:lumOff val="40000"/>
                  </a:schemeClr>
                </a:solidFill>
                <a:ea typeface="宋体" pitchFamily="2" charset="-122"/>
              </a:rPr>
              <a:t>John 8:32b</a:t>
            </a:r>
          </a:p>
          <a:p>
            <a:pPr marL="514350" indent="-514350" eaLnBrk="1" hangingPunct="1">
              <a:buFont typeface="Lucida Sans Unicode" pitchFamily="34" charset="0"/>
              <a:buAutoNum type="arabicPeriod"/>
            </a:pPr>
            <a:r>
              <a:rPr lang="en-US" altLang="zh-CN" sz="2400" u="sng" dirty="0" smtClean="0">
                <a:solidFill>
                  <a:schemeClr val="tx2">
                    <a:lumMod val="60000"/>
                    <a:lumOff val="40000"/>
                  </a:schemeClr>
                </a:solidFill>
                <a:ea typeface="宋体" pitchFamily="2" charset="-122"/>
              </a:rPr>
              <a:t>Living the Truth</a:t>
            </a:r>
            <a:r>
              <a:rPr lang="en-US" altLang="zh-CN" sz="2400" dirty="0" smtClean="0">
                <a:solidFill>
                  <a:schemeClr val="tx2">
                    <a:lumMod val="60000"/>
                    <a:lumOff val="40000"/>
                  </a:schemeClr>
                </a:solidFill>
                <a:ea typeface="宋体" pitchFamily="2" charset="-122"/>
              </a:rPr>
              <a:t>: “Walk in Truth” </a:t>
            </a:r>
            <a:r>
              <a:rPr lang="en-US" altLang="zh-CN" sz="1600" i="1" dirty="0" smtClean="0">
                <a:solidFill>
                  <a:schemeClr val="tx2">
                    <a:lumMod val="60000"/>
                    <a:lumOff val="40000"/>
                  </a:schemeClr>
                </a:solidFill>
                <a:ea typeface="宋体" pitchFamily="2" charset="-122"/>
              </a:rPr>
              <a:t>3 John 1:3-4</a:t>
            </a:r>
          </a:p>
          <a:p>
            <a:pPr marL="914400" lvl="1" indent="-514350" eaLnBrk="1" hangingPunct="1">
              <a:buFont typeface="Lucida Sans Unicode" pitchFamily="34" charset="0"/>
              <a:buAutoNum type="romanUcPeriod"/>
            </a:pPr>
            <a:r>
              <a:rPr lang="en-US" altLang="zh-CN" sz="2000" i="1" dirty="0" smtClean="0">
                <a:solidFill>
                  <a:schemeClr val="tx2">
                    <a:lumMod val="60000"/>
                    <a:lumOff val="40000"/>
                  </a:schemeClr>
                </a:solidFill>
                <a:ea typeface="宋体" pitchFamily="2" charset="-122"/>
              </a:rPr>
              <a:t>Integrity</a:t>
            </a:r>
          </a:p>
          <a:p>
            <a:pPr marL="914400" lvl="1" indent="-514350" eaLnBrk="1" hangingPunct="1">
              <a:buFont typeface="Lucida Sans Unicode" pitchFamily="34" charset="0"/>
              <a:buAutoNum type="romanUcPeriod"/>
            </a:pPr>
            <a:r>
              <a:rPr lang="en-US" altLang="zh-CN" sz="2000" i="1" dirty="0" smtClean="0">
                <a:solidFill>
                  <a:schemeClr val="tx2">
                    <a:lumMod val="60000"/>
                    <a:lumOff val="40000"/>
                  </a:schemeClr>
                </a:solidFill>
                <a:ea typeface="宋体" pitchFamily="2" charset="-122"/>
              </a:rPr>
              <a:t>Secular vs. Sacred</a:t>
            </a:r>
          </a:p>
          <a:p>
            <a:pPr marL="514350" indent="-514350" eaLnBrk="1" hangingPunct="1">
              <a:buFont typeface="Lucida Sans Unicode" pitchFamily="34" charset="0"/>
              <a:buAutoNum type="arabicPeriod"/>
            </a:pPr>
            <a:r>
              <a:rPr lang="en-US" altLang="zh-CN" sz="2400" u="sng" dirty="0" smtClean="0">
                <a:ea typeface="宋体" pitchFamily="2" charset="-122"/>
              </a:rPr>
              <a:t>Trusting the Truth</a:t>
            </a:r>
            <a:r>
              <a:rPr lang="en-US" altLang="zh-CN" sz="2400" dirty="0" smtClean="0">
                <a:ea typeface="宋体" pitchFamily="2" charset="-122"/>
              </a:rPr>
              <a:t>: “The truth of the LORD </a:t>
            </a:r>
            <a:r>
              <a:rPr lang="en-US" altLang="zh-CN" sz="2400" i="1" dirty="0" smtClean="0">
                <a:ea typeface="宋体" pitchFamily="2" charset="-122"/>
              </a:rPr>
              <a:t>endures</a:t>
            </a:r>
            <a:r>
              <a:rPr lang="en-US" altLang="zh-CN" sz="2400" dirty="0" smtClean="0">
                <a:ea typeface="宋体" pitchFamily="2" charset="-122"/>
              </a:rPr>
              <a:t> forever”</a:t>
            </a:r>
            <a:r>
              <a:rPr lang="en-US" altLang="zh-CN" sz="1600" i="1" dirty="0" smtClean="0">
                <a:ea typeface="宋体" pitchFamily="2" charset="-122"/>
              </a:rPr>
              <a:t> Psalms 117:2</a:t>
            </a:r>
          </a:p>
          <a:p>
            <a:pPr marL="914400" lvl="1" indent="-514350" eaLnBrk="1" hangingPunct="1">
              <a:buFont typeface="Lucida Sans Unicode" pitchFamily="34" charset="0"/>
              <a:buAutoNum type="romanUcPeriod"/>
            </a:pPr>
            <a:r>
              <a:rPr lang="en-US" altLang="zh-CN" sz="2000" i="1" dirty="0" smtClean="0">
                <a:ea typeface="宋体" pitchFamily="2" charset="-122"/>
              </a:rPr>
              <a:t>The indestructibility of God’s Word</a:t>
            </a:r>
          </a:p>
          <a:p>
            <a:pPr marL="914400" lvl="1" indent="-514350" eaLnBrk="1" hangingPunct="1">
              <a:buFont typeface="Lucida Sans Unicode" pitchFamily="34" charset="0"/>
              <a:buAutoNum type="romanUcPeriod"/>
            </a:pPr>
            <a:r>
              <a:rPr lang="en-US" altLang="zh-CN" sz="2000" i="1" dirty="0" smtClean="0">
                <a:ea typeface="宋体" pitchFamily="2" charset="-122"/>
              </a:rPr>
              <a:t>The indestructibility of God’s people</a:t>
            </a:r>
          </a:p>
        </p:txBody>
      </p:sp>
      <p:sp>
        <p:nvSpPr>
          <p:cNvPr id="2" name="Title 1"/>
          <p:cNvSpPr>
            <a:spLocks noGrp="1"/>
          </p:cNvSpPr>
          <p:nvPr>
            <p:ph type="title"/>
          </p:nvPr>
        </p:nvSpPr>
        <p:spPr/>
        <p:txBody>
          <a:bodyPr/>
          <a:lstStyle/>
          <a:p>
            <a:pPr eaLnBrk="1" fontAlgn="auto" hangingPunct="1">
              <a:spcAft>
                <a:spcPts val="0"/>
              </a:spcAft>
              <a:defRPr/>
            </a:pPr>
            <a:r>
              <a:rPr lang="en-US" dirty="0" smtClean="0"/>
              <a:t>Serial Study Outline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ubtitle 2"/>
          <p:cNvSpPr>
            <a:spLocks noGrp="1"/>
          </p:cNvSpPr>
          <p:nvPr>
            <p:ph type="subTitle" idx="1"/>
          </p:nvPr>
        </p:nvSpPr>
        <p:spPr>
          <a:xfrm>
            <a:off x="1752600" y="3352800"/>
            <a:ext cx="6705600" cy="1905000"/>
          </a:xfrm>
        </p:spPr>
        <p:txBody>
          <a:bodyPr lIns="0" tIns="0" rIns="0" bIns="0"/>
          <a:lstStyle/>
          <a:p>
            <a:pPr marR="0" eaLnBrk="1" fontAlgn="ctr" hangingPunct="1">
              <a:spcBef>
                <a:spcPct val="0"/>
              </a:spcBef>
            </a:pPr>
            <a:r>
              <a:rPr lang="en-US" altLang="zh-CN" sz="2800" b="1" smtClean="0">
                <a:latin typeface="Cambria" pitchFamily="18" charset="0"/>
                <a:ea typeface="宋体" pitchFamily="2" charset="-122"/>
              </a:rPr>
              <a:t>Trusting the Truth: </a:t>
            </a:r>
          </a:p>
          <a:p>
            <a:pPr marR="0" eaLnBrk="1" fontAlgn="ctr" hangingPunct="1">
              <a:spcBef>
                <a:spcPct val="0"/>
              </a:spcBef>
            </a:pPr>
            <a:r>
              <a:rPr lang="en-US" altLang="zh-CN" sz="2800" b="1" i="1" smtClean="0">
                <a:latin typeface="Cambria" pitchFamily="18" charset="0"/>
                <a:ea typeface="宋体" pitchFamily="2" charset="-122"/>
              </a:rPr>
              <a:t>The Indestructibility of God’s Word</a:t>
            </a:r>
          </a:p>
          <a:p>
            <a:pPr marR="0" eaLnBrk="1" fontAlgn="ctr" hangingPunct="1">
              <a:lnSpc>
                <a:spcPct val="80000"/>
              </a:lnSpc>
            </a:pPr>
            <a:endParaRPr lang="en-US" altLang="zh-CN" sz="1500" i="1" smtClean="0">
              <a:ea typeface="宋体" pitchFamily="2" charset="-122"/>
            </a:endParaRPr>
          </a:p>
          <a:p>
            <a:pPr marR="0" eaLnBrk="1" fontAlgn="ctr" hangingPunct="1">
              <a:lnSpc>
                <a:spcPct val="80000"/>
              </a:lnSpc>
            </a:pPr>
            <a:endParaRPr lang="en-US" altLang="zh-CN" sz="1400" smtClean="0">
              <a:ea typeface="宋体" pitchFamily="2" charset="-122"/>
            </a:endParaRPr>
          </a:p>
          <a:p>
            <a:pPr marR="0" eaLnBrk="1" fontAlgn="ctr" hangingPunct="1">
              <a:lnSpc>
                <a:spcPct val="80000"/>
              </a:lnSpc>
            </a:pPr>
            <a:r>
              <a:rPr lang="en-US" altLang="zh-CN" sz="1400" smtClean="0">
                <a:ea typeface="宋体" pitchFamily="2" charset="-122"/>
              </a:rPr>
              <a:t>Chad Cogburn</a:t>
            </a:r>
          </a:p>
          <a:p>
            <a:pPr marR="0" eaLnBrk="1" fontAlgn="ctr" hangingPunct="1">
              <a:lnSpc>
                <a:spcPct val="80000"/>
              </a:lnSpc>
            </a:pPr>
            <a:r>
              <a:rPr lang="en-US" altLang="zh-CN" sz="1400" smtClean="0">
                <a:ea typeface="宋体" pitchFamily="2" charset="-122"/>
              </a:rPr>
              <a:t>22 Feb 2015</a:t>
            </a:r>
          </a:p>
        </p:txBody>
      </p:sp>
      <p:sp>
        <p:nvSpPr>
          <p:cNvPr id="16388" name="Rectangle 4"/>
          <p:cNvSpPr>
            <a:spLocks noGrp="1"/>
          </p:cNvSpPr>
          <p:nvPr>
            <p:ph type="ctrTitle" idx="4294967295"/>
          </p:nvPr>
        </p:nvSpPr>
        <p:spPr bwMode="auto">
          <a:xfrm>
            <a:off x="685800" y="1828800"/>
            <a:ext cx="7772400" cy="1470025"/>
          </a:xfrm>
        </p:spPr>
        <p:txBody>
          <a:bodyPr wrap="square" lIns="91440" tIns="45720" rIns="91440" bIns="45720" numCol="1" anchorCtr="0" compatLnSpc="1">
            <a:prstTxWarp prst="textNoShape">
              <a:avLst/>
            </a:prstTxWarp>
          </a:bodyPr>
          <a:lstStyle/>
          <a:p>
            <a:pPr algn="r" eaLnBrk="1" hangingPunct="1">
              <a:defRPr/>
            </a:pPr>
            <a:r>
              <a:rPr lang="en-US" altLang="zh-CN" smtClean="0">
                <a:effectLst/>
                <a:ea typeface="宋体" pitchFamily="2" charset="-122"/>
              </a:rPr>
              <a:t>Truth</a:t>
            </a:r>
            <a:br>
              <a:rPr lang="en-US" altLang="zh-CN" smtClean="0">
                <a:effectLst/>
                <a:ea typeface="宋体" pitchFamily="2" charset="-122"/>
              </a:rPr>
            </a:br>
            <a:r>
              <a:rPr lang="en-US" altLang="zh-CN" smtClean="0">
                <a:effectLst/>
                <a:ea typeface="宋体" pitchFamily="2" charset="-122"/>
              </a:rPr>
              <a:t>Part IV.</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382000" cy="5410200"/>
          </a:xfrm>
        </p:spPr>
        <p:txBody>
          <a:bodyPr>
            <a:noAutofit/>
          </a:bodyPr>
          <a:lstStyle/>
          <a:p>
            <a:pPr marL="109728" indent="0" eaLnBrk="1" fontAlgn="auto" hangingPunct="1">
              <a:spcAft>
                <a:spcPts val="0"/>
              </a:spcAft>
              <a:buFont typeface="Wingdings 3"/>
              <a:buNone/>
              <a:defRPr/>
            </a:pPr>
            <a:r>
              <a:rPr lang="en-US" sz="2000" b="1" dirty="0" smtClean="0">
                <a:latin typeface="Cambria" panose="02040503050406030204" pitchFamily="18" charset="0"/>
              </a:rPr>
              <a:t>Psalms </a:t>
            </a:r>
            <a:r>
              <a:rPr lang="en-US" sz="2000" b="1" dirty="0">
                <a:latin typeface="Cambria" panose="02040503050406030204" pitchFamily="18" charset="0"/>
              </a:rPr>
              <a:t>46:8 </a:t>
            </a:r>
            <a:r>
              <a:rPr lang="en-US" sz="2000" u="sng" dirty="0" smtClean="0">
                <a:latin typeface="Cambria" panose="02040503050406030204" pitchFamily="18" charset="0"/>
              </a:rPr>
              <a:t>Come</a:t>
            </a:r>
            <a:r>
              <a:rPr lang="en-US" sz="2000" u="sng" dirty="0">
                <a:latin typeface="Cambria" panose="02040503050406030204" pitchFamily="18" charset="0"/>
              </a:rPr>
              <a:t>, behold the works of the </a:t>
            </a:r>
            <a:r>
              <a:rPr lang="en-US" sz="2000" u="sng" cap="small" dirty="0">
                <a:latin typeface="Cambria" panose="02040503050406030204" pitchFamily="18" charset="0"/>
              </a:rPr>
              <a:t>Lord</a:t>
            </a:r>
            <a:r>
              <a:rPr lang="en-US" sz="2000" dirty="0">
                <a:latin typeface="Cambria" panose="02040503050406030204" pitchFamily="18" charset="0"/>
              </a:rPr>
              <a:t>, </a:t>
            </a:r>
            <a:r>
              <a:rPr lang="en-US" sz="2000" dirty="0" smtClean="0">
                <a:latin typeface="Cambria" panose="02040503050406030204" pitchFamily="18" charset="0"/>
              </a:rPr>
              <a:t>Who </a:t>
            </a:r>
            <a:r>
              <a:rPr lang="en-US" sz="2000" dirty="0">
                <a:latin typeface="Cambria" panose="02040503050406030204" pitchFamily="18" charset="0"/>
              </a:rPr>
              <a:t>has made desolations in the earth. </a:t>
            </a:r>
            <a:r>
              <a:rPr lang="en-US" sz="2000" baseline="30000" dirty="0" smtClean="0">
                <a:latin typeface="Cambria" panose="02040503050406030204" pitchFamily="18" charset="0"/>
              </a:rPr>
              <a:t>9</a:t>
            </a:r>
            <a:r>
              <a:rPr lang="en-US" sz="2000" dirty="0" smtClean="0">
                <a:latin typeface="Cambria" panose="02040503050406030204" pitchFamily="18" charset="0"/>
              </a:rPr>
              <a:t>He </a:t>
            </a:r>
            <a:r>
              <a:rPr lang="en-US" sz="2000" dirty="0">
                <a:latin typeface="Cambria" panose="02040503050406030204" pitchFamily="18" charset="0"/>
              </a:rPr>
              <a:t>makes wars cease to the end of the earth; </a:t>
            </a:r>
            <a:r>
              <a:rPr lang="en-US" sz="2000" dirty="0" smtClean="0">
                <a:latin typeface="Cambria" panose="02040503050406030204" pitchFamily="18" charset="0"/>
              </a:rPr>
              <a:t>He </a:t>
            </a:r>
            <a:r>
              <a:rPr lang="en-US" sz="2000" dirty="0">
                <a:latin typeface="Cambria" panose="02040503050406030204" pitchFamily="18" charset="0"/>
              </a:rPr>
              <a:t>breaks the bow and cuts the spear in two; </a:t>
            </a:r>
            <a:r>
              <a:rPr lang="en-US" sz="2000" dirty="0" smtClean="0">
                <a:latin typeface="Cambria" panose="02040503050406030204" pitchFamily="18" charset="0"/>
              </a:rPr>
              <a:t>He </a:t>
            </a:r>
            <a:r>
              <a:rPr lang="en-US" sz="2000" dirty="0">
                <a:latin typeface="Cambria" panose="02040503050406030204" pitchFamily="18" charset="0"/>
              </a:rPr>
              <a:t>burns the chariot in the fire. </a:t>
            </a:r>
            <a:r>
              <a:rPr lang="en-US" sz="2000" baseline="30000" dirty="0" smtClean="0">
                <a:latin typeface="Cambria" panose="02040503050406030204" pitchFamily="18" charset="0"/>
              </a:rPr>
              <a:t>10</a:t>
            </a:r>
            <a:r>
              <a:rPr lang="en-US" sz="2000" u="sng" dirty="0" smtClean="0">
                <a:latin typeface="Cambria" panose="02040503050406030204" pitchFamily="18" charset="0"/>
              </a:rPr>
              <a:t>Be </a:t>
            </a:r>
            <a:r>
              <a:rPr lang="en-US" sz="2000" u="sng" dirty="0">
                <a:latin typeface="Cambria" panose="02040503050406030204" pitchFamily="18" charset="0"/>
              </a:rPr>
              <a:t>still, and know that I </a:t>
            </a:r>
            <a:r>
              <a:rPr lang="en-US" sz="2000" i="1" u="sng" dirty="0">
                <a:latin typeface="Cambria" panose="02040503050406030204" pitchFamily="18" charset="0"/>
              </a:rPr>
              <a:t>am</a:t>
            </a:r>
            <a:r>
              <a:rPr lang="en-US" sz="2000" u="sng" dirty="0">
                <a:latin typeface="Cambria" panose="02040503050406030204" pitchFamily="18" charset="0"/>
              </a:rPr>
              <a:t> God; </a:t>
            </a:r>
            <a:r>
              <a:rPr lang="en-US" sz="2000" u="sng" dirty="0" smtClean="0">
                <a:latin typeface="Cambria" panose="02040503050406030204" pitchFamily="18" charset="0"/>
              </a:rPr>
              <a:t>I </a:t>
            </a:r>
            <a:r>
              <a:rPr lang="en-US" sz="2000" u="sng" dirty="0">
                <a:latin typeface="Cambria" panose="02040503050406030204" pitchFamily="18" charset="0"/>
              </a:rPr>
              <a:t>will be exalted among the nations, </a:t>
            </a:r>
            <a:r>
              <a:rPr lang="en-US" sz="2000" u="sng" dirty="0" smtClean="0">
                <a:latin typeface="Cambria" panose="02040503050406030204" pitchFamily="18" charset="0"/>
              </a:rPr>
              <a:t>I </a:t>
            </a:r>
            <a:r>
              <a:rPr lang="en-US" sz="2000" u="sng" dirty="0">
                <a:latin typeface="Cambria" panose="02040503050406030204" pitchFamily="18" charset="0"/>
              </a:rPr>
              <a:t>will be exalted in the earth! </a:t>
            </a:r>
            <a:r>
              <a:rPr lang="en-US" sz="2000" dirty="0">
                <a:latin typeface="Cambria" panose="02040503050406030204" pitchFamily="18" charset="0"/>
              </a:rPr>
              <a:t/>
            </a:r>
            <a:br>
              <a:rPr lang="en-US" sz="2000" dirty="0">
                <a:latin typeface="Cambria" panose="02040503050406030204" pitchFamily="18" charset="0"/>
              </a:rPr>
            </a:br>
            <a:r>
              <a:rPr lang="en-US" sz="2000" b="1" dirty="0">
                <a:latin typeface="Cambria" panose="02040503050406030204" pitchFamily="18" charset="0"/>
              </a:rPr>
              <a:t>Psalms </a:t>
            </a:r>
            <a:r>
              <a:rPr lang="en-US" sz="2000" b="1" dirty="0" smtClean="0">
                <a:latin typeface="Cambria" panose="02040503050406030204" pitchFamily="18" charset="0"/>
              </a:rPr>
              <a:t>78:4b</a:t>
            </a:r>
            <a:r>
              <a:rPr lang="en-US" sz="2000" dirty="0" smtClean="0">
                <a:latin typeface="Cambria" panose="02040503050406030204" pitchFamily="18" charset="0"/>
              </a:rPr>
              <a:t> Telling </a:t>
            </a:r>
            <a:r>
              <a:rPr lang="en-US" sz="2000" dirty="0">
                <a:latin typeface="Cambria" panose="02040503050406030204" pitchFamily="18" charset="0"/>
              </a:rPr>
              <a:t>to the generation to come the praises of </a:t>
            </a:r>
            <a:r>
              <a:rPr lang="en-US" sz="2000" dirty="0" smtClean="0">
                <a:latin typeface="Cambria" panose="02040503050406030204" pitchFamily="18" charset="0"/>
              </a:rPr>
              <a:t>the </a:t>
            </a:r>
            <a:r>
              <a:rPr lang="en-US" sz="2000" cap="small" dirty="0" smtClean="0">
                <a:latin typeface="Cambria" panose="02040503050406030204" pitchFamily="18" charset="0"/>
              </a:rPr>
              <a:t>Lord</a:t>
            </a:r>
            <a:r>
              <a:rPr lang="en-US" sz="2000" dirty="0">
                <a:latin typeface="Cambria" panose="02040503050406030204" pitchFamily="18" charset="0"/>
              </a:rPr>
              <a:t>, </a:t>
            </a:r>
            <a:r>
              <a:rPr lang="en-US" sz="2000" dirty="0" smtClean="0">
                <a:latin typeface="Cambria" panose="02040503050406030204" pitchFamily="18" charset="0"/>
              </a:rPr>
              <a:t>And </a:t>
            </a:r>
            <a:r>
              <a:rPr lang="en-US" sz="2000" dirty="0">
                <a:latin typeface="Cambria" panose="02040503050406030204" pitchFamily="18" charset="0"/>
              </a:rPr>
              <a:t>His strength and His wonderful works that He has done</a:t>
            </a:r>
            <a:r>
              <a:rPr lang="en-US" sz="2000" dirty="0" smtClean="0">
                <a:latin typeface="Cambria" panose="02040503050406030204" pitchFamily="18" charset="0"/>
              </a:rPr>
              <a:t>.</a:t>
            </a:r>
          </a:p>
          <a:p>
            <a:pPr marL="395478" indent="-285750" eaLnBrk="1" fontAlgn="auto" hangingPunct="1">
              <a:spcAft>
                <a:spcPts val="0"/>
              </a:spcAft>
              <a:buFontTx/>
              <a:buChar char="-"/>
              <a:defRPr/>
            </a:pPr>
            <a:r>
              <a:rPr lang="en-US" sz="2000" dirty="0">
                <a:solidFill>
                  <a:srgbClr val="474B78"/>
                </a:solidFill>
                <a:latin typeface="Cambria" panose="02040503050406030204" pitchFamily="18" charset="0"/>
                <a:ea typeface="宋体" pitchFamily="2" charset="-122"/>
              </a:rPr>
              <a:t>It is good to declare God’s </a:t>
            </a:r>
            <a:r>
              <a:rPr lang="en-US" sz="2000" dirty="0" smtClean="0">
                <a:solidFill>
                  <a:srgbClr val="474B78"/>
                </a:solidFill>
                <a:latin typeface="Cambria" panose="02040503050406030204" pitchFamily="18" charset="0"/>
                <a:ea typeface="宋体" pitchFamily="2" charset="-122"/>
              </a:rPr>
              <a:t>providence</a:t>
            </a:r>
          </a:p>
          <a:p>
            <a:pPr marL="109728" indent="0" eaLnBrk="1" fontAlgn="auto" hangingPunct="1">
              <a:spcAft>
                <a:spcPts val="0"/>
              </a:spcAft>
              <a:buNone/>
              <a:defRPr/>
            </a:pPr>
            <a:r>
              <a:rPr lang="en-US" sz="2000" b="1" dirty="0" smtClean="0">
                <a:latin typeface="Cambria" panose="02040503050406030204" pitchFamily="18" charset="0"/>
              </a:rPr>
              <a:t>Psalms </a:t>
            </a:r>
            <a:r>
              <a:rPr lang="en-US" sz="2000" b="1" dirty="0">
                <a:latin typeface="Cambria" panose="02040503050406030204" pitchFamily="18" charset="0"/>
              </a:rPr>
              <a:t>145:10 </a:t>
            </a:r>
            <a:r>
              <a:rPr lang="en-US" sz="2000" dirty="0">
                <a:latin typeface="Cambria" panose="02040503050406030204" pitchFamily="18" charset="0"/>
              </a:rPr>
              <a:t>All Your works shall praise You, O </a:t>
            </a:r>
            <a:r>
              <a:rPr lang="en-US" sz="2000" cap="small" dirty="0">
                <a:latin typeface="Cambria" panose="02040503050406030204" pitchFamily="18" charset="0"/>
              </a:rPr>
              <a:t>Lord</a:t>
            </a:r>
            <a:r>
              <a:rPr lang="en-US" sz="2000" dirty="0">
                <a:latin typeface="Cambria" panose="02040503050406030204" pitchFamily="18" charset="0"/>
              </a:rPr>
              <a:t>, And Your saints shall bless You. </a:t>
            </a:r>
            <a:r>
              <a:rPr lang="en-US" sz="2000" baseline="30000" dirty="0">
                <a:latin typeface="Cambria" panose="02040503050406030204" pitchFamily="18" charset="0"/>
              </a:rPr>
              <a:t>11</a:t>
            </a:r>
            <a:r>
              <a:rPr lang="en-US" sz="2000" dirty="0">
                <a:latin typeface="Cambria" panose="02040503050406030204" pitchFamily="18" charset="0"/>
              </a:rPr>
              <a:t>They shall speak of the glory of Your kingdom, And talk of Your power, 12To make known to the sons of men His mighty acts, And the glorious majesty of His kingdom. </a:t>
            </a:r>
            <a:r>
              <a:rPr lang="en-US" sz="2000" baseline="30000" dirty="0">
                <a:latin typeface="Cambria" panose="02040503050406030204" pitchFamily="18" charset="0"/>
              </a:rPr>
              <a:t>13</a:t>
            </a:r>
            <a:r>
              <a:rPr lang="en-US" sz="2000" dirty="0">
                <a:latin typeface="Cambria" panose="02040503050406030204" pitchFamily="18" charset="0"/>
              </a:rPr>
              <a:t>Your kingdom </a:t>
            </a:r>
            <a:r>
              <a:rPr lang="en-US" sz="2000" i="1" dirty="0">
                <a:latin typeface="Cambria" panose="02040503050406030204" pitchFamily="18" charset="0"/>
              </a:rPr>
              <a:t>is</a:t>
            </a:r>
            <a:r>
              <a:rPr lang="en-US" sz="2000" dirty="0">
                <a:latin typeface="Cambria" panose="02040503050406030204" pitchFamily="18" charset="0"/>
              </a:rPr>
              <a:t> an everlasting kingdom, And Your dominion </a:t>
            </a:r>
            <a:r>
              <a:rPr lang="en-US" sz="2000" i="1" dirty="0">
                <a:latin typeface="Cambria" panose="02040503050406030204" pitchFamily="18" charset="0"/>
              </a:rPr>
              <a:t>endures</a:t>
            </a:r>
            <a:r>
              <a:rPr lang="en-US" sz="2000" dirty="0">
                <a:latin typeface="Cambria" panose="02040503050406030204" pitchFamily="18" charset="0"/>
              </a:rPr>
              <a:t> throughout all generations</a:t>
            </a:r>
            <a:r>
              <a:rPr lang="en-US" sz="2000" dirty="0" smtClean="0">
                <a:latin typeface="Cambria" panose="02040503050406030204" pitchFamily="18" charset="0"/>
              </a:rPr>
              <a:t>.</a:t>
            </a:r>
          </a:p>
          <a:p>
            <a:pPr marL="452628" indent="-342900" eaLnBrk="1" fontAlgn="auto" hangingPunct="1">
              <a:spcAft>
                <a:spcPts val="0"/>
              </a:spcAft>
              <a:buFontTx/>
              <a:buChar char="-"/>
              <a:defRPr/>
            </a:pPr>
            <a:r>
              <a:rPr lang="en-US" sz="2000" dirty="0">
                <a:solidFill>
                  <a:srgbClr val="474B78"/>
                </a:solidFill>
                <a:latin typeface="Cambria" panose="02040503050406030204" pitchFamily="18" charset="0"/>
                <a:ea typeface="宋体" pitchFamily="2" charset="-122"/>
              </a:rPr>
              <a:t>Vs. 10-11 - God’s works are for His glory and glory of His kingdom</a:t>
            </a:r>
          </a:p>
          <a:p>
            <a:pPr marL="452628" indent="-342900" eaLnBrk="1" fontAlgn="auto" hangingPunct="1">
              <a:spcAft>
                <a:spcPts val="0"/>
              </a:spcAft>
              <a:buFontTx/>
              <a:buChar char="-"/>
              <a:defRPr/>
            </a:pPr>
            <a:r>
              <a:rPr lang="en-US" sz="2000" dirty="0">
                <a:solidFill>
                  <a:srgbClr val="474B78"/>
                </a:solidFill>
                <a:latin typeface="Cambria" panose="02040503050406030204" pitchFamily="18" charset="0"/>
                <a:ea typeface="宋体" pitchFamily="2" charset="-122"/>
              </a:rPr>
              <a:t>Vs. 13 – God’s kingdom and dominion is everlasting</a:t>
            </a:r>
            <a:r>
              <a:rPr lang="en-US" sz="2000" dirty="0">
                <a:latin typeface="Cambria" panose="02040503050406030204" pitchFamily="18" charset="0"/>
              </a:rPr>
              <a:t/>
            </a:r>
            <a:br>
              <a:rPr lang="en-US" sz="2000" dirty="0">
                <a:latin typeface="Cambria" panose="02040503050406030204" pitchFamily="18" charset="0"/>
              </a:rPr>
            </a:br>
            <a:r>
              <a:rPr lang="en-US" sz="2000" dirty="0">
                <a:latin typeface="Cambria" panose="02040503050406030204" pitchFamily="18" charset="0"/>
              </a:rPr>
              <a:t/>
            </a:r>
            <a:br>
              <a:rPr lang="en-US" sz="2000" dirty="0">
                <a:latin typeface="Cambria" panose="02040503050406030204" pitchFamily="18" charset="0"/>
              </a:rPr>
            </a:br>
            <a:r>
              <a:rPr lang="en-US" sz="2000" dirty="0">
                <a:latin typeface="Cambria" panose="02040503050406030204" pitchFamily="18" charset="0"/>
              </a:rPr>
              <a:t/>
            </a:r>
            <a:br>
              <a:rPr lang="en-US" sz="2000" dirty="0">
                <a:latin typeface="Cambria" panose="02040503050406030204" pitchFamily="18" charset="0"/>
              </a:rPr>
            </a:br>
            <a:endParaRPr lang="en-US" sz="2000" i="1" dirty="0" smtClean="0">
              <a:latin typeface="Cambria" panose="02040503050406030204" pitchFamily="18" charset="0"/>
            </a:endParaRPr>
          </a:p>
        </p:txBody>
      </p:sp>
      <p:sp>
        <p:nvSpPr>
          <p:cNvPr id="2" name="Title 1"/>
          <p:cNvSpPr>
            <a:spLocks noGrp="1"/>
          </p:cNvSpPr>
          <p:nvPr>
            <p:ph type="title"/>
          </p:nvPr>
        </p:nvSpPr>
        <p:spPr/>
        <p:txBody>
          <a:bodyPr>
            <a:normAutofit/>
          </a:bodyPr>
          <a:lstStyle/>
          <a:p>
            <a:pPr eaLnBrk="1" fontAlgn="auto" hangingPunct="1">
              <a:spcAft>
                <a:spcPts val="0"/>
              </a:spcAft>
              <a:defRPr/>
            </a:pPr>
            <a:r>
              <a:rPr lang="en-US" sz="3600" dirty="0" smtClean="0"/>
              <a:t>Why this study?</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382000" cy="5257800"/>
          </a:xfrm>
        </p:spPr>
        <p:txBody>
          <a:bodyPr/>
          <a:lstStyle/>
          <a:p>
            <a:pPr marL="109537" indent="0">
              <a:buNone/>
            </a:pPr>
            <a:r>
              <a:rPr lang="en-US" sz="2000" b="1" dirty="0">
                <a:latin typeface="Cambria" panose="02040503050406030204" pitchFamily="18" charset="0"/>
              </a:rPr>
              <a:t>Daniel 2:44 </a:t>
            </a:r>
            <a:r>
              <a:rPr lang="en-US" sz="2000" dirty="0">
                <a:latin typeface="Cambria" panose="02040503050406030204" pitchFamily="18" charset="0"/>
              </a:rPr>
              <a:t>And in the days of these kings the God of heaven will set up a kingdom which </a:t>
            </a:r>
            <a:r>
              <a:rPr lang="en-US" sz="2000" u="sng" dirty="0">
                <a:latin typeface="Cambria" panose="02040503050406030204" pitchFamily="18" charset="0"/>
              </a:rPr>
              <a:t>shall never be destroyed</a:t>
            </a:r>
            <a:r>
              <a:rPr lang="en-US" sz="2000" dirty="0">
                <a:latin typeface="Cambria" panose="02040503050406030204" pitchFamily="18" charset="0"/>
              </a:rPr>
              <a:t>; and the kingdom shall not be left to other people; it shall break in pieces and consume all these kingdoms, and </a:t>
            </a:r>
            <a:r>
              <a:rPr lang="en-US" sz="2000" u="sng" dirty="0">
                <a:latin typeface="Cambria" panose="02040503050406030204" pitchFamily="18" charset="0"/>
              </a:rPr>
              <a:t>it shall stand forever</a:t>
            </a:r>
            <a:r>
              <a:rPr lang="en-US" sz="2000" dirty="0" smtClean="0">
                <a:latin typeface="Cambria" panose="02040503050406030204" pitchFamily="18" charset="0"/>
              </a:rPr>
              <a:t>.</a:t>
            </a:r>
          </a:p>
          <a:p>
            <a:pPr>
              <a:buFontTx/>
              <a:buChar char="-"/>
            </a:pPr>
            <a:r>
              <a:rPr lang="en-US" sz="2000" dirty="0">
                <a:solidFill>
                  <a:srgbClr val="474B78"/>
                </a:solidFill>
                <a:latin typeface="Cambria" panose="02040503050406030204" pitchFamily="18" charset="0"/>
                <a:ea typeface="宋体" pitchFamily="2" charset="-122"/>
              </a:rPr>
              <a:t>God’s kingdom will never be destroyed</a:t>
            </a:r>
          </a:p>
          <a:p>
            <a:pPr marL="109537" indent="0">
              <a:buNone/>
            </a:pPr>
            <a:endParaRPr lang="en-US" sz="2000" b="1" dirty="0" smtClean="0">
              <a:latin typeface="Cambria" panose="02040503050406030204" pitchFamily="18" charset="0"/>
            </a:endParaRPr>
          </a:p>
          <a:p>
            <a:pPr marL="109537" indent="0">
              <a:buNone/>
            </a:pPr>
            <a:r>
              <a:rPr lang="en-US" sz="2000" b="1" dirty="0" smtClean="0">
                <a:latin typeface="Cambria" panose="02040503050406030204" pitchFamily="18" charset="0"/>
              </a:rPr>
              <a:t>Hebrews </a:t>
            </a:r>
            <a:r>
              <a:rPr lang="en-US" sz="2000" b="1" dirty="0">
                <a:latin typeface="Cambria" panose="02040503050406030204" pitchFamily="18" charset="0"/>
              </a:rPr>
              <a:t>12:27 </a:t>
            </a:r>
            <a:r>
              <a:rPr lang="en-US" sz="2000" dirty="0" smtClean="0">
                <a:latin typeface="Cambria" panose="02040503050406030204" pitchFamily="18" charset="0"/>
              </a:rPr>
              <a:t>Now </a:t>
            </a:r>
            <a:r>
              <a:rPr lang="en-US" sz="2000" dirty="0">
                <a:latin typeface="Cambria" panose="02040503050406030204" pitchFamily="18" charset="0"/>
              </a:rPr>
              <a:t>this, </a:t>
            </a:r>
            <a:r>
              <a:rPr lang="en-US" sz="2000" i="1" dirty="0">
                <a:latin typeface="Cambria" panose="02040503050406030204" pitchFamily="18" charset="0"/>
              </a:rPr>
              <a:t>“Yet once more,”</a:t>
            </a:r>
            <a:r>
              <a:rPr lang="en-US" sz="2000" dirty="0">
                <a:latin typeface="Cambria" panose="02040503050406030204" pitchFamily="18" charset="0"/>
              </a:rPr>
              <a:t> indicates the removal of those things that are being shaken, as of things that are made, that the things which cannot be shaken may remain. </a:t>
            </a:r>
            <a:r>
              <a:rPr lang="en-US" sz="2000" baseline="30000" dirty="0">
                <a:latin typeface="Cambria" panose="02040503050406030204" pitchFamily="18" charset="0"/>
              </a:rPr>
              <a:t>28</a:t>
            </a:r>
            <a:r>
              <a:rPr lang="en-US" sz="2000" dirty="0">
                <a:latin typeface="Cambria" panose="02040503050406030204" pitchFamily="18" charset="0"/>
              </a:rPr>
              <a:t>Therefore, since we are receiving a </a:t>
            </a:r>
            <a:r>
              <a:rPr lang="en-US" sz="2000" u="sng" dirty="0">
                <a:latin typeface="Cambria" panose="02040503050406030204" pitchFamily="18" charset="0"/>
              </a:rPr>
              <a:t>kingdom which cannot be shaken</a:t>
            </a:r>
            <a:r>
              <a:rPr lang="en-US" sz="2000" dirty="0">
                <a:latin typeface="Cambria" panose="02040503050406030204" pitchFamily="18" charset="0"/>
              </a:rPr>
              <a:t>, let us have grace, by which we </a:t>
            </a:r>
            <a:r>
              <a:rPr lang="en-US" sz="2000" dirty="0" smtClean="0">
                <a:latin typeface="Cambria" panose="02040503050406030204" pitchFamily="18" charset="0"/>
              </a:rPr>
              <a:t>may </a:t>
            </a:r>
            <a:r>
              <a:rPr lang="en-US" sz="2000" dirty="0">
                <a:latin typeface="Cambria" panose="02040503050406030204" pitchFamily="18" charset="0"/>
              </a:rPr>
              <a:t>serve God </a:t>
            </a:r>
            <a:r>
              <a:rPr lang="en-US" sz="2000" dirty="0" smtClean="0">
                <a:latin typeface="Cambria" panose="02040503050406030204" pitchFamily="18" charset="0"/>
              </a:rPr>
              <a:t>acceptably with </a:t>
            </a:r>
            <a:r>
              <a:rPr lang="en-US" sz="2000" dirty="0">
                <a:latin typeface="Cambria" panose="02040503050406030204" pitchFamily="18" charset="0"/>
              </a:rPr>
              <a:t>reverence and godly fear</a:t>
            </a:r>
            <a:r>
              <a:rPr lang="en-US" sz="2000" dirty="0" smtClean="0">
                <a:latin typeface="Cambria" panose="02040503050406030204" pitchFamily="18" charset="0"/>
              </a:rPr>
              <a:t>.</a:t>
            </a:r>
          </a:p>
          <a:p>
            <a:pPr>
              <a:buFontTx/>
              <a:buChar char="-"/>
            </a:pPr>
            <a:r>
              <a:rPr lang="en-US" sz="2000" dirty="0" smtClean="0">
                <a:solidFill>
                  <a:srgbClr val="474B78"/>
                </a:solidFill>
                <a:latin typeface="Cambria" panose="02040503050406030204" pitchFamily="18" charset="0"/>
                <a:ea typeface="宋体" pitchFamily="2" charset="-122"/>
              </a:rPr>
              <a:t>God’s </a:t>
            </a:r>
            <a:r>
              <a:rPr lang="en-US" sz="2000" dirty="0">
                <a:solidFill>
                  <a:srgbClr val="474B78"/>
                </a:solidFill>
                <a:latin typeface="Cambria" panose="02040503050406030204" pitchFamily="18" charset="0"/>
                <a:ea typeface="宋体" pitchFamily="2" charset="-122"/>
              </a:rPr>
              <a:t>kingdom is </a:t>
            </a:r>
            <a:r>
              <a:rPr lang="en-US" sz="2000" dirty="0" smtClean="0">
                <a:solidFill>
                  <a:srgbClr val="474B78"/>
                </a:solidFill>
                <a:latin typeface="Cambria" panose="02040503050406030204" pitchFamily="18" charset="0"/>
                <a:ea typeface="宋体" pitchFamily="2" charset="-122"/>
              </a:rPr>
              <a:t>eternal</a:t>
            </a:r>
          </a:p>
          <a:p>
            <a:pPr>
              <a:buFontTx/>
              <a:buChar char="-"/>
            </a:pPr>
            <a:r>
              <a:rPr lang="en-US" sz="2000" dirty="0" smtClean="0">
                <a:solidFill>
                  <a:srgbClr val="474B78"/>
                </a:solidFill>
                <a:latin typeface="Cambria" panose="02040503050406030204" pitchFamily="18" charset="0"/>
                <a:ea typeface="宋体" pitchFamily="2" charset="-122"/>
              </a:rPr>
              <a:t>If His kingdom is eternal, then the subjects and creed must                                                   also be eternal.</a:t>
            </a:r>
            <a:r>
              <a:rPr lang="en-US" sz="2000" dirty="0"/>
              <a:t/>
            </a:r>
            <a:br>
              <a:rPr lang="en-US" sz="2000" dirty="0"/>
            </a:br>
            <a:r>
              <a:rPr lang="en-US" sz="2000" dirty="0"/>
              <a:t/>
            </a:r>
            <a:br>
              <a:rPr lang="en-US" sz="2000" dirty="0"/>
            </a:br>
            <a:endParaRPr lang="en-US" sz="2000" dirty="0"/>
          </a:p>
        </p:txBody>
      </p:sp>
      <p:sp>
        <p:nvSpPr>
          <p:cNvPr id="3" name="Title 2"/>
          <p:cNvSpPr>
            <a:spLocks noGrp="1"/>
          </p:cNvSpPr>
          <p:nvPr>
            <p:ph type="title"/>
          </p:nvPr>
        </p:nvSpPr>
        <p:spPr/>
        <p:txBody>
          <a:bodyPr>
            <a:normAutofit/>
          </a:bodyPr>
          <a:lstStyle/>
          <a:p>
            <a:r>
              <a:rPr lang="en-US" sz="3600" dirty="0" smtClean="0"/>
              <a:t>Longevity of God’s Kingdom</a:t>
            </a:r>
            <a:endParaRPr lang="en-US" sz="3600" dirty="0"/>
          </a:p>
        </p:txBody>
      </p:sp>
    </p:spTree>
    <p:extLst>
      <p:ext uri="{BB962C8B-B14F-4D97-AF65-F5344CB8AC3E}">
        <p14:creationId xmlns:p14="http://schemas.microsoft.com/office/powerpoint/2010/main" val="16392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678363"/>
          </a:xfrm>
        </p:spPr>
        <p:txBody>
          <a:bodyPr>
            <a:noAutofit/>
          </a:bodyPr>
          <a:lstStyle/>
          <a:p>
            <a:pPr marL="109728" indent="0" eaLnBrk="1" fontAlgn="auto" hangingPunct="1">
              <a:spcAft>
                <a:spcPts val="0"/>
              </a:spcAft>
              <a:buFont typeface="Wingdings 3"/>
              <a:buNone/>
              <a:defRPr/>
            </a:pPr>
            <a:r>
              <a:rPr lang="en-US" sz="2000" b="1" dirty="0" smtClean="0">
                <a:latin typeface="Cambria" panose="02040503050406030204" pitchFamily="18" charset="0"/>
              </a:rPr>
              <a:t>Psalms </a:t>
            </a:r>
            <a:r>
              <a:rPr lang="en-US" sz="2000" b="1" dirty="0">
                <a:latin typeface="Cambria" panose="02040503050406030204" pitchFamily="18" charset="0"/>
              </a:rPr>
              <a:t>119:89 </a:t>
            </a:r>
            <a:r>
              <a:rPr lang="en-US" sz="2000" dirty="0" smtClean="0">
                <a:latin typeface="Cambria" panose="02040503050406030204" pitchFamily="18" charset="0"/>
              </a:rPr>
              <a:t>Forever</a:t>
            </a:r>
            <a:r>
              <a:rPr lang="en-US" sz="2000" dirty="0">
                <a:latin typeface="Cambria" panose="02040503050406030204" pitchFamily="18" charset="0"/>
              </a:rPr>
              <a:t>, O </a:t>
            </a:r>
            <a:r>
              <a:rPr lang="en-US" sz="2000" cap="small" dirty="0">
                <a:latin typeface="Cambria" panose="02040503050406030204" pitchFamily="18" charset="0"/>
              </a:rPr>
              <a:t>Lord</a:t>
            </a:r>
            <a:r>
              <a:rPr lang="en-US" sz="2000" dirty="0">
                <a:latin typeface="Cambria" panose="02040503050406030204" pitchFamily="18" charset="0"/>
              </a:rPr>
              <a:t>, </a:t>
            </a:r>
            <a:r>
              <a:rPr lang="en-US" sz="2000" u="sng" dirty="0" smtClean="0">
                <a:latin typeface="Cambria" panose="02040503050406030204" pitchFamily="18" charset="0"/>
              </a:rPr>
              <a:t>Your </a:t>
            </a:r>
            <a:r>
              <a:rPr lang="en-US" sz="2000" u="sng" dirty="0">
                <a:latin typeface="Cambria" panose="02040503050406030204" pitchFamily="18" charset="0"/>
              </a:rPr>
              <a:t>word is settled in heaven</a:t>
            </a:r>
            <a:r>
              <a:rPr lang="en-US" sz="2000" dirty="0">
                <a:latin typeface="Cambria" panose="02040503050406030204" pitchFamily="18" charset="0"/>
              </a:rPr>
              <a:t>. </a:t>
            </a:r>
            <a:r>
              <a:rPr lang="en-US" sz="2000" baseline="30000" dirty="0" smtClean="0">
                <a:latin typeface="Cambria" panose="02040503050406030204" pitchFamily="18" charset="0"/>
              </a:rPr>
              <a:t>90</a:t>
            </a:r>
            <a:r>
              <a:rPr lang="en-US" sz="2000" dirty="0" smtClean="0">
                <a:latin typeface="Cambria" panose="02040503050406030204" pitchFamily="18" charset="0"/>
              </a:rPr>
              <a:t>Your </a:t>
            </a:r>
            <a:r>
              <a:rPr lang="en-US" sz="2000" dirty="0">
                <a:latin typeface="Cambria" panose="02040503050406030204" pitchFamily="18" charset="0"/>
              </a:rPr>
              <a:t>faithfulness </a:t>
            </a:r>
            <a:r>
              <a:rPr lang="en-US" sz="2000" i="1" dirty="0">
                <a:latin typeface="Cambria" panose="02040503050406030204" pitchFamily="18" charset="0"/>
              </a:rPr>
              <a:t>endures</a:t>
            </a:r>
            <a:r>
              <a:rPr lang="en-US" sz="2000" dirty="0">
                <a:latin typeface="Cambria" panose="02040503050406030204" pitchFamily="18" charset="0"/>
              </a:rPr>
              <a:t> to all </a:t>
            </a:r>
            <a:r>
              <a:rPr lang="en-US" sz="2000" dirty="0" smtClean="0">
                <a:latin typeface="Cambria" panose="02040503050406030204" pitchFamily="18" charset="0"/>
              </a:rPr>
              <a:t>generations; You </a:t>
            </a:r>
            <a:r>
              <a:rPr lang="en-US" sz="2000" dirty="0">
                <a:latin typeface="Cambria" panose="02040503050406030204" pitchFamily="18" charset="0"/>
              </a:rPr>
              <a:t>established the earth, and it abides</a:t>
            </a:r>
            <a:r>
              <a:rPr lang="en-US" sz="2000" dirty="0" smtClean="0">
                <a:latin typeface="Cambria" panose="02040503050406030204" pitchFamily="18" charset="0"/>
              </a:rPr>
              <a:t>.</a:t>
            </a:r>
            <a:r>
              <a:rPr lang="en-US" sz="2000" dirty="0">
                <a:latin typeface="Cambria" panose="02040503050406030204" pitchFamily="18" charset="0"/>
              </a:rPr>
              <a:t/>
            </a:r>
            <a:br>
              <a:rPr lang="en-US" sz="2000" dirty="0">
                <a:latin typeface="Cambria" panose="02040503050406030204" pitchFamily="18" charset="0"/>
              </a:rPr>
            </a:br>
            <a:endParaRPr lang="en-US" sz="2000" dirty="0" smtClean="0">
              <a:latin typeface="Cambria" panose="02040503050406030204" pitchFamily="18" charset="0"/>
            </a:endParaRPr>
          </a:p>
          <a:p>
            <a:pPr marL="109728" indent="0" eaLnBrk="1" fontAlgn="auto" hangingPunct="1">
              <a:spcAft>
                <a:spcPts val="0"/>
              </a:spcAft>
              <a:buFont typeface="Wingdings 3"/>
              <a:buNone/>
              <a:defRPr/>
            </a:pPr>
            <a:r>
              <a:rPr lang="en-US" sz="2000" b="1" dirty="0" smtClean="0">
                <a:latin typeface="Cambria" panose="02040503050406030204" pitchFamily="18" charset="0"/>
              </a:rPr>
              <a:t>Psalms </a:t>
            </a:r>
            <a:r>
              <a:rPr lang="en-US" sz="2000" b="1" dirty="0">
                <a:latin typeface="Cambria" panose="02040503050406030204" pitchFamily="18" charset="0"/>
              </a:rPr>
              <a:t>119:160 </a:t>
            </a:r>
            <a:r>
              <a:rPr lang="en-US" sz="2000" dirty="0" smtClean="0">
                <a:latin typeface="Cambria" panose="02040503050406030204" pitchFamily="18" charset="0"/>
              </a:rPr>
              <a:t>The </a:t>
            </a:r>
            <a:r>
              <a:rPr lang="en-US" sz="2000" dirty="0">
                <a:latin typeface="Cambria" panose="02040503050406030204" pitchFamily="18" charset="0"/>
              </a:rPr>
              <a:t>entirety of Your word </a:t>
            </a:r>
            <a:r>
              <a:rPr lang="en-US" sz="2000" i="1" dirty="0">
                <a:latin typeface="Cambria" panose="02040503050406030204" pitchFamily="18" charset="0"/>
              </a:rPr>
              <a:t>is</a:t>
            </a:r>
            <a:r>
              <a:rPr lang="en-US" sz="2000" dirty="0">
                <a:latin typeface="Cambria" panose="02040503050406030204" pitchFamily="18" charset="0"/>
              </a:rPr>
              <a:t> truth, And </a:t>
            </a:r>
            <a:r>
              <a:rPr lang="en-US" sz="2000" u="sng" dirty="0">
                <a:latin typeface="Cambria" panose="02040503050406030204" pitchFamily="18" charset="0"/>
              </a:rPr>
              <a:t>every one of Your righteous judgments </a:t>
            </a:r>
            <a:r>
              <a:rPr lang="en-US" sz="2000" i="1" u="sng" dirty="0">
                <a:latin typeface="Cambria" panose="02040503050406030204" pitchFamily="18" charset="0"/>
              </a:rPr>
              <a:t>endures</a:t>
            </a:r>
            <a:r>
              <a:rPr lang="en-US" sz="2000" u="sng" dirty="0">
                <a:latin typeface="Cambria" panose="02040503050406030204" pitchFamily="18" charset="0"/>
              </a:rPr>
              <a:t> forever</a:t>
            </a:r>
            <a:r>
              <a:rPr lang="en-US" sz="2000" dirty="0">
                <a:latin typeface="Cambria" panose="02040503050406030204" pitchFamily="18" charset="0"/>
              </a:rPr>
              <a:t>. </a:t>
            </a:r>
            <a:br>
              <a:rPr lang="en-US" sz="2000" dirty="0">
                <a:latin typeface="Cambria" panose="02040503050406030204" pitchFamily="18" charset="0"/>
              </a:rPr>
            </a:br>
            <a:endParaRPr lang="en-US" sz="2000" dirty="0" smtClean="0">
              <a:latin typeface="Cambria" panose="02040503050406030204" pitchFamily="18" charset="0"/>
            </a:endParaRPr>
          </a:p>
          <a:p>
            <a:pPr marL="109728" indent="0" eaLnBrk="1" fontAlgn="auto" hangingPunct="1">
              <a:spcAft>
                <a:spcPts val="0"/>
              </a:spcAft>
              <a:buFont typeface="Wingdings 3"/>
              <a:buNone/>
              <a:defRPr/>
            </a:pPr>
            <a:r>
              <a:rPr lang="en-US" sz="2000" b="1" dirty="0" smtClean="0">
                <a:latin typeface="Cambria" panose="02040503050406030204" pitchFamily="18" charset="0"/>
              </a:rPr>
              <a:t>1 </a:t>
            </a:r>
            <a:r>
              <a:rPr lang="en-US" sz="2000" b="1" dirty="0">
                <a:latin typeface="Cambria" panose="02040503050406030204" pitchFamily="18" charset="0"/>
              </a:rPr>
              <a:t>Peter 1:22 </a:t>
            </a:r>
            <a:r>
              <a:rPr lang="en-US" sz="2000" dirty="0" smtClean="0">
                <a:latin typeface="Cambria" panose="02040503050406030204" pitchFamily="18" charset="0"/>
              </a:rPr>
              <a:t>Since </a:t>
            </a:r>
            <a:r>
              <a:rPr lang="en-US" sz="2000" dirty="0">
                <a:latin typeface="Cambria" panose="02040503050406030204" pitchFamily="18" charset="0"/>
              </a:rPr>
              <a:t>you have purified your souls in obeying the truth </a:t>
            </a:r>
            <a:r>
              <a:rPr lang="en-US" sz="2000" dirty="0" smtClean="0">
                <a:latin typeface="Cambria" panose="02040503050406030204" pitchFamily="18" charset="0"/>
              </a:rPr>
              <a:t>through </a:t>
            </a:r>
            <a:r>
              <a:rPr lang="en-US" sz="2000" dirty="0">
                <a:latin typeface="Cambria" panose="02040503050406030204" pitchFamily="18" charset="0"/>
              </a:rPr>
              <a:t>the Spirit in sincere love of the brethren, love one another fervently with a pure heart,  </a:t>
            </a:r>
            <a:r>
              <a:rPr lang="en-US" sz="2000" baseline="30000" dirty="0">
                <a:latin typeface="Cambria" panose="02040503050406030204" pitchFamily="18" charset="0"/>
              </a:rPr>
              <a:t>23</a:t>
            </a:r>
            <a:r>
              <a:rPr lang="en-US" sz="2000" dirty="0">
                <a:latin typeface="Cambria" panose="02040503050406030204" pitchFamily="18" charset="0"/>
              </a:rPr>
              <a:t>having been born again, not of corruptible seed but incorruptible, through the </a:t>
            </a:r>
            <a:r>
              <a:rPr lang="en-US" sz="2000" u="sng" dirty="0">
                <a:latin typeface="Cambria" panose="02040503050406030204" pitchFamily="18" charset="0"/>
              </a:rPr>
              <a:t>word of God which lives and abides </a:t>
            </a:r>
            <a:r>
              <a:rPr lang="en-US" sz="2000" u="sng" dirty="0" smtClean="0">
                <a:latin typeface="Cambria" panose="02040503050406030204" pitchFamily="18" charset="0"/>
              </a:rPr>
              <a:t>forever</a:t>
            </a:r>
            <a:r>
              <a:rPr lang="en-US" sz="2000" dirty="0">
                <a:latin typeface="Cambria" panose="02040503050406030204" pitchFamily="18" charset="0"/>
              </a:rPr>
              <a:t>,  </a:t>
            </a:r>
            <a:r>
              <a:rPr lang="en-US" sz="2000" baseline="30000" dirty="0" smtClean="0">
                <a:latin typeface="Cambria" panose="02040503050406030204" pitchFamily="18" charset="0"/>
              </a:rPr>
              <a:t>24</a:t>
            </a:r>
            <a:r>
              <a:rPr lang="en-US" sz="2000" dirty="0" smtClean="0">
                <a:latin typeface="Cambria" panose="02040503050406030204" pitchFamily="18" charset="0"/>
              </a:rPr>
              <a:t>because</a:t>
            </a:r>
            <a:r>
              <a:rPr lang="en-US" sz="2000" i="1" dirty="0" smtClean="0">
                <a:latin typeface="Cambria" panose="02040503050406030204" pitchFamily="18" charset="0"/>
              </a:rPr>
              <a:t>“All </a:t>
            </a:r>
            <a:r>
              <a:rPr lang="en-US" sz="2000" i="1" dirty="0">
                <a:latin typeface="Cambria" panose="02040503050406030204" pitchFamily="18" charset="0"/>
              </a:rPr>
              <a:t>flesh</a:t>
            </a:r>
            <a:r>
              <a:rPr lang="en-US" sz="2000" dirty="0">
                <a:latin typeface="Cambria" panose="02040503050406030204" pitchFamily="18" charset="0"/>
              </a:rPr>
              <a:t> </a:t>
            </a:r>
            <a:r>
              <a:rPr lang="en-US" sz="2000" i="1" dirty="0">
                <a:latin typeface="Cambria" panose="02040503050406030204" pitchFamily="18" charset="0"/>
              </a:rPr>
              <a:t>is as grass,</a:t>
            </a:r>
            <a:r>
              <a:rPr lang="en-US" sz="2000" dirty="0">
                <a:latin typeface="Cambria" panose="02040503050406030204" pitchFamily="18" charset="0"/>
              </a:rPr>
              <a:t> </a:t>
            </a:r>
            <a:r>
              <a:rPr lang="en-US" sz="2000" i="1" dirty="0" smtClean="0">
                <a:latin typeface="Cambria" panose="02040503050406030204" pitchFamily="18" charset="0"/>
              </a:rPr>
              <a:t>And</a:t>
            </a:r>
            <a:r>
              <a:rPr lang="en-US" sz="2000" i="1" dirty="0">
                <a:latin typeface="Cambria" panose="02040503050406030204" pitchFamily="18" charset="0"/>
              </a:rPr>
              <a:t> </a:t>
            </a:r>
            <a:r>
              <a:rPr lang="en-US" sz="2000" i="1" dirty="0" smtClean="0">
                <a:latin typeface="Cambria" panose="02040503050406030204" pitchFamily="18" charset="0"/>
              </a:rPr>
              <a:t>all</a:t>
            </a:r>
            <a:r>
              <a:rPr lang="en-US" sz="2000" dirty="0">
                <a:latin typeface="Cambria" panose="02040503050406030204" pitchFamily="18" charset="0"/>
              </a:rPr>
              <a:t> </a:t>
            </a:r>
            <a:r>
              <a:rPr lang="en-US" sz="2000" i="1" dirty="0">
                <a:latin typeface="Cambria" panose="02040503050406030204" pitchFamily="18" charset="0"/>
              </a:rPr>
              <a:t>the glory of man</a:t>
            </a:r>
            <a:r>
              <a:rPr lang="en-US" sz="2000" dirty="0">
                <a:latin typeface="Cambria" panose="02040503050406030204" pitchFamily="18" charset="0"/>
              </a:rPr>
              <a:t> </a:t>
            </a:r>
            <a:r>
              <a:rPr lang="en-US" sz="2000" i="1" dirty="0">
                <a:latin typeface="Cambria" panose="02040503050406030204" pitchFamily="18" charset="0"/>
              </a:rPr>
              <a:t>as the flower of the grass.</a:t>
            </a:r>
            <a:r>
              <a:rPr lang="en-US" sz="2000" dirty="0">
                <a:latin typeface="Cambria" panose="02040503050406030204" pitchFamily="18" charset="0"/>
              </a:rPr>
              <a:t> </a:t>
            </a:r>
            <a:r>
              <a:rPr lang="en-US" sz="2000" i="1" dirty="0" smtClean="0">
                <a:latin typeface="Cambria" panose="02040503050406030204" pitchFamily="18" charset="0"/>
              </a:rPr>
              <a:t>The </a:t>
            </a:r>
            <a:r>
              <a:rPr lang="en-US" sz="2000" i="1" dirty="0">
                <a:latin typeface="Cambria" panose="02040503050406030204" pitchFamily="18" charset="0"/>
              </a:rPr>
              <a:t>grass withers,</a:t>
            </a:r>
            <a:r>
              <a:rPr lang="en-US" sz="2000" dirty="0">
                <a:latin typeface="Cambria" panose="02040503050406030204" pitchFamily="18" charset="0"/>
              </a:rPr>
              <a:t> </a:t>
            </a:r>
            <a:r>
              <a:rPr lang="en-US" sz="2000" i="1" dirty="0" smtClean="0">
                <a:latin typeface="Cambria" panose="02040503050406030204" pitchFamily="18" charset="0"/>
              </a:rPr>
              <a:t>And </a:t>
            </a:r>
            <a:r>
              <a:rPr lang="en-US" sz="2000" i="1" dirty="0">
                <a:latin typeface="Cambria" panose="02040503050406030204" pitchFamily="18" charset="0"/>
              </a:rPr>
              <a:t>its flower falls away,</a:t>
            </a:r>
            <a:r>
              <a:rPr lang="en-US" sz="2000" dirty="0">
                <a:latin typeface="Cambria" panose="02040503050406030204" pitchFamily="18" charset="0"/>
              </a:rPr>
              <a:t> </a:t>
            </a:r>
            <a:r>
              <a:rPr lang="en-US" sz="2000" baseline="30000" dirty="0" smtClean="0">
                <a:latin typeface="Cambria" panose="02040503050406030204" pitchFamily="18" charset="0"/>
              </a:rPr>
              <a:t>25</a:t>
            </a:r>
            <a:r>
              <a:rPr lang="en-US" sz="2000" i="1" dirty="0" smtClean="0">
                <a:latin typeface="Cambria" panose="02040503050406030204" pitchFamily="18" charset="0"/>
              </a:rPr>
              <a:t>But </a:t>
            </a:r>
            <a:r>
              <a:rPr lang="en-US" sz="2000" i="1" dirty="0">
                <a:latin typeface="Cambria" panose="02040503050406030204" pitchFamily="18" charset="0"/>
              </a:rPr>
              <a:t>the</a:t>
            </a:r>
            <a:r>
              <a:rPr lang="en-US" sz="2000" dirty="0">
                <a:latin typeface="Cambria" panose="02040503050406030204" pitchFamily="18" charset="0"/>
              </a:rPr>
              <a:t> </a:t>
            </a:r>
            <a:r>
              <a:rPr lang="en-US" sz="2000" i="1" u="sng" dirty="0">
                <a:latin typeface="Cambria" panose="02040503050406030204" pitchFamily="18" charset="0"/>
              </a:rPr>
              <a:t>word of the </a:t>
            </a:r>
            <a:r>
              <a:rPr lang="en-US" sz="2000" i="1" u="sng" cap="small" dirty="0">
                <a:latin typeface="Cambria" panose="02040503050406030204" pitchFamily="18" charset="0"/>
              </a:rPr>
              <a:t>Lord</a:t>
            </a:r>
            <a:r>
              <a:rPr lang="en-US" sz="2000" i="1" u="sng" dirty="0">
                <a:latin typeface="Cambria" panose="02040503050406030204" pitchFamily="18" charset="0"/>
              </a:rPr>
              <a:t> endures forever</a:t>
            </a:r>
            <a:r>
              <a:rPr lang="en-US" sz="2000" i="1" dirty="0" smtClean="0">
                <a:latin typeface="Cambria" panose="02040503050406030204" pitchFamily="18" charset="0"/>
              </a:rPr>
              <a:t>.”</a:t>
            </a:r>
            <a:r>
              <a:rPr lang="en-US" sz="2000" dirty="0" smtClean="0">
                <a:latin typeface="Cambria" panose="02040503050406030204" pitchFamily="18" charset="0"/>
              </a:rPr>
              <a:t> </a:t>
            </a:r>
            <a:r>
              <a:rPr lang="en-US" sz="2000" dirty="0">
                <a:latin typeface="Cambria" panose="02040503050406030204" pitchFamily="18" charset="0"/>
              </a:rPr>
              <a:t>Now this is the word which by the gospel was preached to you</a:t>
            </a:r>
            <a:r>
              <a:rPr lang="en-US" sz="2000" dirty="0" smtClean="0">
                <a:latin typeface="Cambria" panose="02040503050406030204" pitchFamily="18" charset="0"/>
              </a:rPr>
              <a:t>.</a:t>
            </a:r>
            <a:r>
              <a:rPr lang="en-US" sz="2000" dirty="0">
                <a:latin typeface="Cambria" panose="02040503050406030204" pitchFamily="18" charset="0"/>
              </a:rPr>
              <a:t/>
            </a:r>
            <a:br>
              <a:rPr lang="en-US" sz="2000" dirty="0">
                <a:latin typeface="Cambria" panose="02040503050406030204" pitchFamily="18" charset="0"/>
              </a:rPr>
            </a:br>
            <a:r>
              <a:rPr lang="en-US" sz="2000" dirty="0">
                <a:latin typeface="Cambria" panose="02040503050406030204" pitchFamily="18" charset="0"/>
              </a:rPr>
              <a:t/>
            </a:r>
            <a:br>
              <a:rPr lang="en-US" sz="2000" dirty="0">
                <a:latin typeface="Cambria" panose="02040503050406030204" pitchFamily="18" charset="0"/>
              </a:rPr>
            </a:br>
            <a:r>
              <a:rPr lang="en-US" sz="2000" dirty="0">
                <a:latin typeface="Cambria" panose="02040503050406030204" pitchFamily="18" charset="0"/>
              </a:rPr>
              <a:t> </a:t>
            </a:r>
            <a:br>
              <a:rPr lang="en-US" sz="2000" dirty="0">
                <a:latin typeface="Cambria" panose="02040503050406030204" pitchFamily="18" charset="0"/>
              </a:rPr>
            </a:br>
            <a:r>
              <a:rPr lang="en-US" sz="2000" dirty="0">
                <a:latin typeface="Cambria" panose="02040503050406030204" pitchFamily="18" charset="0"/>
              </a:rPr>
              <a:t/>
            </a:r>
            <a:br>
              <a:rPr lang="en-US" sz="2000" dirty="0">
                <a:latin typeface="Cambria" panose="02040503050406030204" pitchFamily="18" charset="0"/>
              </a:rPr>
            </a:br>
            <a:endParaRPr lang="en-US" sz="2000" dirty="0">
              <a:latin typeface="Cambria" panose="02040503050406030204" pitchFamily="18" charset="0"/>
            </a:endParaRPr>
          </a:p>
        </p:txBody>
      </p:sp>
      <p:sp>
        <p:nvSpPr>
          <p:cNvPr id="3" name="Title 2"/>
          <p:cNvSpPr>
            <a:spLocks noGrp="1"/>
          </p:cNvSpPr>
          <p:nvPr>
            <p:ph type="title"/>
          </p:nvPr>
        </p:nvSpPr>
        <p:spPr/>
        <p:txBody>
          <a:bodyPr>
            <a:normAutofit/>
          </a:bodyPr>
          <a:lstStyle/>
          <a:p>
            <a:pPr eaLnBrk="1" fontAlgn="auto" hangingPunct="1">
              <a:spcAft>
                <a:spcPts val="0"/>
              </a:spcAft>
              <a:defRPr/>
            </a:pPr>
            <a:r>
              <a:rPr lang="en-US" sz="3600" dirty="0" smtClean="0"/>
              <a:t>God’s Promise Regarding His Word</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normAutofit/>
          </a:bodyPr>
          <a:lstStyle/>
          <a:p>
            <a:pPr eaLnBrk="1" fontAlgn="auto" hangingPunct="1">
              <a:spcAft>
                <a:spcPts val="0"/>
              </a:spcAft>
              <a:defRPr/>
            </a:pPr>
            <a:r>
              <a:rPr lang="en-US" sz="3600" dirty="0" smtClean="0"/>
              <a:t>Attacks on God’s Word</a:t>
            </a:r>
            <a:endParaRPr lang="en-US" sz="3600" dirty="0"/>
          </a:p>
        </p:txBody>
      </p:sp>
      <p:grpSp>
        <p:nvGrpSpPr>
          <p:cNvPr id="7" name="Group 6"/>
          <p:cNvGrpSpPr/>
          <p:nvPr/>
        </p:nvGrpSpPr>
        <p:grpSpPr>
          <a:xfrm>
            <a:off x="-135323" y="1280160"/>
            <a:ext cx="9490874" cy="3236535"/>
            <a:chOff x="-135323" y="1280160"/>
            <a:chExt cx="9490874" cy="3236535"/>
          </a:xfrm>
        </p:grpSpPr>
        <p:sp>
          <p:nvSpPr>
            <p:cNvPr id="4" name="Rectangle 3"/>
            <p:cNvSpPr/>
            <p:nvPr/>
          </p:nvSpPr>
          <p:spPr>
            <a:xfrm>
              <a:off x="152400" y="2590800"/>
              <a:ext cx="8839200" cy="762000"/>
            </a:xfrm>
            <a:prstGeom prst="rect">
              <a:avLst/>
            </a:prstGeom>
            <a:solidFill>
              <a:schemeClr val="accent1">
                <a:lumMod val="60000"/>
                <a:lumOff val="40000"/>
              </a:schemeClr>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p:nvCxnSpPr>
          <p:spPr>
            <a:xfrm>
              <a:off x="30480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103442" y="2633472"/>
              <a:ext cx="498855" cy="261610"/>
            </a:xfrm>
            <a:prstGeom prst="rect">
              <a:avLst/>
            </a:prstGeom>
            <a:noFill/>
          </p:spPr>
          <p:txBody>
            <a:bodyPr wrap="none" rtlCol="0">
              <a:spAutoFit/>
            </a:bodyPr>
            <a:lstStyle/>
            <a:p>
              <a:r>
                <a:rPr lang="en-US" sz="1100" dirty="0" smtClean="0"/>
                <a:t>1776</a:t>
              </a:r>
              <a:endParaRPr lang="en-US" sz="1000" dirty="0"/>
            </a:p>
          </p:txBody>
        </p:sp>
        <p:sp>
          <p:nvSpPr>
            <p:cNvPr id="15" name="TextBox 14"/>
            <p:cNvSpPr txBox="1"/>
            <p:nvPr/>
          </p:nvSpPr>
          <p:spPr>
            <a:xfrm>
              <a:off x="4742846" y="2633472"/>
              <a:ext cx="420308" cy="261610"/>
            </a:xfrm>
            <a:prstGeom prst="rect">
              <a:avLst/>
            </a:prstGeom>
            <a:noFill/>
          </p:spPr>
          <p:txBody>
            <a:bodyPr wrap="none" rtlCol="0">
              <a:spAutoFit/>
            </a:bodyPr>
            <a:lstStyle/>
            <a:p>
              <a:r>
                <a:rPr lang="en-US" sz="1100" dirty="0" smtClean="0"/>
                <a:t>303</a:t>
              </a:r>
              <a:endParaRPr lang="en-US" sz="1000" dirty="0"/>
            </a:p>
          </p:txBody>
        </p:sp>
        <p:cxnSp>
          <p:nvCxnSpPr>
            <p:cNvPr id="16" name="Straight Connector 15"/>
            <p:cNvCxnSpPr/>
            <p:nvPr/>
          </p:nvCxnSpPr>
          <p:spPr>
            <a:xfrm>
              <a:off x="220980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495800" y="2011680"/>
              <a:ext cx="0" cy="6400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09575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867400" y="2103120"/>
              <a:ext cx="0" cy="5486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354647"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83920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934200" y="2209800"/>
              <a:ext cx="868122" cy="338554"/>
            </a:xfrm>
            <a:prstGeom prst="rect">
              <a:avLst/>
            </a:prstGeom>
            <a:noFill/>
          </p:spPr>
          <p:txBody>
            <a:bodyPr wrap="none" rtlCol="0">
              <a:spAutoFit/>
            </a:bodyPr>
            <a:lstStyle/>
            <a:p>
              <a:pPr algn="ctr"/>
              <a:r>
                <a:rPr lang="en-US" sz="1600" dirty="0">
                  <a:latin typeface="Cambria" pitchFamily="18" charset="0"/>
                  <a:ea typeface="宋体" pitchFamily="2" charset="-122"/>
                </a:rPr>
                <a:t>Voltaire</a:t>
              </a:r>
            </a:p>
          </p:txBody>
        </p:sp>
        <p:sp>
          <p:nvSpPr>
            <p:cNvPr id="49" name="Rectangle 48"/>
            <p:cNvSpPr/>
            <p:nvPr/>
          </p:nvSpPr>
          <p:spPr>
            <a:xfrm>
              <a:off x="4419600" y="2209800"/>
              <a:ext cx="1074333" cy="338554"/>
            </a:xfrm>
            <a:prstGeom prst="rect">
              <a:avLst/>
            </a:prstGeom>
          </p:spPr>
          <p:txBody>
            <a:bodyPr wrap="none">
              <a:spAutoFit/>
            </a:bodyPr>
            <a:lstStyle/>
            <a:p>
              <a:pPr algn="ctr"/>
              <a:r>
                <a:rPr lang="en-US" sz="1600" dirty="0" smtClean="0">
                  <a:latin typeface="Cambria" pitchFamily="18" charset="0"/>
                  <a:ea typeface="宋体" pitchFamily="2" charset="-122"/>
                </a:rPr>
                <a:t>Diocletian</a:t>
              </a:r>
              <a:endParaRPr lang="en-US" sz="1600" dirty="0">
                <a:latin typeface="Cambria" pitchFamily="18" charset="0"/>
                <a:ea typeface="宋体" pitchFamily="2" charset="-122"/>
              </a:endParaRPr>
            </a:p>
          </p:txBody>
        </p:sp>
        <p:sp>
          <p:nvSpPr>
            <p:cNvPr id="50" name="Rectangle 49"/>
            <p:cNvSpPr/>
            <p:nvPr/>
          </p:nvSpPr>
          <p:spPr>
            <a:xfrm>
              <a:off x="-135323" y="1721703"/>
              <a:ext cx="1211648" cy="830997"/>
            </a:xfrm>
            <a:prstGeom prst="rect">
              <a:avLst/>
            </a:prstGeom>
          </p:spPr>
          <p:txBody>
            <a:bodyPr wrap="square">
              <a:spAutoFit/>
            </a:bodyPr>
            <a:lstStyle/>
            <a:p>
              <a:pPr algn="ctr"/>
              <a:r>
                <a:rPr lang="en-US" sz="1600" dirty="0">
                  <a:latin typeface="Cambria" pitchFamily="18" charset="0"/>
                  <a:ea typeface="宋体" pitchFamily="2" charset="-122"/>
                </a:rPr>
                <a:t>Satan in Garden of Eden</a:t>
              </a:r>
            </a:p>
          </p:txBody>
        </p:sp>
        <p:sp>
          <p:nvSpPr>
            <p:cNvPr id="51" name="TextBox 50"/>
            <p:cNvSpPr txBox="1"/>
            <p:nvPr/>
          </p:nvSpPr>
          <p:spPr>
            <a:xfrm>
              <a:off x="65604" y="2633472"/>
              <a:ext cx="734496" cy="261610"/>
            </a:xfrm>
            <a:prstGeom prst="rect">
              <a:avLst/>
            </a:prstGeom>
            <a:noFill/>
          </p:spPr>
          <p:txBody>
            <a:bodyPr wrap="none" rtlCol="0">
              <a:spAutoFit/>
            </a:bodyPr>
            <a:lstStyle/>
            <a:p>
              <a:r>
                <a:rPr lang="en-US" sz="1100" dirty="0" smtClean="0"/>
                <a:t>4000 BC</a:t>
              </a:r>
              <a:endParaRPr lang="en-US" sz="1000" dirty="0"/>
            </a:p>
          </p:txBody>
        </p:sp>
        <p:sp>
          <p:nvSpPr>
            <p:cNvPr id="52" name="Rectangle 51"/>
            <p:cNvSpPr/>
            <p:nvPr/>
          </p:nvSpPr>
          <p:spPr>
            <a:xfrm>
              <a:off x="1638300" y="1981200"/>
              <a:ext cx="1143000" cy="584775"/>
            </a:xfrm>
            <a:prstGeom prst="rect">
              <a:avLst/>
            </a:prstGeom>
          </p:spPr>
          <p:txBody>
            <a:bodyPr wrap="square">
              <a:spAutoFit/>
            </a:bodyPr>
            <a:lstStyle/>
            <a:p>
              <a:pPr algn="ctr"/>
              <a:r>
                <a:rPr lang="en-US" altLang="zh-CN" sz="1600" dirty="0" smtClean="0">
                  <a:latin typeface="Cambria" pitchFamily="18" charset="0"/>
                  <a:ea typeface="宋体" pitchFamily="2" charset="-122"/>
                </a:rPr>
                <a:t>King Jehoiakim</a:t>
              </a:r>
              <a:endParaRPr lang="en-US" sz="1600" dirty="0"/>
            </a:p>
          </p:txBody>
        </p:sp>
        <p:sp>
          <p:nvSpPr>
            <p:cNvPr id="53" name="TextBox 52"/>
            <p:cNvSpPr txBox="1"/>
            <p:nvPr/>
          </p:nvSpPr>
          <p:spPr>
            <a:xfrm>
              <a:off x="1905000" y="2633472"/>
              <a:ext cx="655949" cy="261610"/>
            </a:xfrm>
            <a:prstGeom prst="rect">
              <a:avLst/>
            </a:prstGeom>
            <a:noFill/>
          </p:spPr>
          <p:txBody>
            <a:bodyPr wrap="none" rtlCol="0">
              <a:spAutoFit/>
            </a:bodyPr>
            <a:lstStyle/>
            <a:p>
              <a:r>
                <a:rPr lang="en-US" sz="1100" dirty="0" smtClean="0"/>
                <a:t>600 BC</a:t>
              </a:r>
              <a:endParaRPr lang="en-US" sz="1000" dirty="0"/>
            </a:p>
          </p:txBody>
        </p:sp>
        <p:sp>
          <p:nvSpPr>
            <p:cNvPr id="54" name="TextBox 53"/>
            <p:cNvSpPr txBox="1"/>
            <p:nvPr/>
          </p:nvSpPr>
          <p:spPr>
            <a:xfrm>
              <a:off x="1094304" y="3063240"/>
              <a:ext cx="734496" cy="261610"/>
            </a:xfrm>
            <a:prstGeom prst="rect">
              <a:avLst/>
            </a:prstGeom>
            <a:noFill/>
          </p:spPr>
          <p:txBody>
            <a:bodyPr wrap="none" rtlCol="0">
              <a:spAutoFit/>
            </a:bodyPr>
            <a:lstStyle/>
            <a:p>
              <a:r>
                <a:rPr lang="en-US" sz="1100" dirty="0" smtClean="0"/>
                <a:t>1500 BC</a:t>
              </a:r>
              <a:endParaRPr lang="en-US" sz="1000" dirty="0"/>
            </a:p>
          </p:txBody>
        </p:sp>
        <p:sp>
          <p:nvSpPr>
            <p:cNvPr id="55" name="Rectangle 54"/>
            <p:cNvSpPr/>
            <p:nvPr/>
          </p:nvSpPr>
          <p:spPr>
            <a:xfrm>
              <a:off x="822960" y="3657600"/>
              <a:ext cx="13716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Gen-</a:t>
              </a:r>
              <a:r>
                <a:rPr lang="en-US" altLang="zh-CN" sz="1600" dirty="0" err="1" smtClean="0">
                  <a:latin typeface="Cambria" pitchFamily="18" charset="0"/>
                  <a:ea typeface="宋体" pitchFamily="2" charset="-122"/>
                </a:rPr>
                <a:t>Deut</a:t>
              </a:r>
              <a:endParaRPr lang="en-US" sz="1600" dirty="0"/>
            </a:p>
          </p:txBody>
        </p:sp>
        <p:cxnSp>
          <p:nvCxnSpPr>
            <p:cNvPr id="56" name="Straight Connector 55"/>
            <p:cNvCxnSpPr/>
            <p:nvPr/>
          </p:nvCxnSpPr>
          <p:spPr>
            <a:xfrm>
              <a:off x="1447800" y="3276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3562350" y="3063240"/>
              <a:ext cx="341760" cy="261610"/>
            </a:xfrm>
            <a:prstGeom prst="rect">
              <a:avLst/>
            </a:prstGeom>
            <a:noFill/>
          </p:spPr>
          <p:txBody>
            <a:bodyPr wrap="none" rtlCol="0">
              <a:spAutoFit/>
            </a:bodyPr>
            <a:lstStyle/>
            <a:p>
              <a:r>
                <a:rPr lang="en-US" sz="1100" dirty="0" smtClean="0"/>
                <a:t>33</a:t>
              </a:r>
              <a:endParaRPr lang="en-US" sz="1000" dirty="0"/>
            </a:p>
          </p:txBody>
        </p:sp>
        <p:sp>
          <p:nvSpPr>
            <p:cNvPr id="58" name="Rectangle 57"/>
            <p:cNvSpPr/>
            <p:nvPr/>
          </p:nvSpPr>
          <p:spPr>
            <a:xfrm>
              <a:off x="3017520" y="3383280"/>
              <a:ext cx="13716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Christ</a:t>
              </a:r>
              <a:endParaRPr lang="en-US" sz="1600" dirty="0"/>
            </a:p>
          </p:txBody>
        </p:sp>
        <p:cxnSp>
          <p:nvCxnSpPr>
            <p:cNvPr id="59" name="Straight Connector 58"/>
            <p:cNvCxnSpPr/>
            <p:nvPr/>
          </p:nvCxnSpPr>
          <p:spPr>
            <a:xfrm>
              <a:off x="3733800" y="3276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3429000" y="3657600"/>
              <a:ext cx="13716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NT written</a:t>
              </a:r>
              <a:endParaRPr lang="en-US" sz="1600" dirty="0"/>
            </a:p>
          </p:txBody>
        </p:sp>
        <p:cxnSp>
          <p:nvCxnSpPr>
            <p:cNvPr id="61" name="Straight Connector 60"/>
            <p:cNvCxnSpPr/>
            <p:nvPr/>
          </p:nvCxnSpPr>
          <p:spPr>
            <a:xfrm>
              <a:off x="4038600" y="3276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845683" y="3063240"/>
              <a:ext cx="545342" cy="261610"/>
            </a:xfrm>
            <a:prstGeom prst="rect">
              <a:avLst/>
            </a:prstGeom>
            <a:noFill/>
          </p:spPr>
          <p:txBody>
            <a:bodyPr wrap="none" rtlCol="0">
              <a:spAutoFit/>
            </a:bodyPr>
            <a:lstStyle/>
            <a:p>
              <a:r>
                <a:rPr lang="en-US" sz="1100" dirty="0" smtClean="0"/>
                <a:t>35-95</a:t>
              </a:r>
              <a:endParaRPr lang="en-US" sz="1000" dirty="0"/>
            </a:p>
          </p:txBody>
        </p:sp>
        <p:sp>
          <p:nvSpPr>
            <p:cNvPr id="63" name="TextBox 62"/>
            <p:cNvSpPr txBox="1"/>
            <p:nvPr/>
          </p:nvSpPr>
          <p:spPr>
            <a:xfrm>
              <a:off x="8582025" y="2633472"/>
              <a:ext cx="498855" cy="261610"/>
            </a:xfrm>
            <a:prstGeom prst="rect">
              <a:avLst/>
            </a:prstGeom>
            <a:noFill/>
          </p:spPr>
          <p:txBody>
            <a:bodyPr wrap="none" rtlCol="0">
              <a:spAutoFit/>
            </a:bodyPr>
            <a:lstStyle/>
            <a:p>
              <a:r>
                <a:rPr lang="en-US" sz="1100" dirty="0" smtClean="0"/>
                <a:t>2008</a:t>
              </a:r>
              <a:endParaRPr lang="en-US" sz="1000" dirty="0"/>
            </a:p>
          </p:txBody>
        </p:sp>
        <p:sp>
          <p:nvSpPr>
            <p:cNvPr id="64" name="TextBox 63"/>
            <p:cNvSpPr txBox="1"/>
            <p:nvPr/>
          </p:nvSpPr>
          <p:spPr>
            <a:xfrm>
              <a:off x="8296275" y="2209800"/>
              <a:ext cx="1059276" cy="338554"/>
            </a:xfrm>
            <a:prstGeom prst="rect">
              <a:avLst/>
            </a:prstGeom>
            <a:noFill/>
          </p:spPr>
          <p:txBody>
            <a:bodyPr wrap="square" rtlCol="0">
              <a:spAutoFit/>
            </a:bodyPr>
            <a:lstStyle/>
            <a:p>
              <a:pPr algn="ctr"/>
              <a:r>
                <a:rPr lang="en-US" sz="1600" dirty="0" smtClean="0">
                  <a:latin typeface="Cambria" pitchFamily="18" charset="0"/>
                  <a:ea typeface="宋体" pitchFamily="2" charset="-122"/>
                </a:rPr>
                <a:t>US Mil.</a:t>
              </a:r>
              <a:endParaRPr lang="en-US" sz="1600" dirty="0">
                <a:latin typeface="Cambria" pitchFamily="18" charset="0"/>
                <a:ea typeface="宋体" pitchFamily="2" charset="-122"/>
              </a:endParaRPr>
            </a:p>
          </p:txBody>
        </p:sp>
        <p:sp>
          <p:nvSpPr>
            <p:cNvPr id="65" name="TextBox 64"/>
            <p:cNvSpPr txBox="1"/>
            <p:nvPr/>
          </p:nvSpPr>
          <p:spPr>
            <a:xfrm>
              <a:off x="6301995" y="3063240"/>
              <a:ext cx="498855" cy="261610"/>
            </a:xfrm>
            <a:prstGeom prst="rect">
              <a:avLst/>
            </a:prstGeom>
            <a:noFill/>
          </p:spPr>
          <p:txBody>
            <a:bodyPr wrap="none" rtlCol="0">
              <a:spAutoFit/>
            </a:bodyPr>
            <a:lstStyle/>
            <a:p>
              <a:r>
                <a:rPr lang="en-US" sz="1100" dirty="0" smtClean="0"/>
                <a:t>1526</a:t>
              </a:r>
              <a:endParaRPr lang="en-US" sz="1000" dirty="0"/>
            </a:p>
          </p:txBody>
        </p:sp>
        <p:sp>
          <p:nvSpPr>
            <p:cNvPr id="66" name="TextBox 65"/>
            <p:cNvSpPr txBox="1"/>
            <p:nvPr/>
          </p:nvSpPr>
          <p:spPr>
            <a:xfrm>
              <a:off x="6119259" y="3657600"/>
              <a:ext cx="889794" cy="338554"/>
            </a:xfrm>
            <a:prstGeom prst="rect">
              <a:avLst/>
            </a:prstGeom>
            <a:noFill/>
          </p:spPr>
          <p:txBody>
            <a:bodyPr wrap="none" rtlCol="0">
              <a:spAutoFit/>
            </a:bodyPr>
            <a:lstStyle/>
            <a:p>
              <a:pPr algn="ctr"/>
              <a:r>
                <a:rPr lang="en-US" sz="1600" dirty="0" smtClean="0">
                  <a:latin typeface="Cambria" pitchFamily="18" charset="0"/>
                  <a:ea typeface="宋体" pitchFamily="2" charset="-122"/>
                </a:rPr>
                <a:t>Tyndale</a:t>
              </a:r>
              <a:endParaRPr lang="en-US" sz="1600" dirty="0">
                <a:latin typeface="Cambria" pitchFamily="18" charset="0"/>
                <a:ea typeface="宋体" pitchFamily="2" charset="-122"/>
              </a:endParaRPr>
            </a:p>
          </p:txBody>
        </p:sp>
        <p:sp>
          <p:nvSpPr>
            <p:cNvPr id="68" name="TextBox 67"/>
            <p:cNvSpPr txBox="1"/>
            <p:nvPr/>
          </p:nvSpPr>
          <p:spPr>
            <a:xfrm>
              <a:off x="5591175" y="2633472"/>
              <a:ext cx="569387" cy="261610"/>
            </a:xfrm>
            <a:prstGeom prst="rect">
              <a:avLst/>
            </a:prstGeom>
            <a:noFill/>
          </p:spPr>
          <p:txBody>
            <a:bodyPr wrap="none" rtlCol="0">
              <a:spAutoFit/>
            </a:bodyPr>
            <a:lstStyle/>
            <a:p>
              <a:r>
                <a:rPr lang="en-US" sz="1100" dirty="0" smtClean="0"/>
                <a:t>1230s</a:t>
              </a:r>
              <a:endParaRPr lang="en-US" sz="1000" dirty="0"/>
            </a:p>
          </p:txBody>
        </p:sp>
        <p:sp>
          <p:nvSpPr>
            <p:cNvPr id="69" name="TextBox 68"/>
            <p:cNvSpPr txBox="1"/>
            <p:nvPr/>
          </p:nvSpPr>
          <p:spPr>
            <a:xfrm>
              <a:off x="4276725" y="2633472"/>
              <a:ext cx="420308" cy="261610"/>
            </a:xfrm>
            <a:prstGeom prst="rect">
              <a:avLst/>
            </a:prstGeom>
            <a:noFill/>
          </p:spPr>
          <p:txBody>
            <a:bodyPr wrap="none" rtlCol="0">
              <a:spAutoFit/>
            </a:bodyPr>
            <a:lstStyle/>
            <a:p>
              <a:r>
                <a:rPr lang="en-US" sz="1100" dirty="0" smtClean="0"/>
                <a:t>200</a:t>
              </a:r>
              <a:endParaRPr lang="en-US" sz="1000" dirty="0"/>
            </a:p>
          </p:txBody>
        </p:sp>
        <p:sp>
          <p:nvSpPr>
            <p:cNvPr id="5" name="Rectangle 4"/>
            <p:cNvSpPr/>
            <p:nvPr/>
          </p:nvSpPr>
          <p:spPr>
            <a:xfrm>
              <a:off x="5302647" y="1554480"/>
              <a:ext cx="1162050" cy="584775"/>
            </a:xfrm>
            <a:prstGeom prst="rect">
              <a:avLst/>
            </a:prstGeom>
          </p:spPr>
          <p:txBody>
            <a:bodyPr wrap="square">
              <a:spAutoFit/>
            </a:bodyPr>
            <a:lstStyle/>
            <a:p>
              <a:pPr algn="ctr"/>
              <a:r>
                <a:rPr lang="en-US" sz="1600" dirty="0" smtClean="0">
                  <a:latin typeface="Cambria" pitchFamily="18" charset="0"/>
                  <a:ea typeface="宋体" pitchFamily="2" charset="-122"/>
                </a:rPr>
                <a:t>Church </a:t>
              </a:r>
              <a:r>
                <a:rPr lang="en-US" sz="1600" dirty="0" smtClean="0">
                  <a:latin typeface="Cambria" pitchFamily="18" charset="0"/>
                  <a:ea typeface="宋体" pitchFamily="2" charset="-122"/>
                </a:rPr>
                <a:t>Councils</a:t>
              </a:r>
              <a:endParaRPr lang="en-US" sz="1600" dirty="0">
                <a:latin typeface="Cambria" pitchFamily="18" charset="0"/>
                <a:ea typeface="宋体" pitchFamily="2" charset="-122"/>
              </a:endParaRPr>
            </a:p>
          </p:txBody>
        </p:sp>
        <p:sp>
          <p:nvSpPr>
            <p:cNvPr id="71" name="Rectangle 70"/>
            <p:cNvSpPr/>
            <p:nvPr/>
          </p:nvSpPr>
          <p:spPr>
            <a:xfrm>
              <a:off x="1600200" y="3473648"/>
              <a:ext cx="1371600" cy="307777"/>
            </a:xfrm>
            <a:prstGeom prst="rect">
              <a:avLst/>
            </a:prstGeom>
          </p:spPr>
          <p:txBody>
            <a:bodyPr wrap="square">
              <a:spAutoFit/>
            </a:bodyPr>
            <a:lstStyle/>
            <a:p>
              <a:pPr algn="ctr"/>
              <a:r>
                <a:rPr lang="en-US" altLang="zh-CN" sz="1400" dirty="0" smtClean="0">
                  <a:latin typeface="Cambria" pitchFamily="18" charset="0"/>
                  <a:ea typeface="宋体" pitchFamily="2" charset="-122"/>
                </a:rPr>
                <a:t>OT written</a:t>
              </a:r>
              <a:endParaRPr lang="en-US" sz="1400" dirty="0"/>
            </a:p>
          </p:txBody>
        </p:sp>
        <p:sp>
          <p:nvSpPr>
            <p:cNvPr id="72" name="TextBox 71"/>
            <p:cNvSpPr txBox="1"/>
            <p:nvPr/>
          </p:nvSpPr>
          <p:spPr>
            <a:xfrm>
              <a:off x="2706376" y="3063240"/>
              <a:ext cx="655949" cy="261610"/>
            </a:xfrm>
            <a:prstGeom prst="rect">
              <a:avLst/>
            </a:prstGeom>
            <a:noFill/>
          </p:spPr>
          <p:txBody>
            <a:bodyPr wrap="none" rtlCol="0">
              <a:spAutoFit/>
            </a:bodyPr>
            <a:lstStyle/>
            <a:p>
              <a:r>
                <a:rPr lang="en-US" sz="1100" dirty="0" smtClean="0"/>
                <a:t>400 BC</a:t>
              </a:r>
              <a:endParaRPr lang="en-US" sz="1000" dirty="0"/>
            </a:p>
          </p:txBody>
        </p:sp>
        <p:cxnSp>
          <p:nvCxnSpPr>
            <p:cNvPr id="73" name="Straight Connector 72"/>
            <p:cNvCxnSpPr/>
            <p:nvPr/>
          </p:nvCxnSpPr>
          <p:spPr>
            <a:xfrm>
              <a:off x="3038475" y="3276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5858825" y="3063240"/>
              <a:ext cx="498855" cy="261610"/>
            </a:xfrm>
            <a:prstGeom prst="rect">
              <a:avLst/>
            </a:prstGeom>
            <a:noFill/>
          </p:spPr>
          <p:txBody>
            <a:bodyPr wrap="none" rtlCol="0">
              <a:spAutoFit/>
            </a:bodyPr>
            <a:lstStyle/>
            <a:p>
              <a:r>
                <a:rPr lang="en-US" sz="1100" dirty="0" smtClean="0"/>
                <a:t>1382</a:t>
              </a:r>
              <a:endParaRPr lang="en-US" sz="1000" dirty="0"/>
            </a:p>
          </p:txBody>
        </p:sp>
        <p:cxnSp>
          <p:nvCxnSpPr>
            <p:cNvPr id="75" name="Straight Connector 74"/>
            <p:cNvCxnSpPr/>
            <p:nvPr/>
          </p:nvCxnSpPr>
          <p:spPr>
            <a:xfrm>
              <a:off x="6106475" y="3276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5659750" y="3383280"/>
              <a:ext cx="893450" cy="338554"/>
            </a:xfrm>
            <a:prstGeom prst="rect">
              <a:avLst/>
            </a:prstGeom>
            <a:noFill/>
          </p:spPr>
          <p:txBody>
            <a:bodyPr wrap="none" rtlCol="0">
              <a:spAutoFit/>
            </a:bodyPr>
            <a:lstStyle/>
            <a:p>
              <a:pPr algn="ctr"/>
              <a:r>
                <a:rPr lang="en-US" sz="1600" dirty="0" smtClean="0">
                  <a:latin typeface="Cambria" pitchFamily="18" charset="0"/>
                  <a:ea typeface="宋体" pitchFamily="2" charset="-122"/>
                </a:rPr>
                <a:t>Wycliffe</a:t>
              </a:r>
              <a:endParaRPr lang="en-US" sz="1600" dirty="0">
                <a:latin typeface="Cambria" pitchFamily="18" charset="0"/>
                <a:ea typeface="宋体" pitchFamily="2" charset="-122"/>
              </a:endParaRPr>
            </a:p>
          </p:txBody>
        </p:sp>
        <p:cxnSp>
          <p:nvCxnSpPr>
            <p:cNvPr id="77" name="Straight Connector 76"/>
            <p:cNvCxnSpPr/>
            <p:nvPr/>
          </p:nvCxnSpPr>
          <p:spPr>
            <a:xfrm>
              <a:off x="6553200" y="3276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2362200" y="3657600"/>
              <a:ext cx="13716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Malachi</a:t>
              </a:r>
              <a:endParaRPr lang="en-US" sz="1600" dirty="0"/>
            </a:p>
          </p:txBody>
        </p:sp>
        <p:cxnSp>
          <p:nvCxnSpPr>
            <p:cNvPr id="80" name="Straight Arrow Connector 79"/>
            <p:cNvCxnSpPr/>
            <p:nvPr/>
          </p:nvCxnSpPr>
          <p:spPr>
            <a:xfrm>
              <a:off x="1491615" y="3505200"/>
              <a:ext cx="150876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3927955" y="2633472"/>
              <a:ext cx="341760" cy="261610"/>
            </a:xfrm>
            <a:prstGeom prst="rect">
              <a:avLst/>
            </a:prstGeom>
            <a:noFill/>
          </p:spPr>
          <p:txBody>
            <a:bodyPr wrap="none" rtlCol="0">
              <a:spAutoFit/>
            </a:bodyPr>
            <a:lstStyle/>
            <a:p>
              <a:r>
                <a:rPr lang="en-US" sz="1100" dirty="0" smtClean="0"/>
                <a:t>64</a:t>
              </a:r>
              <a:endParaRPr lang="en-US" sz="1000" dirty="0"/>
            </a:p>
          </p:txBody>
        </p:sp>
        <p:sp>
          <p:nvSpPr>
            <p:cNvPr id="82" name="TextBox 81"/>
            <p:cNvSpPr txBox="1"/>
            <p:nvPr/>
          </p:nvSpPr>
          <p:spPr>
            <a:xfrm>
              <a:off x="3819525" y="2209800"/>
              <a:ext cx="614463" cy="338554"/>
            </a:xfrm>
            <a:prstGeom prst="rect">
              <a:avLst/>
            </a:prstGeom>
            <a:noFill/>
          </p:spPr>
          <p:txBody>
            <a:bodyPr wrap="none" rtlCol="0">
              <a:spAutoFit/>
            </a:bodyPr>
            <a:lstStyle/>
            <a:p>
              <a:pPr algn="ctr"/>
              <a:r>
                <a:rPr lang="en-US" sz="1600" dirty="0" smtClean="0">
                  <a:latin typeface="Cambria" pitchFamily="18" charset="0"/>
                  <a:ea typeface="宋体" pitchFamily="2" charset="-122"/>
                </a:rPr>
                <a:t>Nero</a:t>
              </a:r>
              <a:endParaRPr lang="en-US" sz="1600" dirty="0">
                <a:latin typeface="Cambria" pitchFamily="18" charset="0"/>
                <a:ea typeface="宋体" pitchFamily="2" charset="-122"/>
              </a:endParaRPr>
            </a:p>
          </p:txBody>
        </p:sp>
        <p:sp>
          <p:nvSpPr>
            <p:cNvPr id="83" name="TextBox 82"/>
            <p:cNvSpPr txBox="1"/>
            <p:nvPr/>
          </p:nvSpPr>
          <p:spPr>
            <a:xfrm>
              <a:off x="6760542" y="3063240"/>
              <a:ext cx="498855" cy="261610"/>
            </a:xfrm>
            <a:prstGeom prst="rect">
              <a:avLst/>
            </a:prstGeom>
            <a:noFill/>
          </p:spPr>
          <p:txBody>
            <a:bodyPr wrap="none" rtlCol="0">
              <a:spAutoFit/>
            </a:bodyPr>
            <a:lstStyle/>
            <a:p>
              <a:r>
                <a:rPr lang="en-US" sz="1100" dirty="0" smtClean="0"/>
                <a:t>1611</a:t>
              </a:r>
              <a:endParaRPr lang="en-US" sz="1000" dirty="0"/>
            </a:p>
          </p:txBody>
        </p:sp>
        <p:sp>
          <p:nvSpPr>
            <p:cNvPr id="84" name="TextBox 83"/>
            <p:cNvSpPr txBox="1"/>
            <p:nvPr/>
          </p:nvSpPr>
          <p:spPr>
            <a:xfrm>
              <a:off x="6384208" y="3931920"/>
              <a:ext cx="1283417" cy="584775"/>
            </a:xfrm>
            <a:prstGeom prst="rect">
              <a:avLst/>
            </a:prstGeom>
            <a:noFill/>
          </p:spPr>
          <p:txBody>
            <a:bodyPr wrap="square" rtlCol="0">
              <a:spAutoFit/>
            </a:bodyPr>
            <a:lstStyle/>
            <a:p>
              <a:pPr algn="ctr"/>
              <a:r>
                <a:rPr lang="en-US" sz="1600" dirty="0" smtClean="0">
                  <a:latin typeface="Cambria" pitchFamily="18" charset="0"/>
                  <a:ea typeface="宋体" pitchFamily="2" charset="-122"/>
                </a:rPr>
                <a:t>King James Bible</a:t>
              </a:r>
              <a:endParaRPr lang="en-US" sz="1600" dirty="0">
                <a:latin typeface="Cambria" pitchFamily="18" charset="0"/>
                <a:ea typeface="宋体" pitchFamily="2" charset="-122"/>
              </a:endParaRPr>
            </a:p>
          </p:txBody>
        </p:sp>
        <p:cxnSp>
          <p:nvCxnSpPr>
            <p:cNvPr id="85" name="Straight Connector 84"/>
            <p:cNvCxnSpPr/>
            <p:nvPr/>
          </p:nvCxnSpPr>
          <p:spPr>
            <a:xfrm>
              <a:off x="7011747" y="3261985"/>
              <a:ext cx="0" cy="7315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3943350" y="1737360"/>
              <a:ext cx="1104790" cy="338554"/>
            </a:xfrm>
            <a:prstGeom prst="rect">
              <a:avLst/>
            </a:prstGeom>
          </p:spPr>
          <p:txBody>
            <a:bodyPr wrap="none">
              <a:spAutoFit/>
            </a:bodyPr>
            <a:lstStyle/>
            <a:p>
              <a:r>
                <a:rPr lang="en-US" sz="1600" dirty="0">
                  <a:latin typeface="Cambria" pitchFamily="18" charset="0"/>
                  <a:ea typeface="宋体" pitchFamily="2" charset="-122"/>
                </a:rPr>
                <a:t>Epiphanes</a:t>
              </a:r>
            </a:p>
          </p:txBody>
        </p:sp>
        <p:sp>
          <p:nvSpPr>
            <p:cNvPr id="87" name="TextBox 86"/>
            <p:cNvSpPr txBox="1"/>
            <p:nvPr/>
          </p:nvSpPr>
          <p:spPr>
            <a:xfrm>
              <a:off x="7543800" y="2633472"/>
              <a:ext cx="636713" cy="261610"/>
            </a:xfrm>
            <a:prstGeom prst="rect">
              <a:avLst/>
            </a:prstGeom>
            <a:noFill/>
          </p:spPr>
          <p:txBody>
            <a:bodyPr wrap="none" rtlCol="0">
              <a:spAutoFit/>
            </a:bodyPr>
            <a:lstStyle/>
            <a:p>
              <a:r>
                <a:rPr lang="en-US" sz="1100" dirty="0" smtClean="0"/>
                <a:t>1789</a:t>
              </a:r>
              <a:r>
                <a:rPr lang="en-US" sz="1100" dirty="0" smtClean="0">
                  <a:sym typeface="Wingdings" panose="05000000000000000000" pitchFamily="2" charset="2"/>
                </a:rPr>
                <a:t></a:t>
              </a:r>
              <a:endParaRPr lang="en-US" sz="1000" dirty="0"/>
            </a:p>
          </p:txBody>
        </p:sp>
        <p:cxnSp>
          <p:nvCxnSpPr>
            <p:cNvPr id="88" name="Straight Connector 87"/>
            <p:cNvCxnSpPr/>
            <p:nvPr/>
          </p:nvCxnSpPr>
          <p:spPr>
            <a:xfrm>
              <a:off x="7820025" y="219456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7262148" y="1666875"/>
              <a:ext cx="1091277" cy="584775"/>
            </a:xfrm>
            <a:prstGeom prst="rect">
              <a:avLst/>
            </a:prstGeom>
            <a:noFill/>
          </p:spPr>
          <p:txBody>
            <a:bodyPr wrap="square" rtlCol="0">
              <a:spAutoFit/>
            </a:bodyPr>
            <a:lstStyle/>
            <a:p>
              <a:pPr algn="ctr"/>
              <a:r>
                <a:rPr lang="en-US" sz="1600" dirty="0" smtClean="0">
                  <a:latin typeface="Cambria" pitchFamily="18" charset="0"/>
                  <a:ea typeface="宋体" pitchFamily="2" charset="-122"/>
                </a:rPr>
                <a:t>State Atheism</a:t>
              </a:r>
              <a:endParaRPr lang="en-US" sz="1600" dirty="0">
                <a:latin typeface="Cambria" pitchFamily="18" charset="0"/>
                <a:ea typeface="宋体" pitchFamily="2" charset="-122"/>
              </a:endParaRPr>
            </a:p>
          </p:txBody>
        </p:sp>
        <p:sp>
          <p:nvSpPr>
            <p:cNvPr id="90" name="TextBox 89"/>
            <p:cNvSpPr txBox="1"/>
            <p:nvPr/>
          </p:nvSpPr>
          <p:spPr>
            <a:xfrm>
              <a:off x="8153400" y="2633472"/>
              <a:ext cx="569387" cy="261610"/>
            </a:xfrm>
            <a:prstGeom prst="rect">
              <a:avLst/>
            </a:prstGeom>
            <a:noFill/>
          </p:spPr>
          <p:txBody>
            <a:bodyPr wrap="none" rtlCol="0">
              <a:spAutoFit/>
            </a:bodyPr>
            <a:lstStyle/>
            <a:p>
              <a:r>
                <a:rPr lang="en-US" sz="1100" dirty="0" smtClean="0"/>
                <a:t>2000s</a:t>
              </a:r>
              <a:endParaRPr lang="en-US" sz="1000" dirty="0"/>
            </a:p>
          </p:txBody>
        </p:sp>
        <p:cxnSp>
          <p:nvCxnSpPr>
            <p:cNvPr id="91" name="Straight Connector 90"/>
            <p:cNvCxnSpPr/>
            <p:nvPr/>
          </p:nvCxnSpPr>
          <p:spPr>
            <a:xfrm>
              <a:off x="8467725" y="1828800"/>
              <a:ext cx="0" cy="8229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7677684" y="1280160"/>
              <a:ext cx="1599666" cy="584775"/>
            </a:xfrm>
            <a:prstGeom prst="rect">
              <a:avLst/>
            </a:prstGeom>
            <a:noFill/>
          </p:spPr>
          <p:txBody>
            <a:bodyPr wrap="square" rtlCol="0">
              <a:spAutoFit/>
            </a:bodyPr>
            <a:lstStyle/>
            <a:p>
              <a:pPr algn="ctr"/>
              <a:r>
                <a:rPr lang="en-US" sz="1600" dirty="0" smtClean="0">
                  <a:latin typeface="Cambria" pitchFamily="18" charset="0"/>
                  <a:ea typeface="宋体" pitchFamily="2" charset="-122"/>
                </a:rPr>
                <a:t>US Supreme Court</a:t>
              </a:r>
              <a:endParaRPr lang="en-US" sz="1600" dirty="0">
                <a:latin typeface="Cambria" pitchFamily="18" charset="0"/>
                <a:ea typeface="宋体" pitchFamily="2" charset="-122"/>
              </a:endParaRPr>
            </a:p>
          </p:txBody>
        </p:sp>
        <p:sp>
          <p:nvSpPr>
            <p:cNvPr id="67" name="TextBox 66"/>
            <p:cNvSpPr txBox="1"/>
            <p:nvPr/>
          </p:nvSpPr>
          <p:spPr>
            <a:xfrm>
              <a:off x="4783964" y="3063240"/>
              <a:ext cx="702436" cy="261610"/>
            </a:xfrm>
            <a:prstGeom prst="rect">
              <a:avLst/>
            </a:prstGeom>
            <a:noFill/>
          </p:spPr>
          <p:txBody>
            <a:bodyPr wrap="none" rtlCol="0">
              <a:spAutoFit/>
            </a:bodyPr>
            <a:lstStyle/>
            <a:p>
              <a:r>
                <a:rPr lang="en-US" sz="1100" dirty="0" smtClean="0"/>
                <a:t>300-400</a:t>
              </a:r>
              <a:endParaRPr lang="en-US" sz="1000" dirty="0"/>
            </a:p>
          </p:txBody>
        </p:sp>
        <p:sp>
          <p:nvSpPr>
            <p:cNvPr id="70" name="Rectangle 69"/>
            <p:cNvSpPr/>
            <p:nvPr/>
          </p:nvSpPr>
          <p:spPr>
            <a:xfrm>
              <a:off x="4419600" y="3383280"/>
              <a:ext cx="13716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NT </a:t>
              </a:r>
              <a:r>
                <a:rPr lang="en-US" altLang="zh-CN" sz="1600" dirty="0" smtClean="0">
                  <a:latin typeface="Cambria" pitchFamily="18" charset="0"/>
                  <a:ea typeface="宋体" pitchFamily="2" charset="-122"/>
                </a:rPr>
                <a:t>canon</a:t>
              </a:r>
              <a:endParaRPr lang="en-US" sz="1600" dirty="0"/>
            </a:p>
          </p:txBody>
        </p:sp>
        <p:cxnSp>
          <p:nvCxnSpPr>
            <p:cNvPr id="79" name="Straight Connector 78"/>
            <p:cNvCxnSpPr/>
            <p:nvPr/>
          </p:nvCxnSpPr>
          <p:spPr>
            <a:xfrm>
              <a:off x="5029200" y="3276600"/>
              <a:ext cx="0" cy="1828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5257800" y="3276600"/>
              <a:ext cx="0" cy="1828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6341442" y="2633472"/>
              <a:ext cx="498855" cy="261610"/>
            </a:xfrm>
            <a:prstGeom prst="rect">
              <a:avLst/>
            </a:prstGeom>
            <a:noFill/>
          </p:spPr>
          <p:txBody>
            <a:bodyPr wrap="none" rtlCol="0">
              <a:spAutoFit/>
            </a:bodyPr>
            <a:lstStyle/>
            <a:p>
              <a:r>
                <a:rPr lang="en-US" sz="1100" dirty="0" smtClean="0"/>
                <a:t>1555</a:t>
              </a:r>
              <a:endParaRPr lang="en-US" sz="1000" dirty="0"/>
            </a:p>
          </p:txBody>
        </p:sp>
        <p:cxnSp>
          <p:nvCxnSpPr>
            <p:cNvPr id="95" name="Straight Connector 94"/>
            <p:cNvCxnSpPr/>
            <p:nvPr/>
          </p:nvCxnSpPr>
          <p:spPr>
            <a:xfrm>
              <a:off x="6592647" y="2513404"/>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6096000" y="1981200"/>
              <a:ext cx="953995" cy="584775"/>
            </a:xfrm>
            <a:prstGeom prst="rect">
              <a:avLst/>
            </a:prstGeom>
            <a:noFill/>
          </p:spPr>
          <p:txBody>
            <a:bodyPr wrap="square" rtlCol="0">
              <a:spAutoFit/>
            </a:bodyPr>
            <a:lstStyle/>
            <a:p>
              <a:pPr algn="ctr"/>
              <a:r>
                <a:rPr lang="en-US" sz="1600" dirty="0" smtClean="0">
                  <a:latin typeface="Cambria" pitchFamily="18" charset="0"/>
                  <a:ea typeface="宋体" pitchFamily="2" charset="-122"/>
                </a:rPr>
                <a:t>Bloody Mary</a:t>
              </a:r>
              <a:endParaRPr lang="en-US" sz="1600" dirty="0">
                <a:latin typeface="Cambria" pitchFamily="18" charset="0"/>
                <a:ea typeface="宋体" pitchFamily="2" charset="-122"/>
              </a:endParaRPr>
            </a:p>
          </p:txBody>
        </p:sp>
        <p:cxnSp>
          <p:nvCxnSpPr>
            <p:cNvPr id="97" name="Straight Connector 96"/>
            <p:cNvCxnSpPr/>
            <p:nvPr/>
          </p:nvCxnSpPr>
          <p:spPr>
            <a:xfrm>
              <a:off x="4143375" y="3276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495300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altLang="zh-CN" sz="3600" dirty="0" smtClean="0">
                <a:effectLst/>
                <a:latin typeface="Cambria" pitchFamily="18" charset="0"/>
                <a:ea typeface="宋体" pitchFamily="2" charset="-122"/>
              </a:rPr>
              <a:t>Satan’s first attack on God’s word</a:t>
            </a:r>
          </a:p>
        </p:txBody>
      </p:sp>
      <p:sp>
        <p:nvSpPr>
          <p:cNvPr id="19457" name="Content Placeholder 2"/>
          <p:cNvSpPr>
            <a:spLocks noGrp="1"/>
          </p:cNvSpPr>
          <p:nvPr>
            <p:ph type="body" idx="1"/>
          </p:nvPr>
        </p:nvSpPr>
        <p:spPr>
          <a:xfrm>
            <a:off x="457200" y="1295400"/>
            <a:ext cx="8229600" cy="4525963"/>
          </a:xfrm>
        </p:spPr>
        <p:txBody>
          <a:bodyPr/>
          <a:lstStyle/>
          <a:p>
            <a:pPr marL="109537" indent="0">
              <a:buNone/>
            </a:pPr>
            <a:r>
              <a:rPr lang="en-US" sz="2000" b="1" dirty="0" smtClean="0">
                <a:latin typeface="Cambria" panose="02040503050406030204" pitchFamily="18" charset="0"/>
              </a:rPr>
              <a:t>Gen 3:1 </a:t>
            </a:r>
            <a:r>
              <a:rPr lang="en-US" sz="2000" dirty="0" smtClean="0">
                <a:latin typeface="Cambria" panose="02040503050406030204" pitchFamily="18" charset="0"/>
              </a:rPr>
              <a:t>Now </a:t>
            </a:r>
            <a:r>
              <a:rPr lang="en-US" sz="2000" dirty="0">
                <a:latin typeface="Cambria" panose="02040503050406030204" pitchFamily="18" charset="0"/>
              </a:rPr>
              <a:t>the serpent was more cunning than any beast of the field which the </a:t>
            </a:r>
            <a:r>
              <a:rPr lang="en-US" sz="2000" cap="small" dirty="0">
                <a:latin typeface="Cambria" panose="02040503050406030204" pitchFamily="18" charset="0"/>
              </a:rPr>
              <a:t>Lord</a:t>
            </a:r>
            <a:r>
              <a:rPr lang="en-US" sz="2000" dirty="0">
                <a:latin typeface="Cambria" panose="02040503050406030204" pitchFamily="18" charset="0"/>
              </a:rPr>
              <a:t> God had made. And he said to the woman, “Has God indeed said, ‘You shall not eat of every tree of the garden’?”</a:t>
            </a:r>
          </a:p>
          <a:p>
            <a:pPr marL="109537" indent="0">
              <a:buNone/>
            </a:pPr>
            <a:r>
              <a:rPr lang="en-US" sz="2000" baseline="30000" dirty="0">
                <a:latin typeface="Cambria" panose="02040503050406030204" pitchFamily="18" charset="0"/>
              </a:rPr>
              <a:t>2</a:t>
            </a:r>
            <a:r>
              <a:rPr lang="en-US" sz="2000" dirty="0">
                <a:latin typeface="Cambria" panose="02040503050406030204" pitchFamily="18" charset="0"/>
              </a:rPr>
              <a:t>And the woman said to the serpent, “We may eat the fruit of the trees of the garden; </a:t>
            </a:r>
            <a:r>
              <a:rPr lang="en-US" sz="2000" baseline="30000" dirty="0">
                <a:latin typeface="Cambria" panose="02040503050406030204" pitchFamily="18" charset="0"/>
              </a:rPr>
              <a:t>3</a:t>
            </a:r>
            <a:r>
              <a:rPr lang="en-US" sz="2000" dirty="0">
                <a:latin typeface="Cambria" panose="02040503050406030204" pitchFamily="18" charset="0"/>
              </a:rPr>
              <a:t>but of the fruit of the tree which </a:t>
            </a:r>
            <a:r>
              <a:rPr lang="en-US" sz="2000" i="1" dirty="0">
                <a:latin typeface="Cambria" panose="02040503050406030204" pitchFamily="18" charset="0"/>
              </a:rPr>
              <a:t>is</a:t>
            </a:r>
            <a:r>
              <a:rPr lang="en-US" sz="2000" dirty="0">
                <a:latin typeface="Cambria" panose="02040503050406030204" pitchFamily="18" charset="0"/>
              </a:rPr>
              <a:t> in the midst of the garden, God has said, ‘You shall not eat it, nor shall you touch it, lest you die.’”</a:t>
            </a:r>
          </a:p>
          <a:p>
            <a:pPr marL="109537" indent="0">
              <a:buNone/>
            </a:pPr>
            <a:r>
              <a:rPr lang="en-US" sz="2000" baseline="30000" dirty="0">
                <a:latin typeface="Cambria" panose="02040503050406030204" pitchFamily="18" charset="0"/>
              </a:rPr>
              <a:t>4</a:t>
            </a:r>
            <a:r>
              <a:rPr lang="en-US" sz="2000" dirty="0">
                <a:latin typeface="Cambria" panose="02040503050406030204" pitchFamily="18" charset="0"/>
              </a:rPr>
              <a:t>Then the serpent said to the woman, “You will not surely die. </a:t>
            </a:r>
            <a:r>
              <a:rPr lang="en-US" sz="2000" baseline="30000" dirty="0">
                <a:latin typeface="Cambria" panose="02040503050406030204" pitchFamily="18" charset="0"/>
              </a:rPr>
              <a:t>5</a:t>
            </a:r>
            <a:r>
              <a:rPr lang="en-US" sz="2000" dirty="0">
                <a:latin typeface="Cambria" panose="02040503050406030204" pitchFamily="18" charset="0"/>
              </a:rPr>
              <a:t>For God knows that in the day you eat of it your eyes will be opened, and you will be like God, knowing good and evil</a:t>
            </a:r>
            <a:r>
              <a:rPr lang="en-US" sz="2000" dirty="0" smtClean="0">
                <a:latin typeface="Cambria" panose="02040503050406030204" pitchFamily="18" charset="0"/>
              </a:rPr>
              <a:t>.”</a:t>
            </a:r>
          </a:p>
          <a:p>
            <a:pPr>
              <a:buFontTx/>
              <a:buChar char="-"/>
            </a:pPr>
            <a:r>
              <a:rPr lang="en-US" sz="2000" dirty="0" smtClean="0">
                <a:solidFill>
                  <a:schemeClr val="accent5"/>
                </a:solidFill>
                <a:latin typeface="Cambria" panose="02040503050406030204" pitchFamily="18" charset="0"/>
              </a:rPr>
              <a:t>Vs.1 “Had God indeed said?”</a:t>
            </a:r>
          </a:p>
          <a:p>
            <a:pPr>
              <a:buFontTx/>
              <a:buChar char="-"/>
            </a:pPr>
            <a:r>
              <a:rPr lang="en-US" sz="2000" dirty="0" smtClean="0">
                <a:solidFill>
                  <a:schemeClr val="accent5"/>
                </a:solidFill>
                <a:latin typeface="Cambria" panose="02040503050406030204" pitchFamily="18" charset="0"/>
              </a:rPr>
              <a:t>Vs.4 “You will not surely die”</a:t>
            </a:r>
          </a:p>
          <a:p>
            <a:pPr>
              <a:buFontTx/>
              <a:buChar char="-"/>
            </a:pPr>
            <a:r>
              <a:rPr lang="en-US" sz="2000" dirty="0" smtClean="0">
                <a:solidFill>
                  <a:schemeClr val="accent5"/>
                </a:solidFill>
                <a:latin typeface="Cambria" panose="02040503050406030204" pitchFamily="18" charset="0"/>
              </a:rPr>
              <a:t>Marginalizing God’s word is the most dangerous of all attacks</a:t>
            </a:r>
            <a:endParaRPr lang="en-US" sz="2000" dirty="0">
              <a:solidFill>
                <a:schemeClr val="accent5"/>
              </a:solidFill>
              <a:latin typeface="Cambria" panose="02040503050406030204" pitchFamily="18" charset="0"/>
            </a:endParaRPr>
          </a:p>
          <a:p>
            <a:pPr marL="109538" indent="0" eaLnBrk="1" hangingPunct="1">
              <a:buNone/>
            </a:pPr>
            <a:endParaRPr lang="en-US" altLang="zh-CN" sz="2000" dirty="0">
              <a:solidFill>
                <a:srgbClr val="474B78"/>
              </a:solidFill>
              <a:latin typeface="Cambria" panose="02040503050406030204" pitchFamily="18" charset="0"/>
              <a:ea typeface="宋体" pitchFamily="2" charset="-122"/>
            </a:endParaRPr>
          </a:p>
        </p:txBody>
      </p:sp>
    </p:spTree>
    <p:extLst>
      <p:ext uri="{BB962C8B-B14F-4D97-AF65-F5344CB8AC3E}">
        <p14:creationId xmlns:p14="http://schemas.microsoft.com/office/powerpoint/2010/main" val="889356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normAutofit/>
          </a:bodyPr>
          <a:lstStyle/>
          <a:p>
            <a:pPr eaLnBrk="1" fontAlgn="auto" hangingPunct="1">
              <a:spcAft>
                <a:spcPts val="0"/>
              </a:spcAft>
              <a:defRPr/>
            </a:pPr>
            <a:r>
              <a:rPr lang="en-US" sz="3600" dirty="0" smtClean="0"/>
              <a:t>Attacks on God’s Word</a:t>
            </a:r>
            <a:endParaRPr lang="en-US" sz="3600" dirty="0"/>
          </a:p>
        </p:txBody>
      </p:sp>
      <p:grpSp>
        <p:nvGrpSpPr>
          <p:cNvPr id="2" name="Group 1"/>
          <p:cNvGrpSpPr/>
          <p:nvPr/>
        </p:nvGrpSpPr>
        <p:grpSpPr>
          <a:xfrm>
            <a:off x="-135323" y="1280160"/>
            <a:ext cx="9490874" cy="3236535"/>
            <a:chOff x="-135323" y="1280160"/>
            <a:chExt cx="9490874" cy="3236535"/>
          </a:xfrm>
        </p:grpSpPr>
        <p:sp>
          <p:nvSpPr>
            <p:cNvPr id="4" name="Rectangle 3"/>
            <p:cNvSpPr/>
            <p:nvPr/>
          </p:nvSpPr>
          <p:spPr>
            <a:xfrm>
              <a:off x="152400" y="2590800"/>
              <a:ext cx="8839200" cy="762000"/>
            </a:xfrm>
            <a:prstGeom prst="rect">
              <a:avLst/>
            </a:prstGeom>
            <a:solidFill>
              <a:schemeClr val="accent1">
                <a:lumMod val="60000"/>
                <a:lumOff val="40000"/>
              </a:schemeClr>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p:nvCxnSpPr>
          <p:spPr>
            <a:xfrm>
              <a:off x="30480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103442" y="2633472"/>
              <a:ext cx="498855" cy="261610"/>
            </a:xfrm>
            <a:prstGeom prst="rect">
              <a:avLst/>
            </a:prstGeom>
            <a:noFill/>
          </p:spPr>
          <p:txBody>
            <a:bodyPr wrap="none" rtlCol="0">
              <a:spAutoFit/>
            </a:bodyPr>
            <a:lstStyle/>
            <a:p>
              <a:r>
                <a:rPr lang="en-US" sz="1100" dirty="0" smtClean="0"/>
                <a:t>1776</a:t>
              </a:r>
              <a:endParaRPr lang="en-US" sz="1000" dirty="0"/>
            </a:p>
          </p:txBody>
        </p:sp>
        <p:sp>
          <p:nvSpPr>
            <p:cNvPr id="15" name="TextBox 14"/>
            <p:cNvSpPr txBox="1"/>
            <p:nvPr/>
          </p:nvSpPr>
          <p:spPr>
            <a:xfrm>
              <a:off x="4742846" y="2633472"/>
              <a:ext cx="420308" cy="261610"/>
            </a:xfrm>
            <a:prstGeom prst="rect">
              <a:avLst/>
            </a:prstGeom>
            <a:noFill/>
          </p:spPr>
          <p:txBody>
            <a:bodyPr wrap="none" rtlCol="0">
              <a:spAutoFit/>
            </a:bodyPr>
            <a:lstStyle/>
            <a:p>
              <a:r>
                <a:rPr lang="en-US" sz="1100" dirty="0" smtClean="0"/>
                <a:t>303</a:t>
              </a:r>
              <a:endParaRPr lang="en-US" sz="1000" dirty="0"/>
            </a:p>
          </p:txBody>
        </p:sp>
        <p:cxnSp>
          <p:nvCxnSpPr>
            <p:cNvPr id="16" name="Straight Connector 15"/>
            <p:cNvCxnSpPr/>
            <p:nvPr/>
          </p:nvCxnSpPr>
          <p:spPr>
            <a:xfrm>
              <a:off x="220980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495800" y="2011680"/>
              <a:ext cx="0" cy="6400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09575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867400" y="2103120"/>
              <a:ext cx="0" cy="5486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354647"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83920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934200" y="2209800"/>
              <a:ext cx="868122" cy="338554"/>
            </a:xfrm>
            <a:prstGeom prst="rect">
              <a:avLst/>
            </a:prstGeom>
            <a:noFill/>
          </p:spPr>
          <p:txBody>
            <a:bodyPr wrap="none" rtlCol="0">
              <a:spAutoFit/>
            </a:bodyPr>
            <a:lstStyle/>
            <a:p>
              <a:pPr algn="ctr"/>
              <a:r>
                <a:rPr lang="en-US" sz="1600" dirty="0">
                  <a:latin typeface="Cambria" pitchFamily="18" charset="0"/>
                  <a:ea typeface="宋体" pitchFamily="2" charset="-122"/>
                </a:rPr>
                <a:t>Voltaire</a:t>
              </a:r>
            </a:p>
          </p:txBody>
        </p:sp>
        <p:sp>
          <p:nvSpPr>
            <p:cNvPr id="49" name="Rectangle 48"/>
            <p:cNvSpPr/>
            <p:nvPr/>
          </p:nvSpPr>
          <p:spPr>
            <a:xfrm>
              <a:off x="4419600" y="2209800"/>
              <a:ext cx="1074333" cy="338554"/>
            </a:xfrm>
            <a:prstGeom prst="rect">
              <a:avLst/>
            </a:prstGeom>
          </p:spPr>
          <p:txBody>
            <a:bodyPr wrap="none">
              <a:spAutoFit/>
            </a:bodyPr>
            <a:lstStyle/>
            <a:p>
              <a:pPr algn="ctr"/>
              <a:r>
                <a:rPr lang="en-US" sz="1600" dirty="0" smtClean="0">
                  <a:latin typeface="Cambria" pitchFamily="18" charset="0"/>
                  <a:ea typeface="宋体" pitchFamily="2" charset="-122"/>
                </a:rPr>
                <a:t>Diocletian</a:t>
              </a:r>
              <a:endParaRPr lang="en-US" sz="1600" dirty="0">
                <a:latin typeface="Cambria" pitchFamily="18" charset="0"/>
                <a:ea typeface="宋体" pitchFamily="2" charset="-122"/>
              </a:endParaRPr>
            </a:p>
          </p:txBody>
        </p:sp>
        <p:sp>
          <p:nvSpPr>
            <p:cNvPr id="50" name="Rectangle 49"/>
            <p:cNvSpPr/>
            <p:nvPr/>
          </p:nvSpPr>
          <p:spPr>
            <a:xfrm>
              <a:off x="-135323" y="1721703"/>
              <a:ext cx="1211648" cy="830997"/>
            </a:xfrm>
            <a:prstGeom prst="rect">
              <a:avLst/>
            </a:prstGeom>
          </p:spPr>
          <p:txBody>
            <a:bodyPr wrap="square">
              <a:spAutoFit/>
            </a:bodyPr>
            <a:lstStyle/>
            <a:p>
              <a:pPr algn="ctr"/>
              <a:r>
                <a:rPr lang="en-US" sz="1600" dirty="0">
                  <a:latin typeface="Cambria" pitchFamily="18" charset="0"/>
                  <a:ea typeface="宋体" pitchFamily="2" charset="-122"/>
                </a:rPr>
                <a:t>Satan in Garden of Eden</a:t>
              </a:r>
            </a:p>
          </p:txBody>
        </p:sp>
        <p:sp>
          <p:nvSpPr>
            <p:cNvPr id="51" name="TextBox 50"/>
            <p:cNvSpPr txBox="1"/>
            <p:nvPr/>
          </p:nvSpPr>
          <p:spPr>
            <a:xfrm>
              <a:off x="65604" y="2633472"/>
              <a:ext cx="734496" cy="261610"/>
            </a:xfrm>
            <a:prstGeom prst="rect">
              <a:avLst/>
            </a:prstGeom>
            <a:noFill/>
          </p:spPr>
          <p:txBody>
            <a:bodyPr wrap="none" rtlCol="0">
              <a:spAutoFit/>
            </a:bodyPr>
            <a:lstStyle/>
            <a:p>
              <a:r>
                <a:rPr lang="en-US" sz="1100" dirty="0" smtClean="0"/>
                <a:t>4000 BC</a:t>
              </a:r>
              <a:endParaRPr lang="en-US" sz="1000" dirty="0"/>
            </a:p>
          </p:txBody>
        </p:sp>
        <p:sp>
          <p:nvSpPr>
            <p:cNvPr id="52" name="Rectangle 51"/>
            <p:cNvSpPr/>
            <p:nvPr/>
          </p:nvSpPr>
          <p:spPr>
            <a:xfrm>
              <a:off x="1638300" y="1981200"/>
              <a:ext cx="1143000" cy="584775"/>
            </a:xfrm>
            <a:prstGeom prst="rect">
              <a:avLst/>
            </a:prstGeom>
          </p:spPr>
          <p:txBody>
            <a:bodyPr wrap="square">
              <a:spAutoFit/>
            </a:bodyPr>
            <a:lstStyle/>
            <a:p>
              <a:pPr algn="ctr"/>
              <a:r>
                <a:rPr lang="en-US" altLang="zh-CN" sz="1600" dirty="0" smtClean="0">
                  <a:latin typeface="Cambria" pitchFamily="18" charset="0"/>
                  <a:ea typeface="宋体" pitchFamily="2" charset="-122"/>
                </a:rPr>
                <a:t>King Jehoiakim</a:t>
              </a:r>
              <a:endParaRPr lang="en-US" sz="1600" dirty="0"/>
            </a:p>
          </p:txBody>
        </p:sp>
        <p:sp>
          <p:nvSpPr>
            <p:cNvPr id="53" name="TextBox 52"/>
            <p:cNvSpPr txBox="1"/>
            <p:nvPr/>
          </p:nvSpPr>
          <p:spPr>
            <a:xfrm>
              <a:off x="1905000" y="2633472"/>
              <a:ext cx="655949" cy="261610"/>
            </a:xfrm>
            <a:prstGeom prst="rect">
              <a:avLst/>
            </a:prstGeom>
            <a:noFill/>
          </p:spPr>
          <p:txBody>
            <a:bodyPr wrap="none" rtlCol="0">
              <a:spAutoFit/>
            </a:bodyPr>
            <a:lstStyle/>
            <a:p>
              <a:r>
                <a:rPr lang="en-US" sz="1100" dirty="0" smtClean="0"/>
                <a:t>600 BC</a:t>
              </a:r>
              <a:endParaRPr lang="en-US" sz="1000" dirty="0"/>
            </a:p>
          </p:txBody>
        </p:sp>
        <p:sp>
          <p:nvSpPr>
            <p:cNvPr id="54" name="TextBox 53"/>
            <p:cNvSpPr txBox="1"/>
            <p:nvPr/>
          </p:nvSpPr>
          <p:spPr>
            <a:xfrm>
              <a:off x="1094304" y="3063240"/>
              <a:ext cx="734496" cy="261610"/>
            </a:xfrm>
            <a:prstGeom prst="rect">
              <a:avLst/>
            </a:prstGeom>
            <a:noFill/>
          </p:spPr>
          <p:txBody>
            <a:bodyPr wrap="none" rtlCol="0">
              <a:spAutoFit/>
            </a:bodyPr>
            <a:lstStyle/>
            <a:p>
              <a:r>
                <a:rPr lang="en-US" sz="1100" dirty="0" smtClean="0"/>
                <a:t>1500 BC</a:t>
              </a:r>
              <a:endParaRPr lang="en-US" sz="1000" dirty="0"/>
            </a:p>
          </p:txBody>
        </p:sp>
        <p:sp>
          <p:nvSpPr>
            <p:cNvPr id="55" name="Rectangle 54"/>
            <p:cNvSpPr/>
            <p:nvPr/>
          </p:nvSpPr>
          <p:spPr>
            <a:xfrm>
              <a:off x="822960" y="3657600"/>
              <a:ext cx="13716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Gen-</a:t>
              </a:r>
              <a:r>
                <a:rPr lang="en-US" altLang="zh-CN" sz="1600" dirty="0" err="1" smtClean="0">
                  <a:latin typeface="Cambria" pitchFamily="18" charset="0"/>
                  <a:ea typeface="宋体" pitchFamily="2" charset="-122"/>
                </a:rPr>
                <a:t>Deut</a:t>
              </a:r>
              <a:endParaRPr lang="en-US" sz="1600" dirty="0"/>
            </a:p>
          </p:txBody>
        </p:sp>
        <p:cxnSp>
          <p:nvCxnSpPr>
            <p:cNvPr id="56" name="Straight Connector 55"/>
            <p:cNvCxnSpPr/>
            <p:nvPr/>
          </p:nvCxnSpPr>
          <p:spPr>
            <a:xfrm>
              <a:off x="1447800" y="3276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3562350" y="3063240"/>
              <a:ext cx="341760" cy="261610"/>
            </a:xfrm>
            <a:prstGeom prst="rect">
              <a:avLst/>
            </a:prstGeom>
            <a:noFill/>
          </p:spPr>
          <p:txBody>
            <a:bodyPr wrap="none" rtlCol="0">
              <a:spAutoFit/>
            </a:bodyPr>
            <a:lstStyle/>
            <a:p>
              <a:r>
                <a:rPr lang="en-US" sz="1100" dirty="0" smtClean="0"/>
                <a:t>33</a:t>
              </a:r>
              <a:endParaRPr lang="en-US" sz="1000" dirty="0"/>
            </a:p>
          </p:txBody>
        </p:sp>
        <p:sp>
          <p:nvSpPr>
            <p:cNvPr id="58" name="Rectangle 57"/>
            <p:cNvSpPr/>
            <p:nvPr/>
          </p:nvSpPr>
          <p:spPr>
            <a:xfrm>
              <a:off x="3017520" y="3383280"/>
              <a:ext cx="13716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Christ</a:t>
              </a:r>
              <a:endParaRPr lang="en-US" sz="1600" dirty="0"/>
            </a:p>
          </p:txBody>
        </p:sp>
        <p:cxnSp>
          <p:nvCxnSpPr>
            <p:cNvPr id="59" name="Straight Connector 58"/>
            <p:cNvCxnSpPr/>
            <p:nvPr/>
          </p:nvCxnSpPr>
          <p:spPr>
            <a:xfrm>
              <a:off x="3733800" y="3276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3429000" y="3657600"/>
              <a:ext cx="13716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NT written</a:t>
              </a:r>
              <a:endParaRPr lang="en-US" sz="1600" dirty="0"/>
            </a:p>
          </p:txBody>
        </p:sp>
        <p:cxnSp>
          <p:nvCxnSpPr>
            <p:cNvPr id="61" name="Straight Connector 60"/>
            <p:cNvCxnSpPr/>
            <p:nvPr/>
          </p:nvCxnSpPr>
          <p:spPr>
            <a:xfrm>
              <a:off x="4038600" y="3276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845683" y="3063240"/>
              <a:ext cx="545342" cy="261610"/>
            </a:xfrm>
            <a:prstGeom prst="rect">
              <a:avLst/>
            </a:prstGeom>
            <a:noFill/>
          </p:spPr>
          <p:txBody>
            <a:bodyPr wrap="none" rtlCol="0">
              <a:spAutoFit/>
            </a:bodyPr>
            <a:lstStyle/>
            <a:p>
              <a:r>
                <a:rPr lang="en-US" sz="1100" dirty="0" smtClean="0"/>
                <a:t>35-95</a:t>
              </a:r>
              <a:endParaRPr lang="en-US" sz="1000" dirty="0"/>
            </a:p>
          </p:txBody>
        </p:sp>
        <p:sp>
          <p:nvSpPr>
            <p:cNvPr id="63" name="TextBox 62"/>
            <p:cNvSpPr txBox="1"/>
            <p:nvPr/>
          </p:nvSpPr>
          <p:spPr>
            <a:xfrm>
              <a:off x="8582025" y="2633472"/>
              <a:ext cx="498855" cy="261610"/>
            </a:xfrm>
            <a:prstGeom prst="rect">
              <a:avLst/>
            </a:prstGeom>
            <a:noFill/>
          </p:spPr>
          <p:txBody>
            <a:bodyPr wrap="none" rtlCol="0">
              <a:spAutoFit/>
            </a:bodyPr>
            <a:lstStyle/>
            <a:p>
              <a:r>
                <a:rPr lang="en-US" sz="1100" dirty="0" smtClean="0"/>
                <a:t>2008</a:t>
              </a:r>
              <a:endParaRPr lang="en-US" sz="1000" dirty="0"/>
            </a:p>
          </p:txBody>
        </p:sp>
        <p:sp>
          <p:nvSpPr>
            <p:cNvPr id="64" name="TextBox 63"/>
            <p:cNvSpPr txBox="1"/>
            <p:nvPr/>
          </p:nvSpPr>
          <p:spPr>
            <a:xfrm>
              <a:off x="8296275" y="2209800"/>
              <a:ext cx="1059276" cy="338554"/>
            </a:xfrm>
            <a:prstGeom prst="rect">
              <a:avLst/>
            </a:prstGeom>
            <a:noFill/>
          </p:spPr>
          <p:txBody>
            <a:bodyPr wrap="square" rtlCol="0">
              <a:spAutoFit/>
            </a:bodyPr>
            <a:lstStyle/>
            <a:p>
              <a:pPr algn="ctr"/>
              <a:r>
                <a:rPr lang="en-US" sz="1600" dirty="0" smtClean="0">
                  <a:latin typeface="Cambria" pitchFamily="18" charset="0"/>
                  <a:ea typeface="宋体" pitchFamily="2" charset="-122"/>
                </a:rPr>
                <a:t>US Mil.</a:t>
              </a:r>
              <a:endParaRPr lang="en-US" sz="1600" dirty="0">
                <a:latin typeface="Cambria" pitchFamily="18" charset="0"/>
                <a:ea typeface="宋体" pitchFamily="2" charset="-122"/>
              </a:endParaRPr>
            </a:p>
          </p:txBody>
        </p:sp>
        <p:sp>
          <p:nvSpPr>
            <p:cNvPr id="65" name="TextBox 64"/>
            <p:cNvSpPr txBox="1"/>
            <p:nvPr/>
          </p:nvSpPr>
          <p:spPr>
            <a:xfrm>
              <a:off x="6301995" y="3063240"/>
              <a:ext cx="498855" cy="261610"/>
            </a:xfrm>
            <a:prstGeom prst="rect">
              <a:avLst/>
            </a:prstGeom>
            <a:noFill/>
          </p:spPr>
          <p:txBody>
            <a:bodyPr wrap="none" rtlCol="0">
              <a:spAutoFit/>
            </a:bodyPr>
            <a:lstStyle/>
            <a:p>
              <a:r>
                <a:rPr lang="en-US" sz="1100" dirty="0" smtClean="0"/>
                <a:t>1526</a:t>
              </a:r>
              <a:endParaRPr lang="en-US" sz="1000" dirty="0"/>
            </a:p>
          </p:txBody>
        </p:sp>
        <p:sp>
          <p:nvSpPr>
            <p:cNvPr id="66" name="TextBox 65"/>
            <p:cNvSpPr txBox="1"/>
            <p:nvPr/>
          </p:nvSpPr>
          <p:spPr>
            <a:xfrm>
              <a:off x="6119259" y="3657600"/>
              <a:ext cx="889794" cy="338554"/>
            </a:xfrm>
            <a:prstGeom prst="rect">
              <a:avLst/>
            </a:prstGeom>
            <a:noFill/>
          </p:spPr>
          <p:txBody>
            <a:bodyPr wrap="none" rtlCol="0">
              <a:spAutoFit/>
            </a:bodyPr>
            <a:lstStyle/>
            <a:p>
              <a:pPr algn="ctr"/>
              <a:r>
                <a:rPr lang="en-US" sz="1600" dirty="0" smtClean="0">
                  <a:latin typeface="Cambria" pitchFamily="18" charset="0"/>
                  <a:ea typeface="宋体" pitchFamily="2" charset="-122"/>
                </a:rPr>
                <a:t>Tyndale</a:t>
              </a:r>
              <a:endParaRPr lang="en-US" sz="1600" dirty="0">
                <a:latin typeface="Cambria" pitchFamily="18" charset="0"/>
                <a:ea typeface="宋体" pitchFamily="2" charset="-122"/>
              </a:endParaRPr>
            </a:p>
          </p:txBody>
        </p:sp>
        <p:sp>
          <p:nvSpPr>
            <p:cNvPr id="68" name="TextBox 67"/>
            <p:cNvSpPr txBox="1"/>
            <p:nvPr/>
          </p:nvSpPr>
          <p:spPr>
            <a:xfrm>
              <a:off x="5591175" y="2633472"/>
              <a:ext cx="569387" cy="261610"/>
            </a:xfrm>
            <a:prstGeom prst="rect">
              <a:avLst/>
            </a:prstGeom>
            <a:noFill/>
          </p:spPr>
          <p:txBody>
            <a:bodyPr wrap="none" rtlCol="0">
              <a:spAutoFit/>
            </a:bodyPr>
            <a:lstStyle/>
            <a:p>
              <a:r>
                <a:rPr lang="en-US" sz="1100" dirty="0" smtClean="0"/>
                <a:t>1230s</a:t>
              </a:r>
              <a:endParaRPr lang="en-US" sz="1000" dirty="0"/>
            </a:p>
          </p:txBody>
        </p:sp>
        <p:sp>
          <p:nvSpPr>
            <p:cNvPr id="69" name="TextBox 68"/>
            <p:cNvSpPr txBox="1"/>
            <p:nvPr/>
          </p:nvSpPr>
          <p:spPr>
            <a:xfrm>
              <a:off x="4276725" y="2633472"/>
              <a:ext cx="420308" cy="261610"/>
            </a:xfrm>
            <a:prstGeom prst="rect">
              <a:avLst/>
            </a:prstGeom>
            <a:noFill/>
          </p:spPr>
          <p:txBody>
            <a:bodyPr wrap="none" rtlCol="0">
              <a:spAutoFit/>
            </a:bodyPr>
            <a:lstStyle/>
            <a:p>
              <a:r>
                <a:rPr lang="en-US" sz="1100" dirty="0" smtClean="0"/>
                <a:t>200</a:t>
              </a:r>
              <a:endParaRPr lang="en-US" sz="1000" dirty="0"/>
            </a:p>
          </p:txBody>
        </p:sp>
        <p:sp>
          <p:nvSpPr>
            <p:cNvPr id="5" name="Rectangle 4"/>
            <p:cNvSpPr/>
            <p:nvPr/>
          </p:nvSpPr>
          <p:spPr>
            <a:xfrm>
              <a:off x="5302647" y="1554480"/>
              <a:ext cx="1162050" cy="584775"/>
            </a:xfrm>
            <a:prstGeom prst="rect">
              <a:avLst/>
            </a:prstGeom>
          </p:spPr>
          <p:txBody>
            <a:bodyPr wrap="square">
              <a:spAutoFit/>
            </a:bodyPr>
            <a:lstStyle/>
            <a:p>
              <a:pPr algn="ctr"/>
              <a:r>
                <a:rPr lang="en-US" sz="1600" dirty="0" smtClean="0">
                  <a:latin typeface="Cambria" pitchFamily="18" charset="0"/>
                  <a:ea typeface="宋体" pitchFamily="2" charset="-122"/>
                </a:rPr>
                <a:t>Church </a:t>
              </a:r>
              <a:r>
                <a:rPr lang="en-US" sz="1600" dirty="0" smtClean="0">
                  <a:latin typeface="Cambria" pitchFamily="18" charset="0"/>
                  <a:ea typeface="宋体" pitchFamily="2" charset="-122"/>
                </a:rPr>
                <a:t>Councils</a:t>
              </a:r>
              <a:endParaRPr lang="en-US" sz="1600" dirty="0">
                <a:latin typeface="Cambria" pitchFamily="18" charset="0"/>
                <a:ea typeface="宋体" pitchFamily="2" charset="-122"/>
              </a:endParaRPr>
            </a:p>
          </p:txBody>
        </p:sp>
        <p:sp>
          <p:nvSpPr>
            <p:cNvPr id="71" name="Rectangle 70"/>
            <p:cNvSpPr/>
            <p:nvPr/>
          </p:nvSpPr>
          <p:spPr>
            <a:xfrm>
              <a:off x="1600200" y="3473648"/>
              <a:ext cx="1371600" cy="307777"/>
            </a:xfrm>
            <a:prstGeom prst="rect">
              <a:avLst/>
            </a:prstGeom>
          </p:spPr>
          <p:txBody>
            <a:bodyPr wrap="square">
              <a:spAutoFit/>
            </a:bodyPr>
            <a:lstStyle/>
            <a:p>
              <a:pPr algn="ctr"/>
              <a:r>
                <a:rPr lang="en-US" altLang="zh-CN" sz="1400" dirty="0" smtClean="0">
                  <a:latin typeface="Cambria" pitchFamily="18" charset="0"/>
                  <a:ea typeface="宋体" pitchFamily="2" charset="-122"/>
                </a:rPr>
                <a:t>OT written</a:t>
              </a:r>
              <a:endParaRPr lang="en-US" sz="1400" dirty="0"/>
            </a:p>
          </p:txBody>
        </p:sp>
        <p:sp>
          <p:nvSpPr>
            <p:cNvPr id="72" name="TextBox 71"/>
            <p:cNvSpPr txBox="1"/>
            <p:nvPr/>
          </p:nvSpPr>
          <p:spPr>
            <a:xfrm>
              <a:off x="2706376" y="3063240"/>
              <a:ext cx="655949" cy="261610"/>
            </a:xfrm>
            <a:prstGeom prst="rect">
              <a:avLst/>
            </a:prstGeom>
            <a:noFill/>
          </p:spPr>
          <p:txBody>
            <a:bodyPr wrap="none" rtlCol="0">
              <a:spAutoFit/>
            </a:bodyPr>
            <a:lstStyle/>
            <a:p>
              <a:r>
                <a:rPr lang="en-US" sz="1100" dirty="0" smtClean="0"/>
                <a:t>400 BC</a:t>
              </a:r>
              <a:endParaRPr lang="en-US" sz="1000" dirty="0"/>
            </a:p>
          </p:txBody>
        </p:sp>
        <p:cxnSp>
          <p:nvCxnSpPr>
            <p:cNvPr id="73" name="Straight Connector 72"/>
            <p:cNvCxnSpPr/>
            <p:nvPr/>
          </p:nvCxnSpPr>
          <p:spPr>
            <a:xfrm>
              <a:off x="3038475" y="3276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5858825" y="3063240"/>
              <a:ext cx="498855" cy="261610"/>
            </a:xfrm>
            <a:prstGeom prst="rect">
              <a:avLst/>
            </a:prstGeom>
            <a:noFill/>
          </p:spPr>
          <p:txBody>
            <a:bodyPr wrap="none" rtlCol="0">
              <a:spAutoFit/>
            </a:bodyPr>
            <a:lstStyle/>
            <a:p>
              <a:r>
                <a:rPr lang="en-US" sz="1100" dirty="0" smtClean="0"/>
                <a:t>1382</a:t>
              </a:r>
              <a:endParaRPr lang="en-US" sz="1000" dirty="0"/>
            </a:p>
          </p:txBody>
        </p:sp>
        <p:cxnSp>
          <p:nvCxnSpPr>
            <p:cNvPr id="75" name="Straight Connector 74"/>
            <p:cNvCxnSpPr/>
            <p:nvPr/>
          </p:nvCxnSpPr>
          <p:spPr>
            <a:xfrm>
              <a:off x="6106475" y="3276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5659750" y="3383280"/>
              <a:ext cx="893450" cy="338554"/>
            </a:xfrm>
            <a:prstGeom prst="rect">
              <a:avLst/>
            </a:prstGeom>
            <a:noFill/>
          </p:spPr>
          <p:txBody>
            <a:bodyPr wrap="none" rtlCol="0">
              <a:spAutoFit/>
            </a:bodyPr>
            <a:lstStyle/>
            <a:p>
              <a:pPr algn="ctr"/>
              <a:r>
                <a:rPr lang="en-US" sz="1600" dirty="0" smtClean="0">
                  <a:latin typeface="Cambria" pitchFamily="18" charset="0"/>
                  <a:ea typeface="宋体" pitchFamily="2" charset="-122"/>
                </a:rPr>
                <a:t>Wycliffe</a:t>
              </a:r>
              <a:endParaRPr lang="en-US" sz="1600" dirty="0">
                <a:latin typeface="Cambria" pitchFamily="18" charset="0"/>
                <a:ea typeface="宋体" pitchFamily="2" charset="-122"/>
              </a:endParaRPr>
            </a:p>
          </p:txBody>
        </p:sp>
        <p:cxnSp>
          <p:nvCxnSpPr>
            <p:cNvPr id="77" name="Straight Connector 76"/>
            <p:cNvCxnSpPr/>
            <p:nvPr/>
          </p:nvCxnSpPr>
          <p:spPr>
            <a:xfrm>
              <a:off x="6553200" y="3276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2362200" y="3657600"/>
              <a:ext cx="13716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Malachi</a:t>
              </a:r>
              <a:endParaRPr lang="en-US" sz="1600" dirty="0"/>
            </a:p>
          </p:txBody>
        </p:sp>
        <p:cxnSp>
          <p:nvCxnSpPr>
            <p:cNvPr id="80" name="Straight Arrow Connector 79"/>
            <p:cNvCxnSpPr/>
            <p:nvPr/>
          </p:nvCxnSpPr>
          <p:spPr>
            <a:xfrm>
              <a:off x="1491615" y="3505200"/>
              <a:ext cx="150876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3927955" y="2633472"/>
              <a:ext cx="341760" cy="261610"/>
            </a:xfrm>
            <a:prstGeom prst="rect">
              <a:avLst/>
            </a:prstGeom>
            <a:noFill/>
          </p:spPr>
          <p:txBody>
            <a:bodyPr wrap="none" rtlCol="0">
              <a:spAutoFit/>
            </a:bodyPr>
            <a:lstStyle/>
            <a:p>
              <a:r>
                <a:rPr lang="en-US" sz="1100" dirty="0" smtClean="0"/>
                <a:t>64</a:t>
              </a:r>
              <a:endParaRPr lang="en-US" sz="1000" dirty="0"/>
            </a:p>
          </p:txBody>
        </p:sp>
        <p:sp>
          <p:nvSpPr>
            <p:cNvPr id="82" name="TextBox 81"/>
            <p:cNvSpPr txBox="1"/>
            <p:nvPr/>
          </p:nvSpPr>
          <p:spPr>
            <a:xfrm>
              <a:off x="3819525" y="2209800"/>
              <a:ext cx="614463" cy="338554"/>
            </a:xfrm>
            <a:prstGeom prst="rect">
              <a:avLst/>
            </a:prstGeom>
            <a:noFill/>
          </p:spPr>
          <p:txBody>
            <a:bodyPr wrap="none" rtlCol="0">
              <a:spAutoFit/>
            </a:bodyPr>
            <a:lstStyle/>
            <a:p>
              <a:pPr algn="ctr"/>
              <a:r>
                <a:rPr lang="en-US" sz="1600" dirty="0" smtClean="0">
                  <a:latin typeface="Cambria" pitchFamily="18" charset="0"/>
                  <a:ea typeface="宋体" pitchFamily="2" charset="-122"/>
                </a:rPr>
                <a:t>Nero</a:t>
              </a:r>
              <a:endParaRPr lang="en-US" sz="1600" dirty="0">
                <a:latin typeface="Cambria" pitchFamily="18" charset="0"/>
                <a:ea typeface="宋体" pitchFamily="2" charset="-122"/>
              </a:endParaRPr>
            </a:p>
          </p:txBody>
        </p:sp>
        <p:sp>
          <p:nvSpPr>
            <p:cNvPr id="83" name="TextBox 82"/>
            <p:cNvSpPr txBox="1"/>
            <p:nvPr/>
          </p:nvSpPr>
          <p:spPr>
            <a:xfrm>
              <a:off x="6760542" y="3063240"/>
              <a:ext cx="498855" cy="261610"/>
            </a:xfrm>
            <a:prstGeom prst="rect">
              <a:avLst/>
            </a:prstGeom>
            <a:noFill/>
          </p:spPr>
          <p:txBody>
            <a:bodyPr wrap="none" rtlCol="0">
              <a:spAutoFit/>
            </a:bodyPr>
            <a:lstStyle/>
            <a:p>
              <a:r>
                <a:rPr lang="en-US" sz="1100" dirty="0" smtClean="0"/>
                <a:t>1611</a:t>
              </a:r>
              <a:endParaRPr lang="en-US" sz="1000" dirty="0"/>
            </a:p>
          </p:txBody>
        </p:sp>
        <p:sp>
          <p:nvSpPr>
            <p:cNvPr id="84" name="TextBox 83"/>
            <p:cNvSpPr txBox="1"/>
            <p:nvPr/>
          </p:nvSpPr>
          <p:spPr>
            <a:xfrm>
              <a:off x="6384208" y="3931920"/>
              <a:ext cx="1283417" cy="584775"/>
            </a:xfrm>
            <a:prstGeom prst="rect">
              <a:avLst/>
            </a:prstGeom>
            <a:noFill/>
          </p:spPr>
          <p:txBody>
            <a:bodyPr wrap="square" rtlCol="0">
              <a:spAutoFit/>
            </a:bodyPr>
            <a:lstStyle/>
            <a:p>
              <a:pPr algn="ctr"/>
              <a:r>
                <a:rPr lang="en-US" sz="1600" dirty="0" smtClean="0">
                  <a:latin typeface="Cambria" pitchFamily="18" charset="0"/>
                  <a:ea typeface="宋体" pitchFamily="2" charset="-122"/>
                </a:rPr>
                <a:t>King James Bible</a:t>
              </a:r>
              <a:endParaRPr lang="en-US" sz="1600" dirty="0">
                <a:latin typeface="Cambria" pitchFamily="18" charset="0"/>
                <a:ea typeface="宋体" pitchFamily="2" charset="-122"/>
              </a:endParaRPr>
            </a:p>
          </p:txBody>
        </p:sp>
        <p:cxnSp>
          <p:nvCxnSpPr>
            <p:cNvPr id="85" name="Straight Connector 84"/>
            <p:cNvCxnSpPr/>
            <p:nvPr/>
          </p:nvCxnSpPr>
          <p:spPr>
            <a:xfrm>
              <a:off x="7011747" y="3261985"/>
              <a:ext cx="0" cy="7315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3943350" y="1737360"/>
              <a:ext cx="1104790" cy="338554"/>
            </a:xfrm>
            <a:prstGeom prst="rect">
              <a:avLst/>
            </a:prstGeom>
          </p:spPr>
          <p:txBody>
            <a:bodyPr wrap="none">
              <a:spAutoFit/>
            </a:bodyPr>
            <a:lstStyle/>
            <a:p>
              <a:r>
                <a:rPr lang="en-US" sz="1600" dirty="0">
                  <a:latin typeface="Cambria" pitchFamily="18" charset="0"/>
                  <a:ea typeface="宋体" pitchFamily="2" charset="-122"/>
                </a:rPr>
                <a:t>Epiphanes</a:t>
              </a:r>
            </a:p>
          </p:txBody>
        </p:sp>
        <p:sp>
          <p:nvSpPr>
            <p:cNvPr id="87" name="TextBox 86"/>
            <p:cNvSpPr txBox="1"/>
            <p:nvPr/>
          </p:nvSpPr>
          <p:spPr>
            <a:xfrm>
              <a:off x="7543800" y="2633472"/>
              <a:ext cx="636713" cy="261610"/>
            </a:xfrm>
            <a:prstGeom prst="rect">
              <a:avLst/>
            </a:prstGeom>
            <a:noFill/>
          </p:spPr>
          <p:txBody>
            <a:bodyPr wrap="none" rtlCol="0">
              <a:spAutoFit/>
            </a:bodyPr>
            <a:lstStyle/>
            <a:p>
              <a:r>
                <a:rPr lang="en-US" sz="1100" dirty="0" smtClean="0"/>
                <a:t>1789</a:t>
              </a:r>
              <a:r>
                <a:rPr lang="en-US" sz="1100" dirty="0" smtClean="0">
                  <a:sym typeface="Wingdings" panose="05000000000000000000" pitchFamily="2" charset="2"/>
                </a:rPr>
                <a:t></a:t>
              </a:r>
              <a:endParaRPr lang="en-US" sz="1000" dirty="0"/>
            </a:p>
          </p:txBody>
        </p:sp>
        <p:cxnSp>
          <p:nvCxnSpPr>
            <p:cNvPr id="88" name="Straight Connector 87"/>
            <p:cNvCxnSpPr/>
            <p:nvPr/>
          </p:nvCxnSpPr>
          <p:spPr>
            <a:xfrm>
              <a:off x="7820025" y="219456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7262148" y="1666875"/>
              <a:ext cx="1091277" cy="584775"/>
            </a:xfrm>
            <a:prstGeom prst="rect">
              <a:avLst/>
            </a:prstGeom>
            <a:noFill/>
          </p:spPr>
          <p:txBody>
            <a:bodyPr wrap="square" rtlCol="0">
              <a:spAutoFit/>
            </a:bodyPr>
            <a:lstStyle/>
            <a:p>
              <a:pPr algn="ctr"/>
              <a:r>
                <a:rPr lang="en-US" sz="1600" dirty="0" smtClean="0">
                  <a:latin typeface="Cambria" pitchFamily="18" charset="0"/>
                  <a:ea typeface="宋体" pitchFamily="2" charset="-122"/>
                </a:rPr>
                <a:t>State Atheism</a:t>
              </a:r>
              <a:endParaRPr lang="en-US" sz="1600" dirty="0">
                <a:latin typeface="Cambria" pitchFamily="18" charset="0"/>
                <a:ea typeface="宋体" pitchFamily="2" charset="-122"/>
              </a:endParaRPr>
            </a:p>
          </p:txBody>
        </p:sp>
        <p:sp>
          <p:nvSpPr>
            <p:cNvPr id="90" name="TextBox 89"/>
            <p:cNvSpPr txBox="1"/>
            <p:nvPr/>
          </p:nvSpPr>
          <p:spPr>
            <a:xfrm>
              <a:off x="8153400" y="2633472"/>
              <a:ext cx="569387" cy="261610"/>
            </a:xfrm>
            <a:prstGeom prst="rect">
              <a:avLst/>
            </a:prstGeom>
            <a:noFill/>
          </p:spPr>
          <p:txBody>
            <a:bodyPr wrap="none" rtlCol="0">
              <a:spAutoFit/>
            </a:bodyPr>
            <a:lstStyle/>
            <a:p>
              <a:r>
                <a:rPr lang="en-US" sz="1100" dirty="0" smtClean="0"/>
                <a:t>2000s</a:t>
              </a:r>
              <a:endParaRPr lang="en-US" sz="1000" dirty="0"/>
            </a:p>
          </p:txBody>
        </p:sp>
        <p:cxnSp>
          <p:nvCxnSpPr>
            <p:cNvPr id="91" name="Straight Connector 90"/>
            <p:cNvCxnSpPr/>
            <p:nvPr/>
          </p:nvCxnSpPr>
          <p:spPr>
            <a:xfrm>
              <a:off x="8467725" y="1828800"/>
              <a:ext cx="0" cy="8229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7677684" y="1280160"/>
              <a:ext cx="1599666" cy="584775"/>
            </a:xfrm>
            <a:prstGeom prst="rect">
              <a:avLst/>
            </a:prstGeom>
            <a:noFill/>
          </p:spPr>
          <p:txBody>
            <a:bodyPr wrap="square" rtlCol="0">
              <a:spAutoFit/>
            </a:bodyPr>
            <a:lstStyle/>
            <a:p>
              <a:pPr algn="ctr"/>
              <a:r>
                <a:rPr lang="en-US" sz="1600" dirty="0" smtClean="0">
                  <a:latin typeface="Cambria" pitchFamily="18" charset="0"/>
                  <a:ea typeface="宋体" pitchFamily="2" charset="-122"/>
                </a:rPr>
                <a:t>US Supreme Court</a:t>
              </a:r>
              <a:endParaRPr lang="en-US" sz="1600" dirty="0">
                <a:latin typeface="Cambria" pitchFamily="18" charset="0"/>
                <a:ea typeface="宋体" pitchFamily="2" charset="-122"/>
              </a:endParaRPr>
            </a:p>
          </p:txBody>
        </p:sp>
        <p:sp>
          <p:nvSpPr>
            <p:cNvPr id="67" name="TextBox 66"/>
            <p:cNvSpPr txBox="1"/>
            <p:nvPr/>
          </p:nvSpPr>
          <p:spPr>
            <a:xfrm>
              <a:off x="4783964" y="3063240"/>
              <a:ext cx="702436" cy="261610"/>
            </a:xfrm>
            <a:prstGeom prst="rect">
              <a:avLst/>
            </a:prstGeom>
            <a:noFill/>
          </p:spPr>
          <p:txBody>
            <a:bodyPr wrap="none" rtlCol="0">
              <a:spAutoFit/>
            </a:bodyPr>
            <a:lstStyle/>
            <a:p>
              <a:r>
                <a:rPr lang="en-US" sz="1100" dirty="0" smtClean="0"/>
                <a:t>300-400</a:t>
              </a:r>
              <a:endParaRPr lang="en-US" sz="1000" dirty="0"/>
            </a:p>
          </p:txBody>
        </p:sp>
        <p:sp>
          <p:nvSpPr>
            <p:cNvPr id="70" name="Rectangle 69"/>
            <p:cNvSpPr/>
            <p:nvPr/>
          </p:nvSpPr>
          <p:spPr>
            <a:xfrm>
              <a:off x="4419600" y="3383280"/>
              <a:ext cx="13716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NT </a:t>
              </a:r>
              <a:r>
                <a:rPr lang="en-US" altLang="zh-CN" sz="1600" dirty="0" smtClean="0">
                  <a:latin typeface="Cambria" pitchFamily="18" charset="0"/>
                  <a:ea typeface="宋体" pitchFamily="2" charset="-122"/>
                </a:rPr>
                <a:t>canon</a:t>
              </a:r>
              <a:endParaRPr lang="en-US" sz="1600" dirty="0"/>
            </a:p>
          </p:txBody>
        </p:sp>
        <p:cxnSp>
          <p:nvCxnSpPr>
            <p:cNvPr id="79" name="Straight Connector 78"/>
            <p:cNvCxnSpPr/>
            <p:nvPr/>
          </p:nvCxnSpPr>
          <p:spPr>
            <a:xfrm>
              <a:off x="5029200" y="3276600"/>
              <a:ext cx="0" cy="1828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5257800" y="3276600"/>
              <a:ext cx="0" cy="1828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6341442" y="2633472"/>
              <a:ext cx="498855" cy="261610"/>
            </a:xfrm>
            <a:prstGeom prst="rect">
              <a:avLst/>
            </a:prstGeom>
            <a:noFill/>
          </p:spPr>
          <p:txBody>
            <a:bodyPr wrap="none" rtlCol="0">
              <a:spAutoFit/>
            </a:bodyPr>
            <a:lstStyle/>
            <a:p>
              <a:r>
                <a:rPr lang="en-US" sz="1100" dirty="0" smtClean="0"/>
                <a:t>1555</a:t>
              </a:r>
              <a:endParaRPr lang="en-US" sz="1000" dirty="0"/>
            </a:p>
          </p:txBody>
        </p:sp>
        <p:cxnSp>
          <p:nvCxnSpPr>
            <p:cNvPr id="95" name="Straight Connector 94"/>
            <p:cNvCxnSpPr/>
            <p:nvPr/>
          </p:nvCxnSpPr>
          <p:spPr>
            <a:xfrm>
              <a:off x="6592647" y="2513404"/>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6096000" y="1981200"/>
              <a:ext cx="953995" cy="584775"/>
            </a:xfrm>
            <a:prstGeom prst="rect">
              <a:avLst/>
            </a:prstGeom>
            <a:noFill/>
          </p:spPr>
          <p:txBody>
            <a:bodyPr wrap="square" rtlCol="0">
              <a:spAutoFit/>
            </a:bodyPr>
            <a:lstStyle/>
            <a:p>
              <a:pPr algn="ctr"/>
              <a:r>
                <a:rPr lang="en-US" sz="1600" dirty="0" smtClean="0">
                  <a:latin typeface="Cambria" pitchFamily="18" charset="0"/>
                  <a:ea typeface="宋体" pitchFamily="2" charset="-122"/>
                </a:rPr>
                <a:t>Bloody Mary</a:t>
              </a:r>
              <a:endParaRPr lang="en-US" sz="1600" dirty="0">
                <a:latin typeface="Cambria" pitchFamily="18" charset="0"/>
                <a:ea typeface="宋体" pitchFamily="2" charset="-122"/>
              </a:endParaRPr>
            </a:p>
          </p:txBody>
        </p:sp>
        <p:cxnSp>
          <p:nvCxnSpPr>
            <p:cNvPr id="97" name="Straight Connector 96"/>
            <p:cNvCxnSpPr/>
            <p:nvPr/>
          </p:nvCxnSpPr>
          <p:spPr>
            <a:xfrm>
              <a:off x="4143375" y="3276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495300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127706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4018</TotalTime>
  <Words>820</Words>
  <Application>Microsoft Office PowerPoint</Application>
  <PresentationFormat>On-screen Show (4:3)</PresentationFormat>
  <Paragraphs>227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Truth Study </vt:lpstr>
      <vt:lpstr>Serial Study Outline</vt:lpstr>
      <vt:lpstr>Truth Part IV.</vt:lpstr>
      <vt:lpstr>Why this study?</vt:lpstr>
      <vt:lpstr>Longevity of God’s Kingdom</vt:lpstr>
      <vt:lpstr>God’s Promise Regarding His Word</vt:lpstr>
      <vt:lpstr>Attacks on God’s Word</vt:lpstr>
      <vt:lpstr>Satan’s first attack on God’s word</vt:lpstr>
      <vt:lpstr>Attacks on God’s Word</vt:lpstr>
      <vt:lpstr>King Jehoiakim</vt:lpstr>
      <vt:lpstr>King Jehoiakim burns the scroll</vt:lpstr>
      <vt:lpstr>Attacks on God’s Word</vt:lpstr>
      <vt:lpstr>God’s Providence?</vt:lpstr>
      <vt:lpstr>The Anvil of God's Word</vt:lpstr>
      <vt:lpstr>What are other attacks on God’s Word?</vt:lpstr>
      <vt:lpstr>What is the seed?</vt:lpstr>
      <vt:lpstr>Summary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Truth</dc:title>
  <dc:creator>Chad</dc:creator>
  <cp:lastModifiedBy>Chad</cp:lastModifiedBy>
  <cp:revision>157</cp:revision>
  <cp:lastPrinted>2015-02-22T15:46:38Z</cp:lastPrinted>
  <dcterms:created xsi:type="dcterms:W3CDTF">2014-09-11T12:42:53Z</dcterms:created>
  <dcterms:modified xsi:type="dcterms:W3CDTF">2015-02-22T15:46:56Z</dcterms:modified>
</cp:coreProperties>
</file>