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handoutMasterIdLst>
    <p:handoutMasterId r:id="rId20"/>
  </p:handoutMasterIdLst>
  <p:sldIdLst>
    <p:sldId id="256" r:id="rId2"/>
    <p:sldId id="257" r:id="rId3"/>
    <p:sldId id="260" r:id="rId4"/>
    <p:sldId id="279" r:id="rId5"/>
    <p:sldId id="258" r:id="rId6"/>
    <p:sldId id="291" r:id="rId7"/>
    <p:sldId id="292" r:id="rId8"/>
    <p:sldId id="293" r:id="rId9"/>
    <p:sldId id="273" r:id="rId10"/>
    <p:sldId id="282" r:id="rId11"/>
    <p:sldId id="281" r:id="rId12"/>
    <p:sldId id="290" r:id="rId13"/>
    <p:sldId id="285" r:id="rId14"/>
    <p:sldId id="294" r:id="rId15"/>
    <p:sldId id="295" r:id="rId16"/>
    <p:sldId id="296" r:id="rId17"/>
    <p:sldId id="267" r:id="rId18"/>
    <p:sldId id="29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000" autoAdjust="0"/>
  </p:normalViewPr>
  <p:slideViewPr>
    <p:cSldViewPr>
      <p:cViewPr>
        <p:scale>
          <a:sx n="100" d="100"/>
          <a:sy n="100" d="100"/>
        </p:scale>
        <p:origin x="-1944" y="-306"/>
      </p:cViewPr>
      <p:guideLst>
        <p:guide orient="horz" pos="2160"/>
        <p:guide pos="2880"/>
      </p:guideLst>
    </p:cSldViewPr>
  </p:slideViewPr>
  <p:notesTextViewPr>
    <p:cViewPr>
      <p:scale>
        <a:sx n="33" d="100"/>
        <a:sy n="33"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FC6BE90-982A-430D-B373-4C83A6ED7AEB}" type="datetimeFigureOut">
              <a:rPr lang="en-US"/>
              <a:pPr>
                <a:defRPr/>
              </a:pPr>
              <a:t>4/26/2015</a:t>
            </a:fld>
            <a:endParaRPr lang="en-US"/>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4F23260-BC98-46C8-A6B6-E1FF267A1157}" type="slidenum">
              <a:rPr lang="en-US"/>
              <a:pPr>
                <a:defRPr/>
              </a:pPr>
              <a:t>‹#›</a:t>
            </a:fld>
            <a:endParaRPr lang="en-US"/>
          </a:p>
        </p:txBody>
      </p:sp>
    </p:spTree>
    <p:extLst>
      <p:ext uri="{BB962C8B-B14F-4D97-AF65-F5344CB8AC3E}">
        <p14:creationId xmlns:p14="http://schemas.microsoft.com/office/powerpoint/2010/main" val="24016778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52561CB7-4540-4AF5-B482-CF6EE343DB0C}" type="datetimeFigureOut">
              <a:rPr lang="en-US"/>
              <a:pPr>
                <a:defRPr/>
              </a:pPr>
              <a:t>4/26/2015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21CC4B2-D5C6-4569-BC81-C30482C607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7CC6B14-2DD1-4CB3-AE5D-2E1E430FF16A}" type="datetimeFigureOut">
              <a:rPr lang="en-US"/>
              <a:pPr>
                <a:defRPr/>
              </a:pPr>
              <a:t>4/26/2015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281620C-156D-4E7D-BC12-317BAD608EB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BDE4232-3C00-42C0-9084-71DBC34560EF}" type="datetimeFigureOut">
              <a:rPr lang="en-US"/>
              <a:pPr>
                <a:defRPr/>
              </a:pPr>
              <a:t>4/26/2015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0C9123F-1623-45C0-9C60-3AC93A14040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967D70A2-01FA-4410-B74D-9C02E84D8073}" type="datetimeFigureOut">
              <a:rPr lang="en-US"/>
              <a:pPr>
                <a:defRPr/>
              </a:pPr>
              <a:t>4/26/2015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8038FE1-A217-4FC3-AF71-E25D3D8D0BC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5F217F3E-2403-4DC8-8C20-AD7EA38BC70C}" type="datetimeFigureOut">
              <a:rPr lang="en-US"/>
              <a:pPr>
                <a:defRPr/>
              </a:pPr>
              <a:t>4/26/2015</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DCC31BBE-A2C8-46C7-83ED-E0E2B2A3A0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9"/>
          <p:cNvSpPr>
            <a:spLocks noGrp="1"/>
          </p:cNvSpPr>
          <p:nvPr>
            <p:ph type="dt" sz="half" idx="10"/>
          </p:nvPr>
        </p:nvSpPr>
        <p:spPr/>
        <p:txBody>
          <a:bodyPr/>
          <a:lstStyle>
            <a:lvl1pPr>
              <a:defRPr/>
            </a:lvl1pPr>
          </a:lstStyle>
          <a:p>
            <a:pPr>
              <a:defRPr/>
            </a:pPr>
            <a:fld id="{AA86D41D-690D-4DBA-A1FE-7603D24C2580}" type="datetimeFigureOut">
              <a:rPr lang="en-US"/>
              <a:pPr>
                <a:defRPr/>
              </a:pPr>
              <a:t>4/26/2015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CF3C7A8-7FC0-4C65-A1E4-EC1143A078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B294E07E-2ADA-4852-A2B8-8368AC8104F1}" type="datetimeFigureOut">
              <a:rPr lang="en-US"/>
              <a:pPr>
                <a:defRPr/>
              </a:pPr>
              <a:t>4/26/2015</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4575C294-3DB6-4FEE-94EB-4110D905AE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489F984-8DD2-42E8-A830-288292E9798D}" type="datetimeFigureOut">
              <a:rPr lang="en-US"/>
              <a:pPr>
                <a:defRPr/>
              </a:pPr>
              <a:t>4/26/2015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3F8EDEC-981F-459F-B162-5564806244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B2C7FAA-3C13-43E6-826A-D3BC009D3C9F}" type="datetimeFigureOut">
              <a:rPr lang="en-US"/>
              <a:pPr>
                <a:defRPr/>
              </a:pPr>
              <a:t>4/26/2015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A1EDB34-D3BD-45D6-9706-E036C98F4A7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4E027426-01C7-4959-93F5-4F398FEB7B19}" type="datetimeFigureOut">
              <a:rPr lang="en-US"/>
              <a:pPr>
                <a:defRPr/>
              </a:pPr>
              <a:t>4/26/2015</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7A28F92-2A9C-43A3-B690-9916AD98F4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9E6DB3A0-1943-4615-9390-68B9FAD577B6}" type="datetimeFigureOut">
              <a:rPr lang="en-US"/>
              <a:pPr>
                <a:defRPr/>
              </a:pPr>
              <a:t>4/26/2015</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F0B65EA-17BD-4DFB-AB06-9020BA88A3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8B715631-E409-4F00-82AB-1ECE01D79801}" type="datetimeFigureOut">
              <a:rPr lang="en-US"/>
              <a:pPr>
                <a:defRPr/>
              </a:pPr>
              <a:t>4/26/2015</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159760F6-CA08-4DED-AA23-E7CD7E28E5A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0" r:id="rId1"/>
    <p:sldLayoutId id="2147483954" r:id="rId2"/>
    <p:sldLayoutId id="2147483961" r:id="rId3"/>
    <p:sldLayoutId id="2147483955" r:id="rId4"/>
    <p:sldLayoutId id="2147483962" r:id="rId5"/>
    <p:sldLayoutId id="2147483956" r:id="rId6"/>
    <p:sldLayoutId id="2147483957" r:id="rId7"/>
    <p:sldLayoutId id="2147483963" r:id="rId8"/>
    <p:sldLayoutId id="2147483964" r:id="rId9"/>
    <p:sldLayoutId id="2147483958" r:id="rId10"/>
    <p:sldLayoutId id="214748395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Truth Study</a:t>
            </a:r>
            <a:br>
              <a:rPr lang="en-US" dirty="0" smtClean="0"/>
            </a:br>
            <a:endParaRPr lang="en-US" dirty="0"/>
          </a:p>
        </p:txBody>
      </p:sp>
      <p:sp>
        <p:nvSpPr>
          <p:cNvPr id="14338" name="Subtitle 2"/>
          <p:cNvSpPr>
            <a:spLocks noGrp="1"/>
          </p:cNvSpPr>
          <p:nvPr>
            <p:ph type="subTitle" idx="1"/>
          </p:nvPr>
        </p:nvSpPr>
        <p:spPr>
          <a:xfrm>
            <a:off x="685800" y="3048000"/>
            <a:ext cx="7772400" cy="1981200"/>
          </a:xfrm>
        </p:spPr>
        <p:txBody>
          <a:bodyPr/>
          <a:lstStyle/>
          <a:p>
            <a:pPr marR="0" eaLnBrk="1" hangingPunct="1">
              <a:lnSpc>
                <a:spcPct val="80000"/>
              </a:lnSpc>
            </a:pPr>
            <a:r>
              <a:rPr lang="en-US" altLang="zh-CN" sz="600" smtClean="0">
                <a:ea typeface="宋体" pitchFamily="2" charset="-122"/>
              </a:rPr>
              <a:t/>
            </a:r>
            <a:br>
              <a:rPr lang="en-US" altLang="zh-CN" sz="600" smtClean="0">
                <a:ea typeface="宋体" pitchFamily="2" charset="-122"/>
              </a:rPr>
            </a:br>
            <a:r>
              <a:rPr lang="en-US" altLang="zh-CN" sz="1600" smtClean="0">
                <a:ea typeface="宋体" pitchFamily="2" charset="-122"/>
              </a:rPr>
              <a:t>Chad Cogburn</a:t>
            </a:r>
          </a:p>
          <a:p>
            <a:pPr marR="0" algn="ctr" eaLnBrk="1" hangingPunct="1">
              <a:lnSpc>
                <a:spcPct val="80000"/>
              </a:lnSpc>
            </a:pPr>
            <a:endParaRPr lang="en-US" altLang="zh-CN" sz="600" smtClean="0">
              <a:ea typeface="宋体" pitchFamily="2" charset="-122"/>
            </a:endParaRPr>
          </a:p>
          <a:p>
            <a:pPr marR="0" algn="ctr" eaLnBrk="1" hangingPunct="1">
              <a:lnSpc>
                <a:spcPct val="80000"/>
              </a:lnSpc>
            </a:pPr>
            <a:endParaRPr lang="en-US" altLang="zh-CN" sz="600" smtClean="0">
              <a:ea typeface="宋体" pitchFamily="2" charset="-122"/>
            </a:endParaRPr>
          </a:p>
          <a:p>
            <a:pPr marR="0" algn="ctr" eaLnBrk="1" hangingPunct="1">
              <a:lnSpc>
                <a:spcPct val="80000"/>
              </a:lnSpc>
            </a:pPr>
            <a:endParaRPr lang="en-US" altLang="zh-CN" sz="600" smtClean="0">
              <a:ea typeface="宋体" pitchFamily="2" charset="-122"/>
            </a:endParaRPr>
          </a:p>
          <a:p>
            <a:pPr marR="0" algn="ctr" eaLnBrk="1" hangingPunct="1">
              <a:lnSpc>
                <a:spcPct val="80000"/>
              </a:lnSpc>
            </a:pPr>
            <a:r>
              <a:rPr lang="en-US" altLang="zh-CN" sz="2200" b="1" u="sng" smtClean="0">
                <a:ea typeface="宋体" pitchFamily="2" charset="-122"/>
              </a:rPr>
              <a:t>Summary</a:t>
            </a:r>
          </a:p>
          <a:p>
            <a:pPr marR="0" algn="ctr" eaLnBrk="1" hangingPunct="1">
              <a:lnSpc>
                <a:spcPct val="80000"/>
              </a:lnSpc>
            </a:pPr>
            <a:r>
              <a:rPr lang="en-US" altLang="zh-CN" sz="2200" b="1" smtClean="0">
                <a:ea typeface="宋体" pitchFamily="2" charset="-122"/>
              </a:rPr>
              <a:t>Psalms 119:160 </a:t>
            </a:r>
          </a:p>
          <a:p>
            <a:pPr marR="0" algn="ctr" eaLnBrk="1" hangingPunct="1">
              <a:lnSpc>
                <a:spcPct val="80000"/>
              </a:lnSpc>
            </a:pPr>
            <a:r>
              <a:rPr lang="en-US" altLang="zh-CN" sz="2200" smtClean="0">
                <a:ea typeface="宋体" pitchFamily="2" charset="-122"/>
              </a:rPr>
              <a:t>The entirety of Your word </a:t>
            </a:r>
            <a:r>
              <a:rPr lang="en-US" altLang="zh-CN" sz="2200" i="1" smtClean="0">
                <a:ea typeface="宋体" pitchFamily="2" charset="-122"/>
              </a:rPr>
              <a:t>is</a:t>
            </a:r>
            <a:r>
              <a:rPr lang="en-US" altLang="zh-CN" sz="2200" smtClean="0">
                <a:ea typeface="宋体" pitchFamily="2" charset="-122"/>
              </a:rPr>
              <a:t> truth, And every one of Your righteous judgments </a:t>
            </a:r>
            <a:r>
              <a:rPr lang="en-US" altLang="zh-CN" sz="2200" i="1" smtClean="0">
                <a:ea typeface="宋体" pitchFamily="2" charset="-122"/>
              </a:rPr>
              <a:t>endures</a:t>
            </a:r>
            <a:r>
              <a:rPr lang="en-US" altLang="zh-CN" sz="2200" smtClean="0">
                <a:ea typeface="宋体" pitchFamily="2" charset="-122"/>
              </a:rPr>
              <a:t> forever. </a:t>
            </a:r>
          </a:p>
          <a:p>
            <a:pPr marR="0" algn="ctr" eaLnBrk="1" hangingPunct="1">
              <a:lnSpc>
                <a:spcPct val="80000"/>
              </a:lnSpc>
            </a:pPr>
            <a:endParaRPr lang="en-US" altLang="zh-CN" sz="600" smtClean="0">
              <a:ea typeface="宋体" pitchFamily="2" charset="-122"/>
            </a:endParaRPr>
          </a:p>
          <a:p>
            <a:pPr marR="0" algn="ctr" eaLnBrk="1" hangingPunct="1">
              <a:lnSpc>
                <a:spcPct val="80000"/>
              </a:lnSpc>
            </a:pPr>
            <a:r>
              <a:rPr lang="en-US" altLang="zh-CN" sz="600" smtClean="0">
                <a:ea typeface="宋体" pitchFamily="2" charset="-122"/>
              </a:rPr>
              <a:t/>
            </a:r>
            <a:br>
              <a:rPr lang="en-US" altLang="zh-CN" sz="600" smtClean="0">
                <a:ea typeface="宋体" pitchFamily="2" charset="-122"/>
              </a:rPr>
            </a:br>
            <a:r>
              <a:rPr lang="en-US" altLang="zh-CN" sz="600" smtClean="0">
                <a:ea typeface="宋体" pitchFamily="2" charset="-122"/>
              </a:rPr>
              <a:t/>
            </a:r>
            <a:br>
              <a:rPr lang="en-US" altLang="zh-CN" sz="600" smtClean="0">
                <a:ea typeface="宋体" pitchFamily="2" charset="-122"/>
              </a:rPr>
            </a:br>
            <a:endParaRPr lang="en-US" altLang="zh-CN" sz="700" smtClean="0">
              <a:ea typeface="宋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65237"/>
            <a:ext cx="8610600" cy="4525963"/>
          </a:xfrm>
        </p:spPr>
        <p:txBody>
          <a:bodyPr>
            <a:noAutofit/>
          </a:bodyPr>
          <a:lstStyle/>
          <a:p>
            <a:pPr marL="109728" indent="0" eaLnBrk="1" fontAlgn="auto" hangingPunct="1">
              <a:spcAft>
                <a:spcPts val="0"/>
              </a:spcAft>
              <a:buFont typeface="Wingdings 3"/>
              <a:buNone/>
              <a:defRPr/>
            </a:pPr>
            <a:r>
              <a:rPr lang="en-US" sz="2200" b="1" dirty="0" smtClean="0">
                <a:latin typeface="Cambria" panose="02040503050406030204" pitchFamily="18" charset="0"/>
              </a:rPr>
              <a:t>Psalms </a:t>
            </a:r>
            <a:r>
              <a:rPr lang="en-US" sz="2200" b="1" dirty="0">
                <a:latin typeface="Cambria" panose="02040503050406030204" pitchFamily="18" charset="0"/>
              </a:rPr>
              <a:t>31:23 </a:t>
            </a:r>
            <a:r>
              <a:rPr lang="en-US" sz="2200" dirty="0" smtClean="0">
                <a:latin typeface="Cambria" panose="02040503050406030204" pitchFamily="18" charset="0"/>
              </a:rPr>
              <a:t>Oh</a:t>
            </a:r>
            <a:r>
              <a:rPr lang="en-US" sz="2200" dirty="0">
                <a:latin typeface="Cambria" panose="02040503050406030204" pitchFamily="18" charset="0"/>
              </a:rPr>
              <a:t>, love the </a:t>
            </a:r>
            <a:r>
              <a:rPr lang="en-US" sz="2200" cap="small" dirty="0">
                <a:latin typeface="Cambria" panose="02040503050406030204" pitchFamily="18" charset="0"/>
              </a:rPr>
              <a:t>Lord</a:t>
            </a:r>
            <a:r>
              <a:rPr lang="en-US" sz="2200" dirty="0">
                <a:latin typeface="Cambria" panose="02040503050406030204" pitchFamily="18" charset="0"/>
              </a:rPr>
              <a:t>, all you His saints! </a:t>
            </a:r>
            <a:r>
              <a:rPr lang="en-US" sz="2200" i="1" dirty="0" smtClean="0">
                <a:latin typeface="Cambria" panose="02040503050406030204" pitchFamily="18" charset="0"/>
              </a:rPr>
              <a:t>For</a:t>
            </a:r>
            <a:r>
              <a:rPr lang="en-US" sz="2200" dirty="0" smtClean="0">
                <a:latin typeface="Cambria" panose="02040503050406030204" pitchFamily="18" charset="0"/>
              </a:rPr>
              <a:t> </a:t>
            </a:r>
            <a:r>
              <a:rPr lang="en-US" sz="2200" dirty="0">
                <a:latin typeface="Cambria" panose="02040503050406030204" pitchFamily="18" charset="0"/>
              </a:rPr>
              <a:t>the </a:t>
            </a:r>
            <a:r>
              <a:rPr lang="en-US" sz="2200" cap="small" dirty="0">
                <a:latin typeface="Cambria" panose="02040503050406030204" pitchFamily="18" charset="0"/>
              </a:rPr>
              <a:t>Lord</a:t>
            </a:r>
            <a:r>
              <a:rPr lang="en-US" sz="2200" dirty="0">
                <a:latin typeface="Cambria" panose="02040503050406030204" pitchFamily="18" charset="0"/>
              </a:rPr>
              <a:t> preserves the faithful, </a:t>
            </a:r>
            <a:r>
              <a:rPr lang="en-US" sz="2200" dirty="0" smtClean="0">
                <a:latin typeface="Cambria" panose="02040503050406030204" pitchFamily="18" charset="0"/>
              </a:rPr>
              <a:t>And </a:t>
            </a:r>
            <a:r>
              <a:rPr lang="en-US" sz="2200" dirty="0">
                <a:latin typeface="Cambria" panose="02040503050406030204" pitchFamily="18" charset="0"/>
              </a:rPr>
              <a:t>fully repays the proud person</a:t>
            </a:r>
            <a:r>
              <a:rPr lang="en-US" sz="2200" dirty="0" smtClean="0">
                <a:latin typeface="Cambria" panose="02040503050406030204" pitchFamily="18" charset="0"/>
              </a:rPr>
              <a:t>.</a:t>
            </a:r>
          </a:p>
          <a:p>
            <a:pPr marL="452628" indent="-342900" eaLnBrk="1" fontAlgn="auto" hangingPunct="1">
              <a:spcAft>
                <a:spcPts val="0"/>
              </a:spcAft>
              <a:buFontTx/>
              <a:buChar char="-"/>
              <a:defRPr/>
            </a:pPr>
            <a:r>
              <a:rPr lang="en-US" sz="2200" dirty="0">
                <a:solidFill>
                  <a:srgbClr val="474B78"/>
                </a:solidFill>
                <a:latin typeface="Cambria" panose="02040503050406030204" pitchFamily="18" charset="0"/>
                <a:ea typeface="宋体" pitchFamily="2" charset="-122"/>
              </a:rPr>
              <a:t>God often protects his people from harm, but He also allows them to suffer and even die</a:t>
            </a:r>
          </a:p>
          <a:p>
            <a:pPr marL="452628" indent="-342900" eaLnBrk="1" fontAlgn="auto" hangingPunct="1">
              <a:spcAft>
                <a:spcPts val="0"/>
              </a:spcAft>
              <a:buFontTx/>
              <a:buChar char="-"/>
              <a:defRPr/>
            </a:pPr>
            <a:r>
              <a:rPr lang="en-US" sz="2200" dirty="0">
                <a:solidFill>
                  <a:srgbClr val="474B78"/>
                </a:solidFill>
                <a:latin typeface="Cambria" panose="02040503050406030204" pitchFamily="18" charset="0"/>
                <a:ea typeface="宋体" pitchFamily="2" charset="-122"/>
              </a:rPr>
              <a:t>God preserves a faithful line of people</a:t>
            </a:r>
            <a:r>
              <a:rPr lang="en-US" sz="2200" dirty="0"/>
              <a:t/>
            </a:r>
            <a:br>
              <a:rPr lang="en-US" sz="2200" dirty="0"/>
            </a:br>
            <a:endParaRPr lang="en-US" sz="2200" dirty="0" smtClean="0"/>
          </a:p>
        </p:txBody>
      </p:sp>
      <p:sp>
        <p:nvSpPr>
          <p:cNvPr id="3" name="Title 2"/>
          <p:cNvSpPr>
            <a:spLocks noGrp="1"/>
          </p:cNvSpPr>
          <p:nvPr>
            <p:ph type="title"/>
          </p:nvPr>
        </p:nvSpPr>
        <p:spPr/>
        <p:txBody>
          <a:bodyPr/>
          <a:lstStyle/>
          <a:p>
            <a:pPr eaLnBrk="1" fontAlgn="auto" hangingPunct="1">
              <a:spcAft>
                <a:spcPts val="0"/>
              </a:spcAft>
              <a:defRPr/>
            </a:pPr>
            <a:r>
              <a:rPr lang="en-US" dirty="0" smtClean="0"/>
              <a:t>God Preserves His People</a:t>
            </a:r>
            <a:endParaRPr lang="en-US" dirty="0"/>
          </a:p>
        </p:txBody>
      </p:sp>
    </p:spTree>
    <p:extLst>
      <p:ext uri="{BB962C8B-B14F-4D97-AF65-F5344CB8AC3E}">
        <p14:creationId xmlns:p14="http://schemas.microsoft.com/office/powerpoint/2010/main" val="1751178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p:spPr>
        <p:txBody>
          <a:bodyPr>
            <a:normAutofit/>
          </a:bodyPr>
          <a:lstStyle/>
          <a:p>
            <a:pPr eaLnBrk="1" fontAlgn="auto" hangingPunct="1">
              <a:spcAft>
                <a:spcPts val="0"/>
              </a:spcAft>
              <a:defRPr/>
            </a:pPr>
            <a:r>
              <a:rPr lang="en-US" sz="3200" dirty="0" smtClean="0"/>
              <a:t>Attacks on God’s Word and People</a:t>
            </a:r>
            <a:endParaRPr lang="en-US" sz="3200" dirty="0"/>
          </a:p>
        </p:txBody>
      </p:sp>
      <p:grpSp>
        <p:nvGrpSpPr>
          <p:cNvPr id="7" name="Group 6"/>
          <p:cNvGrpSpPr/>
          <p:nvPr/>
        </p:nvGrpSpPr>
        <p:grpSpPr>
          <a:xfrm>
            <a:off x="-135323" y="533400"/>
            <a:ext cx="9490874" cy="2796004"/>
            <a:chOff x="-135323" y="1280160"/>
            <a:chExt cx="9490874" cy="2796004"/>
          </a:xfrm>
        </p:grpSpPr>
        <p:sp>
          <p:nvSpPr>
            <p:cNvPr id="4" name="Rectangle 3"/>
            <p:cNvSpPr/>
            <p:nvPr/>
          </p:nvSpPr>
          <p:spPr>
            <a:xfrm>
              <a:off x="152400" y="2590800"/>
              <a:ext cx="8839200" cy="762000"/>
            </a:xfrm>
            <a:prstGeom prst="rect">
              <a:avLst/>
            </a:prstGeom>
            <a:solidFill>
              <a:schemeClr val="accent1">
                <a:lumMod val="60000"/>
                <a:lumOff val="40000"/>
              </a:schemeClr>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a:off x="3048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103442" y="2633472"/>
              <a:ext cx="498855" cy="261610"/>
            </a:xfrm>
            <a:prstGeom prst="rect">
              <a:avLst/>
            </a:prstGeom>
            <a:noFill/>
          </p:spPr>
          <p:txBody>
            <a:bodyPr wrap="none" rtlCol="0">
              <a:spAutoFit/>
            </a:bodyPr>
            <a:lstStyle/>
            <a:p>
              <a:r>
                <a:rPr lang="en-US" sz="1100" dirty="0" smtClean="0"/>
                <a:t>1776</a:t>
              </a:r>
              <a:endParaRPr lang="en-US" sz="1000" dirty="0"/>
            </a:p>
          </p:txBody>
        </p:sp>
        <p:sp>
          <p:nvSpPr>
            <p:cNvPr id="15" name="TextBox 14"/>
            <p:cNvSpPr txBox="1"/>
            <p:nvPr/>
          </p:nvSpPr>
          <p:spPr>
            <a:xfrm>
              <a:off x="4742846" y="2633472"/>
              <a:ext cx="420308" cy="261610"/>
            </a:xfrm>
            <a:prstGeom prst="rect">
              <a:avLst/>
            </a:prstGeom>
            <a:noFill/>
          </p:spPr>
          <p:txBody>
            <a:bodyPr wrap="none" rtlCol="0">
              <a:spAutoFit/>
            </a:bodyPr>
            <a:lstStyle/>
            <a:p>
              <a:r>
                <a:rPr lang="en-US" sz="1100" dirty="0" smtClean="0"/>
                <a:t>303</a:t>
              </a:r>
              <a:endParaRPr lang="en-US" sz="1000" dirty="0"/>
            </a:p>
          </p:txBody>
        </p:sp>
        <p:cxnSp>
          <p:nvCxnSpPr>
            <p:cNvPr id="16" name="Straight Connector 15"/>
            <p:cNvCxnSpPr/>
            <p:nvPr/>
          </p:nvCxnSpPr>
          <p:spPr>
            <a:xfrm>
              <a:off x="22098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495800" y="2011680"/>
              <a:ext cx="0" cy="64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09575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867400" y="2103120"/>
              <a:ext cx="0" cy="5486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354647"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8392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934200" y="2209800"/>
              <a:ext cx="868122" cy="338554"/>
            </a:xfrm>
            <a:prstGeom prst="rect">
              <a:avLst/>
            </a:prstGeom>
            <a:noFill/>
          </p:spPr>
          <p:txBody>
            <a:bodyPr wrap="none" rtlCol="0">
              <a:spAutoFit/>
            </a:bodyPr>
            <a:lstStyle/>
            <a:p>
              <a:pPr algn="ctr"/>
              <a:r>
                <a:rPr lang="en-US" sz="1600" dirty="0">
                  <a:latin typeface="Cambria" pitchFamily="18" charset="0"/>
                  <a:ea typeface="宋体" pitchFamily="2" charset="-122"/>
                </a:rPr>
                <a:t>Voltaire</a:t>
              </a:r>
            </a:p>
          </p:txBody>
        </p:sp>
        <p:sp>
          <p:nvSpPr>
            <p:cNvPr id="49" name="Rectangle 48"/>
            <p:cNvSpPr/>
            <p:nvPr/>
          </p:nvSpPr>
          <p:spPr>
            <a:xfrm>
              <a:off x="4419600" y="2209800"/>
              <a:ext cx="1074333" cy="338554"/>
            </a:xfrm>
            <a:prstGeom prst="rect">
              <a:avLst/>
            </a:prstGeom>
          </p:spPr>
          <p:txBody>
            <a:bodyPr wrap="none">
              <a:spAutoFit/>
            </a:bodyPr>
            <a:lstStyle/>
            <a:p>
              <a:pPr algn="ctr"/>
              <a:r>
                <a:rPr lang="en-US" sz="1600" dirty="0" smtClean="0">
                  <a:latin typeface="Cambria" pitchFamily="18" charset="0"/>
                  <a:ea typeface="宋体" pitchFamily="2" charset="-122"/>
                </a:rPr>
                <a:t>Diocletian</a:t>
              </a:r>
              <a:endParaRPr lang="en-US" sz="1600" dirty="0">
                <a:latin typeface="Cambria" pitchFamily="18" charset="0"/>
                <a:ea typeface="宋体" pitchFamily="2" charset="-122"/>
              </a:endParaRPr>
            </a:p>
          </p:txBody>
        </p:sp>
        <p:sp>
          <p:nvSpPr>
            <p:cNvPr id="50" name="Rectangle 49"/>
            <p:cNvSpPr/>
            <p:nvPr/>
          </p:nvSpPr>
          <p:spPr>
            <a:xfrm>
              <a:off x="-135323" y="1721703"/>
              <a:ext cx="1211648" cy="830997"/>
            </a:xfrm>
            <a:prstGeom prst="rect">
              <a:avLst/>
            </a:prstGeom>
          </p:spPr>
          <p:txBody>
            <a:bodyPr wrap="square">
              <a:spAutoFit/>
            </a:bodyPr>
            <a:lstStyle/>
            <a:p>
              <a:pPr algn="ctr"/>
              <a:r>
                <a:rPr lang="en-US" sz="1600" dirty="0">
                  <a:latin typeface="Cambria" pitchFamily="18" charset="0"/>
                  <a:ea typeface="宋体" pitchFamily="2" charset="-122"/>
                </a:rPr>
                <a:t>Satan in Garden of Eden</a:t>
              </a:r>
            </a:p>
          </p:txBody>
        </p:sp>
        <p:sp>
          <p:nvSpPr>
            <p:cNvPr id="51" name="TextBox 50"/>
            <p:cNvSpPr txBox="1"/>
            <p:nvPr/>
          </p:nvSpPr>
          <p:spPr>
            <a:xfrm>
              <a:off x="65604" y="2633472"/>
              <a:ext cx="734496" cy="261610"/>
            </a:xfrm>
            <a:prstGeom prst="rect">
              <a:avLst/>
            </a:prstGeom>
            <a:noFill/>
          </p:spPr>
          <p:txBody>
            <a:bodyPr wrap="none" rtlCol="0">
              <a:spAutoFit/>
            </a:bodyPr>
            <a:lstStyle/>
            <a:p>
              <a:r>
                <a:rPr lang="en-US" sz="1100" dirty="0" smtClean="0"/>
                <a:t>4000 BC</a:t>
              </a:r>
              <a:endParaRPr lang="en-US" sz="1000" dirty="0"/>
            </a:p>
          </p:txBody>
        </p:sp>
        <p:sp>
          <p:nvSpPr>
            <p:cNvPr id="52" name="Rectangle 51"/>
            <p:cNvSpPr/>
            <p:nvPr/>
          </p:nvSpPr>
          <p:spPr>
            <a:xfrm>
              <a:off x="1638300" y="1981200"/>
              <a:ext cx="1143000" cy="584775"/>
            </a:xfrm>
            <a:prstGeom prst="rect">
              <a:avLst/>
            </a:prstGeom>
          </p:spPr>
          <p:txBody>
            <a:bodyPr wrap="square">
              <a:spAutoFit/>
            </a:bodyPr>
            <a:lstStyle/>
            <a:p>
              <a:pPr algn="ctr"/>
              <a:r>
                <a:rPr lang="en-US" altLang="zh-CN" sz="1600" dirty="0" smtClean="0">
                  <a:latin typeface="Cambria" pitchFamily="18" charset="0"/>
                  <a:ea typeface="宋体" pitchFamily="2" charset="-122"/>
                </a:rPr>
                <a:t>King Jehoiakim</a:t>
              </a:r>
              <a:endParaRPr lang="en-US" sz="1600" dirty="0"/>
            </a:p>
          </p:txBody>
        </p:sp>
        <p:sp>
          <p:nvSpPr>
            <p:cNvPr id="53" name="TextBox 52"/>
            <p:cNvSpPr txBox="1"/>
            <p:nvPr/>
          </p:nvSpPr>
          <p:spPr>
            <a:xfrm>
              <a:off x="1905000" y="2633472"/>
              <a:ext cx="655949" cy="261610"/>
            </a:xfrm>
            <a:prstGeom prst="rect">
              <a:avLst/>
            </a:prstGeom>
            <a:noFill/>
          </p:spPr>
          <p:txBody>
            <a:bodyPr wrap="none" rtlCol="0">
              <a:spAutoFit/>
            </a:bodyPr>
            <a:lstStyle/>
            <a:p>
              <a:r>
                <a:rPr lang="en-US" sz="1100" dirty="0" smtClean="0"/>
                <a:t>600 BC</a:t>
              </a:r>
              <a:endParaRPr lang="en-US" sz="1000" dirty="0"/>
            </a:p>
          </p:txBody>
        </p:sp>
        <p:sp>
          <p:nvSpPr>
            <p:cNvPr id="54" name="TextBox 53"/>
            <p:cNvSpPr txBox="1"/>
            <p:nvPr/>
          </p:nvSpPr>
          <p:spPr>
            <a:xfrm>
              <a:off x="1094304" y="3063240"/>
              <a:ext cx="734496" cy="261610"/>
            </a:xfrm>
            <a:prstGeom prst="rect">
              <a:avLst/>
            </a:prstGeom>
            <a:noFill/>
          </p:spPr>
          <p:txBody>
            <a:bodyPr wrap="none" rtlCol="0">
              <a:spAutoFit/>
            </a:bodyPr>
            <a:lstStyle/>
            <a:p>
              <a:r>
                <a:rPr lang="en-US" sz="1100" dirty="0" smtClean="0"/>
                <a:t>1500 BC</a:t>
              </a:r>
              <a:endParaRPr lang="en-US" sz="1000" dirty="0"/>
            </a:p>
          </p:txBody>
        </p:sp>
        <p:sp>
          <p:nvSpPr>
            <p:cNvPr id="55" name="Rectangle 54"/>
            <p:cNvSpPr/>
            <p:nvPr/>
          </p:nvSpPr>
          <p:spPr>
            <a:xfrm>
              <a:off x="82296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Gen-</a:t>
              </a:r>
              <a:r>
                <a:rPr lang="en-US" altLang="zh-CN" sz="1600" dirty="0" err="1" smtClean="0">
                  <a:latin typeface="Cambria" pitchFamily="18" charset="0"/>
                  <a:ea typeface="宋体" pitchFamily="2" charset="-122"/>
                </a:rPr>
                <a:t>Deut</a:t>
              </a:r>
              <a:endParaRPr lang="en-US" sz="1600" dirty="0"/>
            </a:p>
          </p:txBody>
        </p:sp>
        <p:cxnSp>
          <p:nvCxnSpPr>
            <p:cNvPr id="56" name="Straight Connector 55"/>
            <p:cNvCxnSpPr/>
            <p:nvPr/>
          </p:nvCxnSpPr>
          <p:spPr>
            <a:xfrm>
              <a:off x="1447800"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562350" y="3063240"/>
              <a:ext cx="341760" cy="261610"/>
            </a:xfrm>
            <a:prstGeom prst="rect">
              <a:avLst/>
            </a:prstGeom>
            <a:noFill/>
          </p:spPr>
          <p:txBody>
            <a:bodyPr wrap="none" rtlCol="0">
              <a:spAutoFit/>
            </a:bodyPr>
            <a:lstStyle/>
            <a:p>
              <a:r>
                <a:rPr lang="en-US" sz="1100" dirty="0" smtClean="0"/>
                <a:t>33</a:t>
              </a:r>
              <a:endParaRPr lang="en-US" sz="1000" dirty="0"/>
            </a:p>
          </p:txBody>
        </p:sp>
        <p:sp>
          <p:nvSpPr>
            <p:cNvPr id="58" name="Rectangle 57"/>
            <p:cNvSpPr/>
            <p:nvPr/>
          </p:nvSpPr>
          <p:spPr>
            <a:xfrm>
              <a:off x="3017520" y="338328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Christ</a:t>
              </a:r>
              <a:endParaRPr lang="en-US" sz="1600" dirty="0"/>
            </a:p>
          </p:txBody>
        </p:sp>
        <p:cxnSp>
          <p:nvCxnSpPr>
            <p:cNvPr id="59" name="Straight Connector 58"/>
            <p:cNvCxnSpPr/>
            <p:nvPr/>
          </p:nvCxnSpPr>
          <p:spPr>
            <a:xfrm>
              <a:off x="3733800" y="3276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342900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NT written</a:t>
              </a:r>
              <a:endParaRPr lang="en-US" sz="1600" dirty="0"/>
            </a:p>
          </p:txBody>
        </p:sp>
        <p:cxnSp>
          <p:nvCxnSpPr>
            <p:cNvPr id="61" name="Straight Connector 60"/>
            <p:cNvCxnSpPr/>
            <p:nvPr/>
          </p:nvCxnSpPr>
          <p:spPr>
            <a:xfrm>
              <a:off x="4038600"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3845683" y="3063240"/>
              <a:ext cx="545342" cy="261610"/>
            </a:xfrm>
            <a:prstGeom prst="rect">
              <a:avLst/>
            </a:prstGeom>
            <a:noFill/>
          </p:spPr>
          <p:txBody>
            <a:bodyPr wrap="none" rtlCol="0">
              <a:spAutoFit/>
            </a:bodyPr>
            <a:lstStyle/>
            <a:p>
              <a:r>
                <a:rPr lang="en-US" sz="1100" dirty="0" smtClean="0"/>
                <a:t>35-95</a:t>
              </a:r>
              <a:endParaRPr lang="en-US" sz="1000" dirty="0"/>
            </a:p>
          </p:txBody>
        </p:sp>
        <p:sp>
          <p:nvSpPr>
            <p:cNvPr id="63" name="TextBox 62"/>
            <p:cNvSpPr txBox="1"/>
            <p:nvPr/>
          </p:nvSpPr>
          <p:spPr>
            <a:xfrm>
              <a:off x="8582025" y="2633472"/>
              <a:ext cx="498855" cy="261610"/>
            </a:xfrm>
            <a:prstGeom prst="rect">
              <a:avLst/>
            </a:prstGeom>
            <a:noFill/>
          </p:spPr>
          <p:txBody>
            <a:bodyPr wrap="none" rtlCol="0">
              <a:spAutoFit/>
            </a:bodyPr>
            <a:lstStyle/>
            <a:p>
              <a:r>
                <a:rPr lang="en-US" sz="1100" dirty="0" smtClean="0"/>
                <a:t>2008</a:t>
              </a:r>
              <a:endParaRPr lang="en-US" sz="1000" dirty="0"/>
            </a:p>
          </p:txBody>
        </p:sp>
        <p:sp>
          <p:nvSpPr>
            <p:cNvPr id="64" name="TextBox 63"/>
            <p:cNvSpPr txBox="1"/>
            <p:nvPr/>
          </p:nvSpPr>
          <p:spPr>
            <a:xfrm>
              <a:off x="8296275" y="2209800"/>
              <a:ext cx="1059276" cy="338554"/>
            </a:xfrm>
            <a:prstGeom prst="rect">
              <a:avLst/>
            </a:prstGeom>
            <a:noFill/>
          </p:spPr>
          <p:txBody>
            <a:bodyPr wrap="square" rtlCol="0">
              <a:spAutoFit/>
            </a:bodyPr>
            <a:lstStyle/>
            <a:p>
              <a:pPr algn="ctr"/>
              <a:r>
                <a:rPr lang="en-US" sz="1600" dirty="0" smtClean="0">
                  <a:latin typeface="Cambria" pitchFamily="18" charset="0"/>
                  <a:ea typeface="宋体" pitchFamily="2" charset="-122"/>
                </a:rPr>
                <a:t>US Mil.</a:t>
              </a:r>
              <a:endParaRPr lang="en-US" sz="1600" dirty="0">
                <a:latin typeface="Cambria" pitchFamily="18" charset="0"/>
                <a:ea typeface="宋体" pitchFamily="2" charset="-122"/>
              </a:endParaRPr>
            </a:p>
          </p:txBody>
        </p:sp>
        <p:sp>
          <p:nvSpPr>
            <p:cNvPr id="65" name="TextBox 64"/>
            <p:cNvSpPr txBox="1"/>
            <p:nvPr/>
          </p:nvSpPr>
          <p:spPr>
            <a:xfrm>
              <a:off x="6301995" y="3063240"/>
              <a:ext cx="498855" cy="261610"/>
            </a:xfrm>
            <a:prstGeom prst="rect">
              <a:avLst/>
            </a:prstGeom>
            <a:noFill/>
          </p:spPr>
          <p:txBody>
            <a:bodyPr wrap="none" rtlCol="0">
              <a:spAutoFit/>
            </a:bodyPr>
            <a:lstStyle/>
            <a:p>
              <a:r>
                <a:rPr lang="en-US" sz="1100" dirty="0" smtClean="0"/>
                <a:t>1526</a:t>
              </a:r>
              <a:endParaRPr lang="en-US" sz="1000" dirty="0"/>
            </a:p>
          </p:txBody>
        </p:sp>
        <p:sp>
          <p:nvSpPr>
            <p:cNvPr id="66" name="TextBox 65"/>
            <p:cNvSpPr txBox="1"/>
            <p:nvPr/>
          </p:nvSpPr>
          <p:spPr>
            <a:xfrm>
              <a:off x="6119259" y="3566160"/>
              <a:ext cx="889794"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Tyndale</a:t>
              </a:r>
              <a:endParaRPr lang="en-US" sz="1600" dirty="0">
                <a:latin typeface="Cambria" pitchFamily="18" charset="0"/>
                <a:ea typeface="宋体" pitchFamily="2" charset="-122"/>
              </a:endParaRPr>
            </a:p>
          </p:txBody>
        </p:sp>
        <p:sp>
          <p:nvSpPr>
            <p:cNvPr id="68" name="TextBox 67"/>
            <p:cNvSpPr txBox="1"/>
            <p:nvPr/>
          </p:nvSpPr>
          <p:spPr>
            <a:xfrm>
              <a:off x="5591175" y="2633472"/>
              <a:ext cx="569387" cy="261610"/>
            </a:xfrm>
            <a:prstGeom prst="rect">
              <a:avLst/>
            </a:prstGeom>
            <a:noFill/>
          </p:spPr>
          <p:txBody>
            <a:bodyPr wrap="none" rtlCol="0">
              <a:spAutoFit/>
            </a:bodyPr>
            <a:lstStyle/>
            <a:p>
              <a:r>
                <a:rPr lang="en-US" sz="1100" dirty="0" smtClean="0"/>
                <a:t>1230s</a:t>
              </a:r>
              <a:endParaRPr lang="en-US" sz="1000" dirty="0"/>
            </a:p>
          </p:txBody>
        </p:sp>
        <p:sp>
          <p:nvSpPr>
            <p:cNvPr id="69" name="TextBox 68"/>
            <p:cNvSpPr txBox="1"/>
            <p:nvPr/>
          </p:nvSpPr>
          <p:spPr>
            <a:xfrm>
              <a:off x="4276725" y="2633472"/>
              <a:ext cx="420308" cy="261610"/>
            </a:xfrm>
            <a:prstGeom prst="rect">
              <a:avLst/>
            </a:prstGeom>
            <a:noFill/>
          </p:spPr>
          <p:txBody>
            <a:bodyPr wrap="none" rtlCol="0">
              <a:spAutoFit/>
            </a:bodyPr>
            <a:lstStyle/>
            <a:p>
              <a:r>
                <a:rPr lang="en-US" sz="1100" dirty="0" smtClean="0"/>
                <a:t>200</a:t>
              </a:r>
              <a:endParaRPr lang="en-US" sz="1000" dirty="0"/>
            </a:p>
          </p:txBody>
        </p:sp>
        <p:sp>
          <p:nvSpPr>
            <p:cNvPr id="5" name="Rectangle 4"/>
            <p:cNvSpPr/>
            <p:nvPr/>
          </p:nvSpPr>
          <p:spPr>
            <a:xfrm>
              <a:off x="5302647" y="1554480"/>
              <a:ext cx="1162050" cy="584775"/>
            </a:xfrm>
            <a:prstGeom prst="rect">
              <a:avLst/>
            </a:prstGeom>
          </p:spPr>
          <p:txBody>
            <a:bodyPr wrap="square">
              <a:spAutoFit/>
            </a:bodyPr>
            <a:lstStyle/>
            <a:p>
              <a:pPr algn="ctr"/>
              <a:r>
                <a:rPr lang="en-US" sz="1600" dirty="0" smtClean="0">
                  <a:latin typeface="Cambria" pitchFamily="18" charset="0"/>
                  <a:ea typeface="宋体" pitchFamily="2" charset="-122"/>
                </a:rPr>
                <a:t>Church Councils</a:t>
              </a:r>
              <a:endParaRPr lang="en-US" sz="1600" dirty="0">
                <a:latin typeface="Cambria" pitchFamily="18" charset="0"/>
                <a:ea typeface="宋体" pitchFamily="2" charset="-122"/>
              </a:endParaRPr>
            </a:p>
          </p:txBody>
        </p:sp>
        <p:sp>
          <p:nvSpPr>
            <p:cNvPr id="71" name="Rectangle 70"/>
            <p:cNvSpPr/>
            <p:nvPr/>
          </p:nvSpPr>
          <p:spPr>
            <a:xfrm>
              <a:off x="1600200" y="3473648"/>
              <a:ext cx="1371600" cy="307777"/>
            </a:xfrm>
            <a:prstGeom prst="rect">
              <a:avLst/>
            </a:prstGeom>
          </p:spPr>
          <p:txBody>
            <a:bodyPr wrap="square">
              <a:spAutoFit/>
            </a:bodyPr>
            <a:lstStyle/>
            <a:p>
              <a:pPr algn="ctr"/>
              <a:r>
                <a:rPr lang="en-US" altLang="zh-CN" sz="1400" dirty="0" smtClean="0">
                  <a:latin typeface="Cambria" pitchFamily="18" charset="0"/>
                  <a:ea typeface="宋体" pitchFamily="2" charset="-122"/>
                </a:rPr>
                <a:t>OT written</a:t>
              </a:r>
              <a:endParaRPr lang="en-US" sz="1400" dirty="0"/>
            </a:p>
          </p:txBody>
        </p:sp>
        <p:sp>
          <p:nvSpPr>
            <p:cNvPr id="72" name="TextBox 71"/>
            <p:cNvSpPr txBox="1"/>
            <p:nvPr/>
          </p:nvSpPr>
          <p:spPr>
            <a:xfrm>
              <a:off x="2706376" y="3063240"/>
              <a:ext cx="655949" cy="261610"/>
            </a:xfrm>
            <a:prstGeom prst="rect">
              <a:avLst/>
            </a:prstGeom>
            <a:noFill/>
          </p:spPr>
          <p:txBody>
            <a:bodyPr wrap="none" rtlCol="0">
              <a:spAutoFit/>
            </a:bodyPr>
            <a:lstStyle/>
            <a:p>
              <a:r>
                <a:rPr lang="en-US" sz="1100" dirty="0" smtClean="0"/>
                <a:t>400 BC</a:t>
              </a:r>
              <a:endParaRPr lang="en-US" sz="1000" dirty="0"/>
            </a:p>
          </p:txBody>
        </p:sp>
        <p:cxnSp>
          <p:nvCxnSpPr>
            <p:cNvPr id="73" name="Straight Connector 72"/>
            <p:cNvCxnSpPr/>
            <p:nvPr/>
          </p:nvCxnSpPr>
          <p:spPr>
            <a:xfrm>
              <a:off x="3038475"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858825" y="3063240"/>
              <a:ext cx="498855" cy="261610"/>
            </a:xfrm>
            <a:prstGeom prst="rect">
              <a:avLst/>
            </a:prstGeom>
            <a:noFill/>
          </p:spPr>
          <p:txBody>
            <a:bodyPr wrap="none" rtlCol="0">
              <a:spAutoFit/>
            </a:bodyPr>
            <a:lstStyle/>
            <a:p>
              <a:r>
                <a:rPr lang="en-US" sz="1100" dirty="0" smtClean="0"/>
                <a:t>1382</a:t>
              </a:r>
              <a:endParaRPr lang="en-US" sz="1000" dirty="0"/>
            </a:p>
          </p:txBody>
        </p:sp>
        <p:cxnSp>
          <p:nvCxnSpPr>
            <p:cNvPr id="75" name="Straight Connector 74"/>
            <p:cNvCxnSpPr/>
            <p:nvPr/>
          </p:nvCxnSpPr>
          <p:spPr>
            <a:xfrm>
              <a:off x="6106475" y="3276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659750" y="3383280"/>
              <a:ext cx="893450"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Wycliffe</a:t>
              </a:r>
              <a:endParaRPr lang="en-US" sz="1600" dirty="0">
                <a:latin typeface="Cambria" pitchFamily="18" charset="0"/>
                <a:ea typeface="宋体" pitchFamily="2" charset="-122"/>
              </a:endParaRPr>
            </a:p>
          </p:txBody>
        </p:sp>
        <p:cxnSp>
          <p:nvCxnSpPr>
            <p:cNvPr id="77" name="Straight Connector 76"/>
            <p:cNvCxnSpPr/>
            <p:nvPr/>
          </p:nvCxnSpPr>
          <p:spPr>
            <a:xfrm>
              <a:off x="6553200" y="3276600"/>
              <a:ext cx="0" cy="3657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2362200" y="365760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Malachi</a:t>
              </a:r>
              <a:endParaRPr lang="en-US" sz="1600" dirty="0"/>
            </a:p>
          </p:txBody>
        </p:sp>
        <p:cxnSp>
          <p:nvCxnSpPr>
            <p:cNvPr id="80" name="Straight Arrow Connector 79"/>
            <p:cNvCxnSpPr/>
            <p:nvPr/>
          </p:nvCxnSpPr>
          <p:spPr>
            <a:xfrm>
              <a:off x="1491615" y="3505200"/>
              <a:ext cx="1508760"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927955" y="2633472"/>
              <a:ext cx="341760" cy="261610"/>
            </a:xfrm>
            <a:prstGeom prst="rect">
              <a:avLst/>
            </a:prstGeom>
            <a:noFill/>
          </p:spPr>
          <p:txBody>
            <a:bodyPr wrap="none" rtlCol="0">
              <a:spAutoFit/>
            </a:bodyPr>
            <a:lstStyle/>
            <a:p>
              <a:r>
                <a:rPr lang="en-US" sz="1100" dirty="0" smtClean="0"/>
                <a:t>64</a:t>
              </a:r>
              <a:endParaRPr lang="en-US" sz="1000" dirty="0"/>
            </a:p>
          </p:txBody>
        </p:sp>
        <p:sp>
          <p:nvSpPr>
            <p:cNvPr id="82" name="TextBox 81"/>
            <p:cNvSpPr txBox="1"/>
            <p:nvPr/>
          </p:nvSpPr>
          <p:spPr>
            <a:xfrm>
              <a:off x="3819525" y="2209800"/>
              <a:ext cx="614463"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Nero</a:t>
              </a:r>
              <a:endParaRPr lang="en-US" sz="1600" dirty="0">
                <a:latin typeface="Cambria" pitchFamily="18" charset="0"/>
                <a:ea typeface="宋体" pitchFamily="2" charset="-122"/>
              </a:endParaRPr>
            </a:p>
          </p:txBody>
        </p:sp>
        <p:sp>
          <p:nvSpPr>
            <p:cNvPr id="83" name="TextBox 82"/>
            <p:cNvSpPr txBox="1"/>
            <p:nvPr/>
          </p:nvSpPr>
          <p:spPr>
            <a:xfrm>
              <a:off x="6760542" y="3063240"/>
              <a:ext cx="498855" cy="261610"/>
            </a:xfrm>
            <a:prstGeom prst="rect">
              <a:avLst/>
            </a:prstGeom>
            <a:noFill/>
          </p:spPr>
          <p:txBody>
            <a:bodyPr wrap="none" rtlCol="0">
              <a:spAutoFit/>
            </a:bodyPr>
            <a:lstStyle/>
            <a:p>
              <a:r>
                <a:rPr lang="en-US" sz="1100" dirty="0" smtClean="0"/>
                <a:t>1611</a:t>
              </a:r>
              <a:endParaRPr lang="en-US" sz="1000" dirty="0"/>
            </a:p>
          </p:txBody>
        </p:sp>
        <p:sp>
          <p:nvSpPr>
            <p:cNvPr id="84" name="TextBox 83"/>
            <p:cNvSpPr txBox="1"/>
            <p:nvPr/>
          </p:nvSpPr>
          <p:spPr>
            <a:xfrm>
              <a:off x="6384208" y="3737610"/>
              <a:ext cx="1283417" cy="338554"/>
            </a:xfrm>
            <a:prstGeom prst="rect">
              <a:avLst/>
            </a:prstGeom>
            <a:noFill/>
          </p:spPr>
          <p:txBody>
            <a:bodyPr wrap="square" rtlCol="0">
              <a:spAutoFit/>
            </a:bodyPr>
            <a:lstStyle/>
            <a:p>
              <a:pPr algn="ctr"/>
              <a:r>
                <a:rPr lang="en-US" sz="1600" dirty="0" smtClean="0">
                  <a:latin typeface="Cambria" pitchFamily="18" charset="0"/>
                  <a:ea typeface="宋体" pitchFamily="2" charset="-122"/>
                </a:rPr>
                <a:t>KJV Bible</a:t>
              </a:r>
              <a:endParaRPr lang="en-US" sz="1600" dirty="0">
                <a:latin typeface="Cambria" pitchFamily="18" charset="0"/>
                <a:ea typeface="宋体" pitchFamily="2" charset="-122"/>
              </a:endParaRPr>
            </a:p>
          </p:txBody>
        </p:sp>
        <p:cxnSp>
          <p:nvCxnSpPr>
            <p:cNvPr id="85" name="Straight Connector 84"/>
            <p:cNvCxnSpPr/>
            <p:nvPr/>
          </p:nvCxnSpPr>
          <p:spPr>
            <a:xfrm>
              <a:off x="7011747" y="3261985"/>
              <a:ext cx="0" cy="5486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3943350" y="1737360"/>
              <a:ext cx="1104790" cy="338554"/>
            </a:xfrm>
            <a:prstGeom prst="rect">
              <a:avLst/>
            </a:prstGeom>
          </p:spPr>
          <p:txBody>
            <a:bodyPr wrap="none">
              <a:spAutoFit/>
            </a:bodyPr>
            <a:lstStyle/>
            <a:p>
              <a:r>
                <a:rPr lang="en-US" sz="1600" dirty="0">
                  <a:latin typeface="Cambria" pitchFamily="18" charset="0"/>
                  <a:ea typeface="宋体" pitchFamily="2" charset="-122"/>
                </a:rPr>
                <a:t>Epiphanes</a:t>
              </a:r>
            </a:p>
          </p:txBody>
        </p:sp>
        <p:sp>
          <p:nvSpPr>
            <p:cNvPr id="87" name="TextBox 86"/>
            <p:cNvSpPr txBox="1"/>
            <p:nvPr/>
          </p:nvSpPr>
          <p:spPr>
            <a:xfrm>
              <a:off x="7543800" y="2633472"/>
              <a:ext cx="636713" cy="261610"/>
            </a:xfrm>
            <a:prstGeom prst="rect">
              <a:avLst/>
            </a:prstGeom>
            <a:noFill/>
          </p:spPr>
          <p:txBody>
            <a:bodyPr wrap="none" rtlCol="0">
              <a:spAutoFit/>
            </a:bodyPr>
            <a:lstStyle/>
            <a:p>
              <a:r>
                <a:rPr lang="en-US" sz="1100" dirty="0" smtClean="0"/>
                <a:t>1789</a:t>
              </a:r>
              <a:r>
                <a:rPr lang="en-US" sz="1100" dirty="0" smtClean="0">
                  <a:sym typeface="Wingdings" panose="05000000000000000000" pitchFamily="2" charset="2"/>
                </a:rPr>
                <a:t></a:t>
              </a:r>
              <a:endParaRPr lang="en-US" sz="1000" dirty="0"/>
            </a:p>
          </p:txBody>
        </p:sp>
        <p:cxnSp>
          <p:nvCxnSpPr>
            <p:cNvPr id="88" name="Straight Connector 87"/>
            <p:cNvCxnSpPr/>
            <p:nvPr/>
          </p:nvCxnSpPr>
          <p:spPr>
            <a:xfrm>
              <a:off x="7820025" y="219456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7262148" y="1666875"/>
              <a:ext cx="1091277"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State Atheism</a:t>
              </a:r>
              <a:endParaRPr lang="en-US" sz="1600" dirty="0">
                <a:latin typeface="Cambria" pitchFamily="18" charset="0"/>
                <a:ea typeface="宋体" pitchFamily="2" charset="-122"/>
              </a:endParaRPr>
            </a:p>
          </p:txBody>
        </p:sp>
        <p:sp>
          <p:nvSpPr>
            <p:cNvPr id="90" name="TextBox 89"/>
            <p:cNvSpPr txBox="1"/>
            <p:nvPr/>
          </p:nvSpPr>
          <p:spPr>
            <a:xfrm>
              <a:off x="8153400" y="2633472"/>
              <a:ext cx="569387" cy="261610"/>
            </a:xfrm>
            <a:prstGeom prst="rect">
              <a:avLst/>
            </a:prstGeom>
            <a:noFill/>
          </p:spPr>
          <p:txBody>
            <a:bodyPr wrap="none" rtlCol="0">
              <a:spAutoFit/>
            </a:bodyPr>
            <a:lstStyle/>
            <a:p>
              <a:r>
                <a:rPr lang="en-US" sz="1100" dirty="0" smtClean="0"/>
                <a:t>2000s</a:t>
              </a:r>
              <a:endParaRPr lang="en-US" sz="1000" dirty="0"/>
            </a:p>
          </p:txBody>
        </p:sp>
        <p:cxnSp>
          <p:nvCxnSpPr>
            <p:cNvPr id="91" name="Straight Connector 90"/>
            <p:cNvCxnSpPr/>
            <p:nvPr/>
          </p:nvCxnSpPr>
          <p:spPr>
            <a:xfrm>
              <a:off x="8467725" y="1828800"/>
              <a:ext cx="0" cy="8229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7677684" y="1280160"/>
              <a:ext cx="1599666"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US Supreme Court</a:t>
              </a:r>
              <a:endParaRPr lang="en-US" sz="1600" dirty="0">
                <a:latin typeface="Cambria" pitchFamily="18" charset="0"/>
                <a:ea typeface="宋体" pitchFamily="2" charset="-122"/>
              </a:endParaRPr>
            </a:p>
          </p:txBody>
        </p:sp>
        <p:sp>
          <p:nvSpPr>
            <p:cNvPr id="67" name="TextBox 66"/>
            <p:cNvSpPr txBox="1"/>
            <p:nvPr/>
          </p:nvSpPr>
          <p:spPr>
            <a:xfrm>
              <a:off x="4783964" y="3063240"/>
              <a:ext cx="702436" cy="261610"/>
            </a:xfrm>
            <a:prstGeom prst="rect">
              <a:avLst/>
            </a:prstGeom>
            <a:noFill/>
          </p:spPr>
          <p:txBody>
            <a:bodyPr wrap="none" rtlCol="0">
              <a:spAutoFit/>
            </a:bodyPr>
            <a:lstStyle/>
            <a:p>
              <a:r>
                <a:rPr lang="en-US" sz="1100" dirty="0" smtClean="0"/>
                <a:t>300-400</a:t>
              </a:r>
              <a:endParaRPr lang="en-US" sz="1000" dirty="0"/>
            </a:p>
          </p:txBody>
        </p:sp>
        <p:sp>
          <p:nvSpPr>
            <p:cNvPr id="70" name="Rectangle 69"/>
            <p:cNvSpPr/>
            <p:nvPr/>
          </p:nvSpPr>
          <p:spPr>
            <a:xfrm>
              <a:off x="4419600" y="3383280"/>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NT canon</a:t>
              </a:r>
              <a:endParaRPr lang="en-US" sz="1600" dirty="0"/>
            </a:p>
          </p:txBody>
        </p:sp>
        <p:cxnSp>
          <p:nvCxnSpPr>
            <p:cNvPr id="79" name="Straight Connector 78"/>
            <p:cNvCxnSpPr/>
            <p:nvPr/>
          </p:nvCxnSpPr>
          <p:spPr>
            <a:xfrm>
              <a:off x="5029200" y="3276600"/>
              <a:ext cx="0" cy="1828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257800" y="3276600"/>
              <a:ext cx="0" cy="1828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6341442" y="2633472"/>
              <a:ext cx="498855" cy="261610"/>
            </a:xfrm>
            <a:prstGeom prst="rect">
              <a:avLst/>
            </a:prstGeom>
            <a:noFill/>
          </p:spPr>
          <p:txBody>
            <a:bodyPr wrap="none" rtlCol="0">
              <a:spAutoFit/>
            </a:bodyPr>
            <a:lstStyle/>
            <a:p>
              <a:r>
                <a:rPr lang="en-US" sz="1100" dirty="0" smtClean="0"/>
                <a:t>1555</a:t>
              </a:r>
              <a:endParaRPr lang="en-US" sz="1000" dirty="0"/>
            </a:p>
          </p:txBody>
        </p:sp>
        <p:cxnSp>
          <p:nvCxnSpPr>
            <p:cNvPr id="95" name="Straight Connector 94"/>
            <p:cNvCxnSpPr/>
            <p:nvPr/>
          </p:nvCxnSpPr>
          <p:spPr>
            <a:xfrm>
              <a:off x="6592647" y="2513404"/>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6096000" y="1981200"/>
              <a:ext cx="953995" cy="584775"/>
            </a:xfrm>
            <a:prstGeom prst="rect">
              <a:avLst/>
            </a:prstGeom>
            <a:noFill/>
          </p:spPr>
          <p:txBody>
            <a:bodyPr wrap="square" rtlCol="0">
              <a:spAutoFit/>
            </a:bodyPr>
            <a:lstStyle/>
            <a:p>
              <a:pPr algn="ctr"/>
              <a:r>
                <a:rPr lang="en-US" sz="1600" dirty="0" smtClean="0">
                  <a:latin typeface="Cambria" pitchFamily="18" charset="0"/>
                  <a:ea typeface="宋体" pitchFamily="2" charset="-122"/>
                </a:rPr>
                <a:t>Bloody Mary</a:t>
              </a:r>
              <a:endParaRPr lang="en-US" sz="1600" dirty="0">
                <a:latin typeface="Cambria" pitchFamily="18" charset="0"/>
                <a:ea typeface="宋体" pitchFamily="2" charset="-122"/>
              </a:endParaRPr>
            </a:p>
          </p:txBody>
        </p:sp>
        <p:cxnSp>
          <p:nvCxnSpPr>
            <p:cNvPr id="97" name="Straight Connector 96"/>
            <p:cNvCxnSpPr/>
            <p:nvPr/>
          </p:nvCxnSpPr>
          <p:spPr>
            <a:xfrm>
              <a:off x="4143375" y="32766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49530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0" name="Rectangle 99"/>
          <p:cNvSpPr/>
          <p:nvPr/>
        </p:nvSpPr>
        <p:spPr>
          <a:xfrm>
            <a:off x="154373" y="4663440"/>
            <a:ext cx="8839200" cy="762000"/>
          </a:xfrm>
          <a:prstGeom prst="rect">
            <a:avLst/>
          </a:prstGeom>
          <a:solidFill>
            <a:schemeClr val="accent2">
              <a:lumMod val="60000"/>
              <a:lumOff val="40000"/>
            </a:schemeClr>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1" name="Straight Connector 100"/>
          <p:cNvCxnSpPr/>
          <p:nvPr/>
        </p:nvCxnSpPr>
        <p:spPr>
          <a:xfrm>
            <a:off x="306773" y="458724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2315851" y="4586044"/>
            <a:ext cx="0" cy="1535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4424872" y="42672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4097723" y="458724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Rectangle 111"/>
          <p:cNvSpPr/>
          <p:nvPr/>
        </p:nvSpPr>
        <p:spPr>
          <a:xfrm>
            <a:off x="-66675" y="4267200"/>
            <a:ext cx="742950" cy="338554"/>
          </a:xfrm>
          <a:prstGeom prst="rect">
            <a:avLst/>
          </a:prstGeom>
        </p:spPr>
        <p:txBody>
          <a:bodyPr wrap="square">
            <a:spAutoFit/>
          </a:bodyPr>
          <a:lstStyle/>
          <a:p>
            <a:pPr algn="ctr"/>
            <a:r>
              <a:rPr lang="en-US" sz="1600" dirty="0" smtClean="0">
                <a:latin typeface="Cambria" pitchFamily="18" charset="0"/>
                <a:ea typeface="宋体" pitchFamily="2" charset="-122"/>
              </a:rPr>
              <a:t>Cain</a:t>
            </a:r>
            <a:endParaRPr lang="en-US" sz="1600" dirty="0">
              <a:latin typeface="Cambria" pitchFamily="18" charset="0"/>
              <a:ea typeface="宋体" pitchFamily="2" charset="-122"/>
            </a:endParaRPr>
          </a:p>
        </p:txBody>
      </p:sp>
      <p:sp>
        <p:nvSpPr>
          <p:cNvPr id="113" name="TextBox 112"/>
          <p:cNvSpPr txBox="1"/>
          <p:nvPr/>
        </p:nvSpPr>
        <p:spPr>
          <a:xfrm>
            <a:off x="67577" y="4706112"/>
            <a:ext cx="734496" cy="261610"/>
          </a:xfrm>
          <a:prstGeom prst="rect">
            <a:avLst/>
          </a:prstGeom>
          <a:noFill/>
        </p:spPr>
        <p:txBody>
          <a:bodyPr wrap="none" rtlCol="0">
            <a:spAutoFit/>
          </a:bodyPr>
          <a:lstStyle/>
          <a:p>
            <a:r>
              <a:rPr lang="en-US" sz="1100" dirty="0" smtClean="0"/>
              <a:t>4000 BC</a:t>
            </a:r>
            <a:endParaRPr lang="en-US" sz="1000" dirty="0"/>
          </a:p>
        </p:txBody>
      </p:sp>
      <p:sp>
        <p:nvSpPr>
          <p:cNvPr id="114" name="Rectangle 113"/>
          <p:cNvSpPr/>
          <p:nvPr/>
        </p:nvSpPr>
        <p:spPr>
          <a:xfrm>
            <a:off x="1752600" y="4267200"/>
            <a:ext cx="11430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Jezebel</a:t>
            </a:r>
            <a:endParaRPr lang="en-US" sz="1600" dirty="0"/>
          </a:p>
        </p:txBody>
      </p:sp>
      <p:sp>
        <p:nvSpPr>
          <p:cNvPr id="115" name="TextBox 114"/>
          <p:cNvSpPr txBox="1"/>
          <p:nvPr/>
        </p:nvSpPr>
        <p:spPr>
          <a:xfrm>
            <a:off x="2011051" y="4706112"/>
            <a:ext cx="655949" cy="261610"/>
          </a:xfrm>
          <a:prstGeom prst="rect">
            <a:avLst/>
          </a:prstGeom>
          <a:noFill/>
        </p:spPr>
        <p:txBody>
          <a:bodyPr wrap="none" rtlCol="0">
            <a:spAutoFit/>
          </a:bodyPr>
          <a:lstStyle/>
          <a:p>
            <a:r>
              <a:rPr lang="en-US" sz="1100" dirty="0" smtClean="0"/>
              <a:t>870 BC</a:t>
            </a:r>
            <a:endParaRPr lang="en-US" sz="1000" dirty="0"/>
          </a:p>
        </p:txBody>
      </p:sp>
      <p:sp>
        <p:nvSpPr>
          <p:cNvPr id="119" name="TextBox 118"/>
          <p:cNvSpPr txBox="1"/>
          <p:nvPr/>
        </p:nvSpPr>
        <p:spPr>
          <a:xfrm>
            <a:off x="3687315" y="4714875"/>
            <a:ext cx="341760" cy="261610"/>
          </a:xfrm>
          <a:prstGeom prst="rect">
            <a:avLst/>
          </a:prstGeom>
          <a:noFill/>
        </p:spPr>
        <p:txBody>
          <a:bodyPr wrap="none" rtlCol="0">
            <a:spAutoFit/>
          </a:bodyPr>
          <a:lstStyle/>
          <a:p>
            <a:r>
              <a:rPr lang="en-US" sz="1100" dirty="0" smtClean="0"/>
              <a:t>33</a:t>
            </a:r>
            <a:endParaRPr lang="en-US" sz="1000" dirty="0"/>
          </a:p>
        </p:txBody>
      </p:sp>
      <p:sp>
        <p:nvSpPr>
          <p:cNvPr id="120" name="Rectangle 119"/>
          <p:cNvSpPr/>
          <p:nvPr/>
        </p:nvSpPr>
        <p:spPr>
          <a:xfrm>
            <a:off x="3019493" y="5376446"/>
            <a:ext cx="13716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Jesus</a:t>
            </a:r>
          </a:p>
        </p:txBody>
      </p:sp>
      <p:sp>
        <p:nvSpPr>
          <p:cNvPr id="130" name="TextBox 129"/>
          <p:cNvSpPr txBox="1"/>
          <p:nvPr/>
        </p:nvSpPr>
        <p:spPr>
          <a:xfrm>
            <a:off x="4205797" y="4706112"/>
            <a:ext cx="420308" cy="261610"/>
          </a:xfrm>
          <a:prstGeom prst="rect">
            <a:avLst/>
          </a:prstGeom>
          <a:noFill/>
        </p:spPr>
        <p:txBody>
          <a:bodyPr wrap="none" rtlCol="0">
            <a:spAutoFit/>
          </a:bodyPr>
          <a:lstStyle/>
          <a:p>
            <a:r>
              <a:rPr lang="en-US" sz="1100" dirty="0" smtClean="0"/>
              <a:t>156</a:t>
            </a:r>
            <a:endParaRPr lang="en-US" sz="1000" dirty="0"/>
          </a:p>
        </p:txBody>
      </p:sp>
      <p:sp>
        <p:nvSpPr>
          <p:cNvPr id="131" name="Rectangle 130"/>
          <p:cNvSpPr/>
          <p:nvPr/>
        </p:nvSpPr>
        <p:spPr>
          <a:xfrm>
            <a:off x="2971800" y="4038600"/>
            <a:ext cx="1162050" cy="584775"/>
          </a:xfrm>
          <a:prstGeom prst="rect">
            <a:avLst/>
          </a:prstGeom>
        </p:spPr>
        <p:txBody>
          <a:bodyPr wrap="square">
            <a:spAutoFit/>
          </a:bodyPr>
          <a:lstStyle/>
          <a:p>
            <a:pPr algn="ctr"/>
            <a:r>
              <a:rPr lang="en-US" sz="1600" dirty="0" smtClean="0">
                <a:latin typeface="Cambria" pitchFamily="18" charset="0"/>
                <a:ea typeface="宋体" pitchFamily="2" charset="-122"/>
              </a:rPr>
              <a:t>King Herod</a:t>
            </a:r>
            <a:endParaRPr lang="en-US" sz="1600" dirty="0">
              <a:latin typeface="Cambria" pitchFamily="18" charset="0"/>
              <a:ea typeface="宋体" pitchFamily="2" charset="-122"/>
            </a:endParaRPr>
          </a:p>
        </p:txBody>
      </p:sp>
      <p:sp>
        <p:nvSpPr>
          <p:cNvPr id="141" name="TextBox 140"/>
          <p:cNvSpPr txBox="1"/>
          <p:nvPr/>
        </p:nvSpPr>
        <p:spPr>
          <a:xfrm>
            <a:off x="3929928" y="4706112"/>
            <a:ext cx="341760" cy="261610"/>
          </a:xfrm>
          <a:prstGeom prst="rect">
            <a:avLst/>
          </a:prstGeom>
          <a:noFill/>
        </p:spPr>
        <p:txBody>
          <a:bodyPr wrap="none" rtlCol="0">
            <a:spAutoFit/>
          </a:bodyPr>
          <a:lstStyle/>
          <a:p>
            <a:r>
              <a:rPr lang="en-US" sz="1100" dirty="0" smtClean="0"/>
              <a:t>64</a:t>
            </a:r>
            <a:endParaRPr lang="en-US" sz="1000" dirty="0"/>
          </a:p>
        </p:txBody>
      </p:sp>
      <p:sp>
        <p:nvSpPr>
          <p:cNvPr id="142" name="TextBox 141"/>
          <p:cNvSpPr txBox="1"/>
          <p:nvPr/>
        </p:nvSpPr>
        <p:spPr>
          <a:xfrm>
            <a:off x="3821498" y="4282440"/>
            <a:ext cx="614463" cy="338554"/>
          </a:xfrm>
          <a:prstGeom prst="rect">
            <a:avLst/>
          </a:prstGeom>
          <a:noFill/>
        </p:spPr>
        <p:txBody>
          <a:bodyPr wrap="none" rtlCol="0">
            <a:spAutoFit/>
          </a:bodyPr>
          <a:lstStyle/>
          <a:p>
            <a:pPr algn="ctr"/>
            <a:r>
              <a:rPr lang="en-US" sz="1600" dirty="0" smtClean="0">
                <a:latin typeface="Cambria" pitchFamily="18" charset="0"/>
                <a:ea typeface="宋体" pitchFamily="2" charset="-122"/>
              </a:rPr>
              <a:t>Nero</a:t>
            </a:r>
            <a:endParaRPr lang="en-US" sz="1600" dirty="0">
              <a:latin typeface="Cambria" pitchFamily="18" charset="0"/>
              <a:ea typeface="宋体" pitchFamily="2" charset="-122"/>
            </a:endParaRPr>
          </a:p>
        </p:txBody>
      </p:sp>
      <p:sp>
        <p:nvSpPr>
          <p:cNvPr id="146" name="Rectangle 145"/>
          <p:cNvSpPr/>
          <p:nvPr/>
        </p:nvSpPr>
        <p:spPr>
          <a:xfrm>
            <a:off x="4076700" y="3985796"/>
            <a:ext cx="689099" cy="338554"/>
          </a:xfrm>
          <a:prstGeom prst="rect">
            <a:avLst/>
          </a:prstGeom>
        </p:spPr>
        <p:txBody>
          <a:bodyPr wrap="none">
            <a:spAutoFit/>
          </a:bodyPr>
          <a:lstStyle/>
          <a:p>
            <a:r>
              <a:rPr lang="en-US" sz="1600" dirty="0" smtClean="0">
                <a:latin typeface="Cambria" pitchFamily="18" charset="0"/>
                <a:ea typeface="宋体" pitchFamily="2" charset="-122"/>
              </a:rPr>
              <a:t>Rome</a:t>
            </a:r>
            <a:endParaRPr lang="en-US" sz="1600" dirty="0">
              <a:latin typeface="Cambria" pitchFamily="18" charset="0"/>
              <a:ea typeface="宋体" pitchFamily="2" charset="-122"/>
            </a:endParaRPr>
          </a:p>
        </p:txBody>
      </p:sp>
      <p:cxnSp>
        <p:nvCxnSpPr>
          <p:cNvPr id="162" name="Straight Connector 161"/>
          <p:cNvCxnSpPr/>
          <p:nvPr/>
        </p:nvCxnSpPr>
        <p:spPr>
          <a:xfrm>
            <a:off x="1477651" y="458724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3" name="Rectangle 162"/>
          <p:cNvSpPr/>
          <p:nvPr/>
        </p:nvSpPr>
        <p:spPr>
          <a:xfrm>
            <a:off x="914400" y="4267200"/>
            <a:ext cx="1143000" cy="338554"/>
          </a:xfrm>
          <a:prstGeom prst="rect">
            <a:avLst/>
          </a:prstGeom>
        </p:spPr>
        <p:txBody>
          <a:bodyPr wrap="square">
            <a:spAutoFit/>
          </a:bodyPr>
          <a:lstStyle/>
          <a:p>
            <a:pPr algn="ctr"/>
            <a:r>
              <a:rPr lang="en-US" sz="1600" dirty="0" smtClean="0">
                <a:latin typeface="Cambria" pitchFamily="18" charset="0"/>
                <a:ea typeface="宋体" pitchFamily="2" charset="-122"/>
              </a:rPr>
              <a:t>Pharaoh</a:t>
            </a:r>
            <a:endParaRPr lang="en-US" sz="1600" dirty="0">
              <a:latin typeface="Cambria" pitchFamily="18" charset="0"/>
              <a:ea typeface="宋体" pitchFamily="2" charset="-122"/>
            </a:endParaRPr>
          </a:p>
        </p:txBody>
      </p:sp>
      <p:sp>
        <p:nvSpPr>
          <p:cNvPr id="164" name="TextBox 163"/>
          <p:cNvSpPr txBox="1"/>
          <p:nvPr/>
        </p:nvSpPr>
        <p:spPr>
          <a:xfrm>
            <a:off x="1172851" y="4706112"/>
            <a:ext cx="734496" cy="261610"/>
          </a:xfrm>
          <a:prstGeom prst="rect">
            <a:avLst/>
          </a:prstGeom>
          <a:noFill/>
        </p:spPr>
        <p:txBody>
          <a:bodyPr wrap="none" rtlCol="0">
            <a:spAutoFit/>
          </a:bodyPr>
          <a:lstStyle/>
          <a:p>
            <a:r>
              <a:rPr lang="en-US" sz="1100" dirty="0" smtClean="0"/>
              <a:t>1400 BC</a:t>
            </a:r>
            <a:endParaRPr lang="en-US" sz="1000" dirty="0"/>
          </a:p>
        </p:txBody>
      </p:sp>
      <p:sp>
        <p:nvSpPr>
          <p:cNvPr id="165" name="TextBox 164"/>
          <p:cNvSpPr txBox="1"/>
          <p:nvPr/>
        </p:nvSpPr>
        <p:spPr>
          <a:xfrm>
            <a:off x="3352800" y="4724400"/>
            <a:ext cx="498855" cy="261610"/>
          </a:xfrm>
          <a:prstGeom prst="rect">
            <a:avLst/>
          </a:prstGeom>
          <a:noFill/>
        </p:spPr>
        <p:txBody>
          <a:bodyPr wrap="none" rtlCol="0">
            <a:spAutoFit/>
          </a:bodyPr>
          <a:lstStyle/>
          <a:p>
            <a:r>
              <a:rPr lang="en-US" sz="1100" dirty="0" smtClean="0"/>
              <a:t>3 BC</a:t>
            </a:r>
            <a:endParaRPr lang="en-US" sz="1000" dirty="0"/>
          </a:p>
        </p:txBody>
      </p:sp>
      <p:cxnSp>
        <p:nvCxnSpPr>
          <p:cNvPr id="166" name="Straight Connector 165"/>
          <p:cNvCxnSpPr/>
          <p:nvPr/>
        </p:nvCxnSpPr>
        <p:spPr>
          <a:xfrm>
            <a:off x="3581400" y="4572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7" name="Rectangle 166"/>
          <p:cNvSpPr/>
          <p:nvPr/>
        </p:nvSpPr>
        <p:spPr>
          <a:xfrm>
            <a:off x="3895725" y="5376446"/>
            <a:ext cx="1143000" cy="338554"/>
          </a:xfrm>
          <a:prstGeom prst="rect">
            <a:avLst/>
          </a:prstGeom>
        </p:spPr>
        <p:txBody>
          <a:bodyPr wrap="square">
            <a:spAutoFit/>
          </a:bodyPr>
          <a:lstStyle/>
          <a:p>
            <a:pPr algn="ctr"/>
            <a:r>
              <a:rPr lang="en-US" altLang="zh-CN" sz="1600" dirty="0" smtClean="0">
                <a:latin typeface="Cambria" pitchFamily="18" charset="0"/>
                <a:ea typeface="宋体" pitchFamily="2" charset="-122"/>
              </a:rPr>
              <a:t>Polycarp</a:t>
            </a:r>
          </a:p>
        </p:txBody>
      </p:sp>
      <p:sp>
        <p:nvSpPr>
          <p:cNvPr id="168" name="Rectangle 167"/>
          <p:cNvSpPr/>
          <p:nvPr/>
        </p:nvSpPr>
        <p:spPr>
          <a:xfrm>
            <a:off x="-76200" y="5376446"/>
            <a:ext cx="742950" cy="338554"/>
          </a:xfrm>
          <a:prstGeom prst="rect">
            <a:avLst/>
          </a:prstGeom>
        </p:spPr>
        <p:txBody>
          <a:bodyPr wrap="square">
            <a:spAutoFit/>
          </a:bodyPr>
          <a:lstStyle/>
          <a:p>
            <a:pPr algn="ctr"/>
            <a:r>
              <a:rPr lang="en-US" sz="1600" dirty="0" smtClean="0">
                <a:latin typeface="Cambria" pitchFamily="18" charset="0"/>
                <a:ea typeface="宋体" pitchFamily="2" charset="-122"/>
              </a:rPr>
              <a:t>Able</a:t>
            </a:r>
            <a:endParaRPr lang="en-US" sz="1600" dirty="0">
              <a:latin typeface="Cambria" pitchFamily="18" charset="0"/>
              <a:ea typeface="宋体" pitchFamily="2" charset="-122"/>
            </a:endParaRPr>
          </a:p>
        </p:txBody>
      </p:sp>
      <p:sp>
        <p:nvSpPr>
          <p:cNvPr id="169" name="Rectangle 168"/>
          <p:cNvSpPr/>
          <p:nvPr/>
        </p:nvSpPr>
        <p:spPr>
          <a:xfrm>
            <a:off x="990600" y="5358825"/>
            <a:ext cx="904875" cy="584775"/>
          </a:xfrm>
          <a:prstGeom prst="rect">
            <a:avLst/>
          </a:prstGeom>
        </p:spPr>
        <p:txBody>
          <a:bodyPr wrap="square">
            <a:spAutoFit/>
          </a:bodyPr>
          <a:lstStyle/>
          <a:p>
            <a:pPr algn="ctr"/>
            <a:r>
              <a:rPr lang="en-US" sz="1600" dirty="0" smtClean="0">
                <a:latin typeface="Cambria" pitchFamily="18" charset="0"/>
                <a:ea typeface="宋体" pitchFamily="2" charset="-122"/>
              </a:rPr>
              <a:t>Hebrew babies</a:t>
            </a:r>
            <a:endParaRPr lang="en-US" sz="1600" dirty="0">
              <a:latin typeface="Cambria" pitchFamily="18" charset="0"/>
              <a:ea typeface="宋体" pitchFamily="2" charset="-122"/>
            </a:endParaRPr>
          </a:p>
        </p:txBody>
      </p:sp>
      <p:sp>
        <p:nvSpPr>
          <p:cNvPr id="170" name="Rectangle 169"/>
          <p:cNvSpPr/>
          <p:nvPr/>
        </p:nvSpPr>
        <p:spPr>
          <a:xfrm>
            <a:off x="1828800" y="5358825"/>
            <a:ext cx="1066800" cy="584775"/>
          </a:xfrm>
          <a:prstGeom prst="rect">
            <a:avLst/>
          </a:prstGeom>
        </p:spPr>
        <p:txBody>
          <a:bodyPr wrap="square">
            <a:spAutoFit/>
          </a:bodyPr>
          <a:lstStyle/>
          <a:p>
            <a:pPr algn="ctr"/>
            <a:r>
              <a:rPr lang="en-US" sz="1600" dirty="0" smtClean="0">
                <a:latin typeface="Cambria" pitchFamily="18" charset="0"/>
                <a:ea typeface="宋体" pitchFamily="2" charset="-122"/>
              </a:rPr>
              <a:t>Prophets &amp; Elijah</a:t>
            </a:r>
            <a:endParaRPr lang="en-US" sz="1600" dirty="0">
              <a:latin typeface="Cambria" pitchFamily="18" charset="0"/>
              <a:ea typeface="宋体" pitchFamily="2" charset="-122"/>
            </a:endParaRPr>
          </a:p>
        </p:txBody>
      </p:sp>
      <p:cxnSp>
        <p:nvCxnSpPr>
          <p:cNvPr id="171" name="Straight Connector 170"/>
          <p:cNvCxnSpPr/>
          <p:nvPr/>
        </p:nvCxnSpPr>
        <p:spPr>
          <a:xfrm>
            <a:off x="3872678" y="4114800"/>
            <a:ext cx="0" cy="64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3" name="TextBox 172"/>
          <p:cNvSpPr txBox="1"/>
          <p:nvPr/>
        </p:nvSpPr>
        <p:spPr>
          <a:xfrm>
            <a:off x="3328323" y="3810000"/>
            <a:ext cx="1091277" cy="338554"/>
          </a:xfrm>
          <a:prstGeom prst="rect">
            <a:avLst/>
          </a:prstGeom>
          <a:noFill/>
        </p:spPr>
        <p:txBody>
          <a:bodyPr wrap="square" rtlCol="0">
            <a:spAutoFit/>
          </a:bodyPr>
          <a:lstStyle/>
          <a:p>
            <a:pPr algn="ctr"/>
            <a:r>
              <a:rPr lang="en-US" sz="1600" dirty="0" smtClean="0">
                <a:latin typeface="Cambria" pitchFamily="18" charset="0"/>
                <a:ea typeface="宋体" pitchFamily="2" charset="-122"/>
              </a:rPr>
              <a:t>Jews</a:t>
            </a:r>
            <a:endParaRPr lang="en-US" sz="1600" dirty="0">
              <a:latin typeface="Cambria" pitchFamily="18" charset="0"/>
              <a:ea typeface="宋体" pitchFamily="2" charset="-122"/>
            </a:endParaRPr>
          </a:p>
        </p:txBody>
      </p:sp>
      <p:sp>
        <p:nvSpPr>
          <p:cNvPr id="177" name="TextBox 176"/>
          <p:cNvSpPr txBox="1"/>
          <p:nvPr/>
        </p:nvSpPr>
        <p:spPr>
          <a:xfrm>
            <a:off x="5170867" y="4690872"/>
            <a:ext cx="420308" cy="261610"/>
          </a:xfrm>
          <a:prstGeom prst="rect">
            <a:avLst/>
          </a:prstGeom>
          <a:noFill/>
        </p:spPr>
        <p:txBody>
          <a:bodyPr wrap="none" rtlCol="0">
            <a:spAutoFit/>
          </a:bodyPr>
          <a:lstStyle/>
          <a:p>
            <a:r>
              <a:rPr lang="en-US" sz="1100" dirty="0" smtClean="0"/>
              <a:t>610</a:t>
            </a:r>
            <a:endParaRPr lang="en-US" sz="1000" dirty="0"/>
          </a:p>
        </p:txBody>
      </p:sp>
      <p:cxnSp>
        <p:nvCxnSpPr>
          <p:cNvPr id="8" name="Straight Arrow Connector 7"/>
          <p:cNvCxnSpPr/>
          <p:nvPr/>
        </p:nvCxnSpPr>
        <p:spPr>
          <a:xfrm>
            <a:off x="5534025" y="4819650"/>
            <a:ext cx="59375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8" name="TextBox 177"/>
          <p:cNvSpPr txBox="1"/>
          <p:nvPr/>
        </p:nvSpPr>
        <p:spPr>
          <a:xfrm>
            <a:off x="4733321" y="4691390"/>
            <a:ext cx="420308" cy="261610"/>
          </a:xfrm>
          <a:prstGeom prst="rect">
            <a:avLst/>
          </a:prstGeom>
          <a:noFill/>
        </p:spPr>
        <p:txBody>
          <a:bodyPr wrap="none" rtlCol="0">
            <a:spAutoFit/>
          </a:bodyPr>
          <a:lstStyle/>
          <a:p>
            <a:r>
              <a:rPr lang="en-US" sz="1100" dirty="0" smtClean="0"/>
              <a:t>303</a:t>
            </a:r>
            <a:endParaRPr lang="en-US" sz="1000" dirty="0"/>
          </a:p>
        </p:txBody>
      </p:sp>
      <p:sp>
        <p:nvSpPr>
          <p:cNvPr id="179" name="Rectangle 178"/>
          <p:cNvSpPr/>
          <p:nvPr/>
        </p:nvSpPr>
        <p:spPr>
          <a:xfrm>
            <a:off x="4343400" y="4267718"/>
            <a:ext cx="1074333" cy="338554"/>
          </a:xfrm>
          <a:prstGeom prst="rect">
            <a:avLst/>
          </a:prstGeom>
        </p:spPr>
        <p:txBody>
          <a:bodyPr wrap="none">
            <a:spAutoFit/>
          </a:bodyPr>
          <a:lstStyle/>
          <a:p>
            <a:pPr algn="ctr"/>
            <a:r>
              <a:rPr lang="en-US" sz="1600" dirty="0" smtClean="0">
                <a:latin typeface="Cambria" pitchFamily="18" charset="0"/>
                <a:ea typeface="宋体" pitchFamily="2" charset="-122"/>
              </a:rPr>
              <a:t>Diocletian</a:t>
            </a:r>
            <a:endParaRPr lang="en-US" sz="1600" dirty="0">
              <a:latin typeface="Cambria" pitchFamily="18" charset="0"/>
              <a:ea typeface="宋体" pitchFamily="2" charset="-122"/>
            </a:endParaRPr>
          </a:p>
        </p:txBody>
      </p:sp>
      <p:cxnSp>
        <p:nvCxnSpPr>
          <p:cNvPr id="180" name="Straight Connector 179"/>
          <p:cNvCxnSpPr/>
          <p:nvPr/>
        </p:nvCxnSpPr>
        <p:spPr>
          <a:xfrm>
            <a:off x="4943475" y="4572518"/>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a:off x="5372100" y="4267200"/>
            <a:ext cx="0"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08079" y="5632847"/>
            <a:ext cx="1264046" cy="615553"/>
          </a:xfrm>
          <a:prstGeom prst="rect">
            <a:avLst/>
          </a:prstGeom>
        </p:spPr>
        <p:txBody>
          <a:bodyPr wrap="square">
            <a:spAutoFit/>
          </a:bodyPr>
          <a:lstStyle/>
          <a:p>
            <a:pPr algn="ctr"/>
            <a:r>
              <a:rPr lang="en-US" sz="1600" dirty="0">
                <a:latin typeface="Cambria" pitchFamily="18" charset="0"/>
                <a:ea typeface="宋体" pitchFamily="2" charset="-122"/>
              </a:rPr>
              <a:t>The</a:t>
            </a:r>
            <a:r>
              <a:rPr lang="en-US" b="1" dirty="0"/>
              <a:t> </a:t>
            </a:r>
            <a:r>
              <a:rPr lang="en-US" sz="1600" dirty="0">
                <a:latin typeface="Cambria" pitchFamily="18" charset="0"/>
                <a:ea typeface="宋体" pitchFamily="2" charset="-122"/>
              </a:rPr>
              <a:t>Great Persecution</a:t>
            </a:r>
          </a:p>
        </p:txBody>
      </p:sp>
      <p:sp>
        <p:nvSpPr>
          <p:cNvPr id="182" name="Rectangle 181"/>
          <p:cNvSpPr/>
          <p:nvPr/>
        </p:nvSpPr>
        <p:spPr>
          <a:xfrm>
            <a:off x="6832731" y="4309646"/>
            <a:ext cx="1168269" cy="338554"/>
          </a:xfrm>
          <a:prstGeom prst="rect">
            <a:avLst/>
          </a:prstGeom>
        </p:spPr>
        <p:txBody>
          <a:bodyPr wrap="none">
            <a:spAutoFit/>
          </a:bodyPr>
          <a:lstStyle/>
          <a:p>
            <a:pPr algn="ctr"/>
            <a:r>
              <a:rPr lang="en-US" sz="1600" dirty="0" smtClean="0">
                <a:latin typeface="Cambria" pitchFamily="18" charset="0"/>
                <a:ea typeface="宋体" pitchFamily="2" charset="-122"/>
              </a:rPr>
              <a:t>Many More</a:t>
            </a:r>
            <a:endParaRPr lang="en-US" sz="1600" dirty="0">
              <a:latin typeface="Cambria" pitchFamily="18" charset="0"/>
              <a:ea typeface="宋体" pitchFamily="2" charset="-122"/>
            </a:endParaRPr>
          </a:p>
        </p:txBody>
      </p:sp>
      <p:sp>
        <p:nvSpPr>
          <p:cNvPr id="102" name="TextBox 101"/>
          <p:cNvSpPr txBox="1"/>
          <p:nvPr/>
        </p:nvSpPr>
        <p:spPr>
          <a:xfrm>
            <a:off x="4664408" y="3982908"/>
            <a:ext cx="1460167" cy="338554"/>
          </a:xfrm>
          <a:prstGeom prst="rect">
            <a:avLst/>
          </a:prstGeom>
          <a:noFill/>
        </p:spPr>
        <p:txBody>
          <a:bodyPr wrap="square" rtlCol="0">
            <a:spAutoFit/>
          </a:bodyPr>
          <a:lstStyle/>
          <a:p>
            <a:pPr algn="ctr"/>
            <a:r>
              <a:rPr lang="en-US" sz="1600" dirty="0" smtClean="0">
                <a:latin typeface="Cambria" pitchFamily="18" charset="0"/>
                <a:ea typeface="宋体" pitchFamily="2" charset="-122"/>
              </a:rPr>
              <a:t>Islam</a:t>
            </a:r>
            <a:endParaRPr lang="en-US" sz="1600" dirty="0">
              <a:latin typeface="Cambria" pitchFamily="18" charset="0"/>
              <a:ea typeface="宋体" pitchFamily="2" charset="-122"/>
            </a:endParaRPr>
          </a:p>
        </p:txBody>
      </p:sp>
      <p:sp>
        <p:nvSpPr>
          <p:cNvPr id="103" name="TextBox 102"/>
          <p:cNvSpPr txBox="1"/>
          <p:nvPr/>
        </p:nvSpPr>
        <p:spPr>
          <a:xfrm>
            <a:off x="6362700" y="5158115"/>
            <a:ext cx="498855" cy="261610"/>
          </a:xfrm>
          <a:prstGeom prst="rect">
            <a:avLst/>
          </a:prstGeom>
          <a:noFill/>
        </p:spPr>
        <p:txBody>
          <a:bodyPr wrap="none" rtlCol="0">
            <a:spAutoFit/>
          </a:bodyPr>
          <a:lstStyle/>
          <a:p>
            <a:r>
              <a:rPr lang="en-US" sz="1100" dirty="0" smtClean="0"/>
              <a:t>1500</a:t>
            </a:r>
            <a:endParaRPr lang="en-US" sz="1000" dirty="0"/>
          </a:p>
        </p:txBody>
      </p:sp>
      <p:sp>
        <p:nvSpPr>
          <p:cNvPr id="2" name="Rectangle 1"/>
          <p:cNvSpPr/>
          <p:nvPr/>
        </p:nvSpPr>
        <p:spPr>
          <a:xfrm>
            <a:off x="5257800" y="4953000"/>
            <a:ext cx="1353897" cy="2286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Times New Roman" panose="02020603050405020304" pitchFamily="18" charset="0"/>
                <a:cs typeface="Times New Roman" panose="02020603050405020304" pitchFamily="18" charset="0"/>
              </a:rPr>
              <a:t>Middle Ages</a:t>
            </a:r>
            <a:endParaRPr lang="en-US" sz="1600" dirty="0">
              <a:solidFill>
                <a:schemeClr val="tx1"/>
              </a:solidFill>
              <a:latin typeface="Times New Roman" panose="02020603050405020304" pitchFamily="18" charset="0"/>
              <a:cs typeface="Times New Roman" panose="02020603050405020304" pitchFamily="18" charset="0"/>
            </a:endParaRPr>
          </a:p>
        </p:txBody>
      </p:sp>
      <p:sp>
        <p:nvSpPr>
          <p:cNvPr id="107" name="TextBox 106"/>
          <p:cNvSpPr txBox="1"/>
          <p:nvPr/>
        </p:nvSpPr>
        <p:spPr>
          <a:xfrm>
            <a:off x="5048250" y="5167640"/>
            <a:ext cx="420308" cy="261610"/>
          </a:xfrm>
          <a:prstGeom prst="rect">
            <a:avLst/>
          </a:prstGeom>
          <a:noFill/>
        </p:spPr>
        <p:txBody>
          <a:bodyPr wrap="none" rtlCol="0">
            <a:spAutoFit/>
          </a:bodyPr>
          <a:lstStyle/>
          <a:p>
            <a:r>
              <a:rPr lang="en-US" sz="1100" dirty="0" smtClean="0"/>
              <a:t>476</a:t>
            </a:r>
            <a:endParaRPr lang="en-US" sz="1000" dirty="0"/>
          </a:p>
        </p:txBody>
      </p:sp>
      <p:cxnSp>
        <p:nvCxnSpPr>
          <p:cNvPr id="108" name="Straight Connector 107"/>
          <p:cNvCxnSpPr/>
          <p:nvPr/>
        </p:nvCxnSpPr>
        <p:spPr>
          <a:xfrm>
            <a:off x="4943475" y="4932045"/>
            <a:ext cx="0" cy="7315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77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2"/>
          </a:xfrm>
        </p:spPr>
        <p:txBody>
          <a:bodyPr/>
          <a:lstStyle/>
          <a:p>
            <a:pPr marL="109537" indent="0">
              <a:buNone/>
            </a:pPr>
            <a:r>
              <a:rPr lang="en-US" sz="2200" b="1" dirty="0" smtClean="0">
                <a:latin typeface="Cambria" panose="02040503050406030204" pitchFamily="18" charset="0"/>
              </a:rPr>
              <a:t>Romans </a:t>
            </a:r>
            <a:r>
              <a:rPr lang="en-US" sz="2200" b="1" dirty="0">
                <a:latin typeface="Cambria" panose="02040503050406030204" pitchFamily="18" charset="0"/>
              </a:rPr>
              <a:t>11:1 </a:t>
            </a:r>
            <a:r>
              <a:rPr lang="en-US" sz="2200" dirty="0" smtClean="0">
                <a:latin typeface="Cambria" panose="02040503050406030204" pitchFamily="18" charset="0"/>
              </a:rPr>
              <a:t>I </a:t>
            </a:r>
            <a:r>
              <a:rPr lang="en-US" sz="2200" dirty="0">
                <a:latin typeface="Cambria" panose="02040503050406030204" pitchFamily="18" charset="0"/>
              </a:rPr>
              <a:t>say then, has God cast away His people? Certainly not! For I also am an Israelite, of the seed of Abraham, </a:t>
            </a:r>
            <a:r>
              <a:rPr lang="en-US" sz="2200" i="1" dirty="0">
                <a:latin typeface="Cambria" panose="02040503050406030204" pitchFamily="18" charset="0"/>
              </a:rPr>
              <a:t>of</a:t>
            </a:r>
            <a:r>
              <a:rPr lang="en-US" sz="2200" dirty="0">
                <a:latin typeface="Cambria" panose="02040503050406030204" pitchFamily="18" charset="0"/>
              </a:rPr>
              <a:t> the tribe of Benjamin.  </a:t>
            </a:r>
            <a:r>
              <a:rPr lang="en-US" sz="2200" baseline="30000" dirty="0">
                <a:latin typeface="Cambria" panose="02040503050406030204" pitchFamily="18" charset="0"/>
              </a:rPr>
              <a:t>2</a:t>
            </a:r>
            <a:r>
              <a:rPr lang="en-US" sz="2200" dirty="0">
                <a:latin typeface="Cambria" panose="02040503050406030204" pitchFamily="18" charset="0"/>
              </a:rPr>
              <a:t>God has not cast away His people whom He foreknew. Or do you not know what the Scripture says of Elijah, how he pleads with God against Israel, saying,  </a:t>
            </a:r>
            <a:r>
              <a:rPr lang="en-US" sz="2200" baseline="30000" dirty="0">
                <a:latin typeface="Cambria" panose="02040503050406030204" pitchFamily="18" charset="0"/>
              </a:rPr>
              <a:t>3</a:t>
            </a:r>
            <a:r>
              <a:rPr lang="en-US" sz="2200" i="1" dirty="0">
                <a:latin typeface="Cambria" panose="02040503050406030204" pitchFamily="18" charset="0"/>
              </a:rPr>
              <a:t>“</a:t>
            </a:r>
            <a:r>
              <a:rPr lang="en-US" sz="2200" i="1" cap="small" dirty="0">
                <a:latin typeface="Cambria" panose="02040503050406030204" pitchFamily="18" charset="0"/>
              </a:rPr>
              <a:t>Lord</a:t>
            </a:r>
            <a:r>
              <a:rPr lang="en-US" sz="2200" i="1" dirty="0">
                <a:latin typeface="Cambria" panose="02040503050406030204" pitchFamily="18" charset="0"/>
              </a:rPr>
              <a:t>, they have killed Your prophets and torn down Your altars, and I alone am left, and they seek my life</a:t>
            </a:r>
            <a:r>
              <a:rPr lang="en-US" sz="2200" i="1" dirty="0" smtClean="0">
                <a:latin typeface="Cambria" panose="02040503050406030204" pitchFamily="18" charset="0"/>
              </a:rPr>
              <a:t>”</a:t>
            </a:r>
            <a:r>
              <a:rPr lang="en-US" sz="2200" dirty="0" smtClean="0">
                <a:latin typeface="Cambria" panose="02040503050406030204" pitchFamily="18" charset="0"/>
              </a:rPr>
              <a:t>?</a:t>
            </a:r>
            <a:r>
              <a:rPr lang="en-US" sz="2200" dirty="0">
                <a:latin typeface="Cambria" panose="02040503050406030204" pitchFamily="18" charset="0"/>
              </a:rPr>
              <a:t>  </a:t>
            </a:r>
            <a:r>
              <a:rPr lang="en-US" sz="2200" baseline="30000" dirty="0">
                <a:latin typeface="Cambria" panose="02040503050406030204" pitchFamily="18" charset="0"/>
              </a:rPr>
              <a:t>4</a:t>
            </a:r>
            <a:r>
              <a:rPr lang="en-US" sz="2200" dirty="0">
                <a:latin typeface="Cambria" panose="02040503050406030204" pitchFamily="18" charset="0"/>
              </a:rPr>
              <a:t>But what does the divine response say to him? </a:t>
            </a:r>
            <a:r>
              <a:rPr lang="en-US" sz="2200" i="1" dirty="0">
                <a:latin typeface="Cambria" panose="02040503050406030204" pitchFamily="18" charset="0"/>
              </a:rPr>
              <a:t>“I have reserved for Myself seven thousand men who have not bowed the knee to Baal</a:t>
            </a:r>
            <a:r>
              <a:rPr lang="en-US" sz="2200" i="1" dirty="0" smtClean="0">
                <a:latin typeface="Cambria" panose="02040503050406030204" pitchFamily="18" charset="0"/>
              </a:rPr>
              <a:t>.”</a:t>
            </a:r>
            <a:r>
              <a:rPr lang="en-US" sz="2200" dirty="0">
                <a:latin typeface="Cambria" panose="02040503050406030204" pitchFamily="18" charset="0"/>
              </a:rPr>
              <a:t>  </a:t>
            </a:r>
            <a:r>
              <a:rPr lang="en-US" sz="2200" baseline="30000" dirty="0">
                <a:latin typeface="Cambria" panose="02040503050406030204" pitchFamily="18" charset="0"/>
              </a:rPr>
              <a:t>5</a:t>
            </a:r>
            <a:r>
              <a:rPr lang="en-US" sz="2200" dirty="0">
                <a:latin typeface="Cambria" panose="02040503050406030204" pitchFamily="18" charset="0"/>
              </a:rPr>
              <a:t>Even so then, at this present time there is a remnant according to the election of grace</a:t>
            </a:r>
            <a:r>
              <a:rPr lang="en-US" sz="2200" dirty="0" smtClean="0">
                <a:latin typeface="Cambria" panose="02040503050406030204" pitchFamily="18" charset="0"/>
              </a:rPr>
              <a:t>.</a:t>
            </a:r>
            <a:endParaRPr lang="en-US" sz="2200" dirty="0">
              <a:latin typeface="Cambria" panose="02040503050406030204" pitchFamily="18" charset="0"/>
            </a:endParaRPr>
          </a:p>
          <a:p>
            <a:pPr>
              <a:buFontTx/>
              <a:buChar char="-"/>
            </a:pPr>
            <a:r>
              <a:rPr lang="en-US" sz="2200" dirty="0">
                <a:solidFill>
                  <a:srgbClr val="474B78"/>
                </a:solidFill>
                <a:latin typeface="Cambria" panose="02040503050406030204" pitchFamily="18" charset="0"/>
                <a:ea typeface="宋体" pitchFamily="2" charset="-122"/>
              </a:rPr>
              <a:t>God reserved 7000 in Elijah’s day when Ahab and Jezebel were killing prophets (1 Kings 19</a:t>
            </a:r>
            <a:r>
              <a:rPr lang="en-US" sz="2200" dirty="0" smtClean="0">
                <a:solidFill>
                  <a:srgbClr val="474B78"/>
                </a:solidFill>
                <a:latin typeface="Cambria" panose="02040503050406030204" pitchFamily="18" charset="0"/>
                <a:ea typeface="宋体" pitchFamily="2" charset="-122"/>
              </a:rPr>
              <a:t>)</a:t>
            </a:r>
          </a:p>
          <a:p>
            <a:pPr>
              <a:buFontTx/>
              <a:buChar char="-"/>
            </a:pPr>
            <a:r>
              <a:rPr lang="en-US" sz="2200" dirty="0" smtClean="0">
                <a:solidFill>
                  <a:srgbClr val="474B78"/>
                </a:solidFill>
                <a:latin typeface="Cambria" panose="02040503050406030204" pitchFamily="18" charset="0"/>
                <a:ea typeface="宋体" pitchFamily="2" charset="-122"/>
              </a:rPr>
              <a:t>Whenever it seems we are the only ones…..remember Elijah</a:t>
            </a:r>
            <a:r>
              <a:rPr lang="en-US" sz="2200" dirty="0">
                <a:latin typeface="Cambria" panose="02040503050406030204" pitchFamily="18" charset="0"/>
              </a:rPr>
              <a:t/>
            </a:r>
            <a:br>
              <a:rPr lang="en-US" sz="2200" dirty="0">
                <a:latin typeface="Cambria" panose="02040503050406030204" pitchFamily="18" charset="0"/>
              </a:rPr>
            </a:br>
            <a:endParaRPr lang="en-US" sz="2200" dirty="0">
              <a:latin typeface="Cambria" panose="02040503050406030204" pitchFamily="18" charset="0"/>
            </a:endParaRPr>
          </a:p>
        </p:txBody>
      </p:sp>
      <p:sp>
        <p:nvSpPr>
          <p:cNvPr id="3" name="Title 2"/>
          <p:cNvSpPr>
            <a:spLocks noGrp="1"/>
          </p:cNvSpPr>
          <p:nvPr>
            <p:ph type="title"/>
          </p:nvPr>
        </p:nvSpPr>
        <p:spPr/>
        <p:txBody>
          <a:bodyPr/>
          <a:lstStyle/>
          <a:p>
            <a:r>
              <a:rPr lang="en-US" dirty="0"/>
              <a:t>God Has Reserves!</a:t>
            </a:r>
          </a:p>
        </p:txBody>
      </p:sp>
    </p:spTree>
    <p:extLst>
      <p:ext uri="{BB962C8B-B14F-4D97-AF65-F5344CB8AC3E}">
        <p14:creationId xmlns:p14="http://schemas.microsoft.com/office/powerpoint/2010/main" val="755202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25962"/>
          </a:xfrm>
        </p:spPr>
        <p:txBody>
          <a:bodyPr/>
          <a:lstStyle/>
          <a:p>
            <a:pPr marL="109537" indent="0">
              <a:buNone/>
            </a:pPr>
            <a:r>
              <a:rPr lang="en-US" altLang="zh-CN" sz="2200" dirty="0">
                <a:solidFill>
                  <a:srgbClr val="474B78"/>
                </a:solidFill>
                <a:latin typeface="Cambria" panose="02040503050406030204" pitchFamily="18" charset="0"/>
                <a:ea typeface="宋体" pitchFamily="2" charset="-122"/>
              </a:rPr>
              <a:t>There have been many claims that Christianity will die </a:t>
            </a:r>
            <a:r>
              <a:rPr lang="en-US" altLang="zh-CN" sz="2200" dirty="0" smtClean="0">
                <a:solidFill>
                  <a:srgbClr val="474B78"/>
                </a:solidFill>
                <a:latin typeface="Cambria" panose="02040503050406030204" pitchFamily="18" charset="0"/>
                <a:ea typeface="宋体" pitchFamily="2" charset="-122"/>
              </a:rPr>
              <a:t>out…none have come true</a:t>
            </a:r>
            <a:endParaRPr lang="en-US" altLang="zh-CN" sz="2200" dirty="0">
              <a:solidFill>
                <a:srgbClr val="474B78"/>
              </a:solidFill>
              <a:latin typeface="Cambria" panose="02040503050406030204" pitchFamily="18" charset="0"/>
              <a:ea typeface="宋体" pitchFamily="2" charset="-122"/>
            </a:endParaRPr>
          </a:p>
          <a:p>
            <a:pPr marL="109537" indent="0">
              <a:buNone/>
            </a:pPr>
            <a:r>
              <a:rPr lang="en-US" sz="2000" u="sng" dirty="0" smtClean="0">
                <a:latin typeface="Cambria" panose="02040503050406030204" pitchFamily="18" charset="0"/>
              </a:rPr>
              <a:t> </a:t>
            </a:r>
            <a:endParaRPr lang="en-US" altLang="zh-CN" sz="2000" dirty="0" smtClean="0">
              <a:ea typeface="宋体" pitchFamily="2" charset="-122"/>
            </a:endParaRPr>
          </a:p>
          <a:p>
            <a:pPr marL="109537" indent="0">
              <a:buNone/>
            </a:pPr>
            <a:r>
              <a:rPr lang="en-US" altLang="zh-CN" sz="2000" dirty="0" smtClean="0">
                <a:ea typeface="宋体" pitchFamily="2" charset="-122"/>
              </a:rPr>
              <a:t>Bill </a:t>
            </a:r>
            <a:r>
              <a:rPr lang="en-US" altLang="zh-CN" sz="2000" dirty="0">
                <a:ea typeface="宋体" pitchFamily="2" charset="-122"/>
              </a:rPr>
              <a:t>Nye (TV’s famous “Science Guy”) appeared on Global News’s </a:t>
            </a:r>
            <a:r>
              <a:rPr lang="en-US" altLang="zh-CN" sz="2000" i="1" dirty="0">
                <a:ea typeface="宋体" pitchFamily="2" charset="-122"/>
              </a:rPr>
              <a:t>The Morning Show</a:t>
            </a:r>
            <a:r>
              <a:rPr lang="en-US" altLang="zh-CN" sz="2000" dirty="0">
                <a:ea typeface="宋体" pitchFamily="2" charset="-122"/>
              </a:rPr>
              <a:t> on October 1, 2014 and, speaking about people who believe in biblical creation, boldly predicted that “In another </a:t>
            </a:r>
            <a:r>
              <a:rPr lang="en-US" altLang="zh-CN" sz="2000" dirty="0" smtClean="0">
                <a:ea typeface="宋体" pitchFamily="2" charset="-122"/>
              </a:rPr>
              <a:t>20 </a:t>
            </a:r>
            <a:r>
              <a:rPr lang="en-US" altLang="zh-CN" sz="2000" dirty="0">
                <a:ea typeface="宋体" pitchFamily="2" charset="-122"/>
              </a:rPr>
              <a:t>years those guys will be just about out of business</a:t>
            </a:r>
            <a:r>
              <a:rPr lang="en-US" altLang="zh-CN" sz="2000" dirty="0" smtClean="0">
                <a:ea typeface="宋体" pitchFamily="2" charset="-122"/>
              </a:rPr>
              <a:t>.”</a:t>
            </a:r>
          </a:p>
          <a:p>
            <a:pPr marL="109537" indent="0">
              <a:buNone/>
            </a:pPr>
            <a:endParaRPr lang="en-US" sz="2000" dirty="0">
              <a:ea typeface="宋体" pitchFamily="2" charset="-122"/>
            </a:endParaRPr>
          </a:p>
          <a:p>
            <a:pPr marL="109537" indent="0">
              <a:buNone/>
            </a:pPr>
            <a:r>
              <a:rPr lang="en-US" sz="2200" i="1" dirty="0">
                <a:solidFill>
                  <a:srgbClr val="474B78"/>
                </a:solidFill>
                <a:latin typeface="Cambria" panose="02040503050406030204" pitchFamily="18" charset="0"/>
                <a:ea typeface="宋体" pitchFamily="2" charset="-122"/>
              </a:rPr>
              <a:t>Pharisee Gamaliel advises the council</a:t>
            </a:r>
            <a:r>
              <a:rPr lang="en-US" sz="2000" dirty="0">
                <a:latin typeface="Cambria" panose="02040503050406030204" pitchFamily="18" charset="0"/>
              </a:rPr>
              <a:t/>
            </a:r>
            <a:br>
              <a:rPr lang="en-US" sz="2000" dirty="0">
                <a:latin typeface="Cambria" panose="02040503050406030204" pitchFamily="18" charset="0"/>
              </a:rPr>
            </a:br>
            <a:r>
              <a:rPr lang="en-US" sz="2000" b="1" dirty="0">
                <a:latin typeface="Cambria" panose="02040503050406030204" pitchFamily="18" charset="0"/>
              </a:rPr>
              <a:t>Acts 5:38 </a:t>
            </a:r>
            <a:r>
              <a:rPr lang="en-US" sz="2000" dirty="0">
                <a:latin typeface="Cambria" panose="02040503050406030204" pitchFamily="18" charset="0"/>
              </a:rPr>
              <a:t>And now I say to you, keep away from these men and let them alone; for if this plan or this work is of men, it will come to nothing;  </a:t>
            </a:r>
            <a:r>
              <a:rPr lang="en-US" sz="2000" u="sng" baseline="30000" dirty="0">
                <a:latin typeface="Cambria" panose="02040503050406030204" pitchFamily="18" charset="0"/>
              </a:rPr>
              <a:t>39</a:t>
            </a:r>
            <a:r>
              <a:rPr lang="en-US" sz="2000" u="sng" dirty="0">
                <a:latin typeface="Cambria" panose="02040503050406030204" pitchFamily="18" charset="0"/>
              </a:rPr>
              <a:t>but if it is of God, you cannot overthrow it—lest you even be found to fight against God</a:t>
            </a:r>
            <a:r>
              <a:rPr lang="en-US" sz="2000" u="sng" dirty="0" smtClean="0">
                <a:latin typeface="Cambria" panose="02040503050406030204" pitchFamily="18" charset="0"/>
              </a:rPr>
              <a:t>.”</a:t>
            </a:r>
          </a:p>
        </p:txBody>
      </p:sp>
      <p:sp>
        <p:nvSpPr>
          <p:cNvPr id="3" name="Title 2"/>
          <p:cNvSpPr>
            <a:spLocks noGrp="1"/>
          </p:cNvSpPr>
          <p:nvPr>
            <p:ph type="title"/>
          </p:nvPr>
        </p:nvSpPr>
        <p:spPr/>
        <p:txBody>
          <a:bodyPr>
            <a:noAutofit/>
          </a:bodyPr>
          <a:lstStyle/>
          <a:p>
            <a:r>
              <a:rPr lang="en-US" sz="3200" dirty="0" smtClean="0"/>
              <a:t>Claims that Christianity will Disappear</a:t>
            </a:r>
            <a:endParaRPr lang="en-US" sz="3200" dirty="0"/>
          </a:p>
        </p:txBody>
      </p:sp>
    </p:spTree>
    <p:extLst>
      <p:ext uri="{BB962C8B-B14F-4D97-AF65-F5344CB8AC3E}">
        <p14:creationId xmlns:p14="http://schemas.microsoft.com/office/powerpoint/2010/main" val="1465802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5238"/>
            <a:ext cx="8305800" cy="4525962"/>
          </a:xfrm>
        </p:spPr>
        <p:txBody>
          <a:bodyPr/>
          <a:lstStyle/>
          <a:p>
            <a:pPr marL="109537" indent="0">
              <a:buNone/>
            </a:pPr>
            <a:r>
              <a:rPr lang="en-US" sz="2200" b="1" dirty="0" smtClean="0">
                <a:latin typeface="Cambria" panose="02040503050406030204" pitchFamily="18" charset="0"/>
              </a:rPr>
              <a:t>Matthew </a:t>
            </a:r>
            <a:r>
              <a:rPr lang="en-US" sz="2200" b="1" dirty="0">
                <a:latin typeface="Cambria" panose="02040503050406030204" pitchFamily="18" charset="0"/>
              </a:rPr>
              <a:t>5:10 </a:t>
            </a:r>
            <a:r>
              <a:rPr lang="en-US" sz="2200" dirty="0" smtClean="0">
                <a:latin typeface="Cambria" panose="02040503050406030204" pitchFamily="18" charset="0"/>
              </a:rPr>
              <a:t>Blessed</a:t>
            </a:r>
            <a:r>
              <a:rPr lang="en-US" sz="2200" dirty="0">
                <a:latin typeface="Cambria" panose="02040503050406030204" pitchFamily="18" charset="0"/>
              </a:rPr>
              <a:t> </a:t>
            </a:r>
            <a:r>
              <a:rPr lang="en-US" sz="2200" i="1" dirty="0">
                <a:latin typeface="Cambria" panose="02040503050406030204" pitchFamily="18" charset="0"/>
              </a:rPr>
              <a:t>are </a:t>
            </a:r>
            <a:r>
              <a:rPr lang="en-US" sz="2200" dirty="0">
                <a:latin typeface="Cambria" panose="02040503050406030204" pitchFamily="18" charset="0"/>
              </a:rPr>
              <a:t>those who are persecuted for </a:t>
            </a:r>
            <a:r>
              <a:rPr lang="en-US" sz="2200" dirty="0" smtClean="0">
                <a:latin typeface="Cambria" panose="02040503050406030204" pitchFamily="18" charset="0"/>
              </a:rPr>
              <a:t>righteousness’ sake</a:t>
            </a:r>
            <a:r>
              <a:rPr lang="en-US" sz="2200" dirty="0">
                <a:latin typeface="Cambria" panose="02040503050406030204" pitchFamily="18" charset="0"/>
              </a:rPr>
              <a:t>, </a:t>
            </a:r>
            <a:r>
              <a:rPr lang="en-US" sz="2200" dirty="0" smtClean="0">
                <a:latin typeface="Cambria" panose="02040503050406030204" pitchFamily="18" charset="0"/>
              </a:rPr>
              <a:t>For </a:t>
            </a:r>
            <a:r>
              <a:rPr lang="en-US" sz="2200" dirty="0">
                <a:latin typeface="Cambria" panose="02040503050406030204" pitchFamily="18" charset="0"/>
              </a:rPr>
              <a:t>theirs is the kingdom of heaven. </a:t>
            </a:r>
            <a:r>
              <a:rPr lang="en-US" sz="2200" baseline="30000" dirty="0">
                <a:latin typeface="Cambria" panose="02040503050406030204" pitchFamily="18" charset="0"/>
              </a:rPr>
              <a:t>11</a:t>
            </a:r>
            <a:r>
              <a:rPr lang="en-US" sz="2200" dirty="0">
                <a:latin typeface="Cambria" panose="02040503050406030204" pitchFamily="18" charset="0"/>
              </a:rPr>
              <a:t>“Blessed are you when they revile and persecute you, and say all kinds of evil against you falsely for My sake.  </a:t>
            </a:r>
            <a:r>
              <a:rPr lang="en-US" sz="2200" baseline="30000" dirty="0">
                <a:latin typeface="Cambria" panose="02040503050406030204" pitchFamily="18" charset="0"/>
              </a:rPr>
              <a:t>12</a:t>
            </a:r>
            <a:r>
              <a:rPr lang="en-US" sz="2200" dirty="0">
                <a:latin typeface="Cambria" panose="02040503050406030204" pitchFamily="18" charset="0"/>
              </a:rPr>
              <a:t>Rejoice and be exceedingly glad, for great </a:t>
            </a:r>
            <a:r>
              <a:rPr lang="en-US" sz="2200" i="1" dirty="0">
                <a:latin typeface="Cambria" panose="02040503050406030204" pitchFamily="18" charset="0"/>
              </a:rPr>
              <a:t>is</a:t>
            </a:r>
            <a:r>
              <a:rPr lang="en-US" sz="2200" dirty="0">
                <a:latin typeface="Cambria" panose="02040503050406030204" pitchFamily="18" charset="0"/>
              </a:rPr>
              <a:t> your reward in heaven, for so they persecuted the prophets who were before you</a:t>
            </a:r>
            <a:r>
              <a:rPr lang="en-US" sz="2200" dirty="0" smtClean="0">
                <a:latin typeface="Cambria" panose="02040503050406030204" pitchFamily="18" charset="0"/>
              </a:rPr>
              <a:t>.</a:t>
            </a:r>
          </a:p>
          <a:p>
            <a:pPr>
              <a:buFontTx/>
              <a:buChar char="-"/>
            </a:pPr>
            <a:r>
              <a:rPr lang="en-US" sz="2200" dirty="0">
                <a:solidFill>
                  <a:srgbClr val="474B78"/>
                </a:solidFill>
                <a:latin typeface="Cambria" panose="02040503050406030204" pitchFamily="18" charset="0"/>
                <a:ea typeface="宋体" pitchFamily="2" charset="-122"/>
              </a:rPr>
              <a:t>We </a:t>
            </a:r>
            <a:r>
              <a:rPr lang="en-US" sz="2200" dirty="0" smtClean="0">
                <a:solidFill>
                  <a:srgbClr val="474B78"/>
                </a:solidFill>
                <a:latin typeface="Cambria" panose="02040503050406030204" pitchFamily="18" charset="0"/>
                <a:ea typeface="宋体" pitchFamily="2" charset="-122"/>
              </a:rPr>
              <a:t>may not </a:t>
            </a:r>
            <a:r>
              <a:rPr lang="en-US" sz="2200" dirty="0">
                <a:solidFill>
                  <a:srgbClr val="474B78"/>
                </a:solidFill>
                <a:latin typeface="Cambria" panose="02040503050406030204" pitchFamily="18" charset="0"/>
                <a:ea typeface="宋体" pitchFamily="2" charset="-122"/>
              </a:rPr>
              <a:t>always understand why God allows </a:t>
            </a:r>
            <a:r>
              <a:rPr lang="en-US" sz="2200" dirty="0" smtClean="0">
                <a:solidFill>
                  <a:srgbClr val="474B78"/>
                </a:solidFill>
                <a:latin typeface="Cambria" panose="02040503050406030204" pitchFamily="18" charset="0"/>
                <a:ea typeface="宋体" pitchFamily="2" charset="-122"/>
              </a:rPr>
              <a:t>persecution, but persecution </a:t>
            </a:r>
            <a:r>
              <a:rPr lang="en-US" sz="2200" dirty="0">
                <a:solidFill>
                  <a:srgbClr val="474B78"/>
                </a:solidFill>
                <a:latin typeface="Cambria" panose="02040503050406030204" pitchFamily="18" charset="0"/>
                <a:ea typeface="宋体" pitchFamily="2" charset="-122"/>
              </a:rPr>
              <a:t>for righteousness sake is blessed</a:t>
            </a:r>
          </a:p>
          <a:p>
            <a:pPr>
              <a:buFontTx/>
              <a:buChar char="-"/>
            </a:pPr>
            <a:r>
              <a:rPr lang="en-US" sz="2200" dirty="0">
                <a:solidFill>
                  <a:srgbClr val="474B78"/>
                </a:solidFill>
                <a:latin typeface="Cambria" panose="02040503050406030204" pitchFamily="18" charset="0"/>
                <a:ea typeface="宋体" pitchFamily="2" charset="-122"/>
              </a:rPr>
              <a:t>We are here for His glory; persecution </a:t>
            </a:r>
            <a:r>
              <a:rPr lang="en-US" sz="2200" dirty="0" smtClean="0">
                <a:solidFill>
                  <a:srgbClr val="474B78"/>
                </a:solidFill>
                <a:latin typeface="Cambria" panose="02040503050406030204" pitchFamily="18" charset="0"/>
                <a:ea typeface="宋体" pitchFamily="2" charset="-122"/>
              </a:rPr>
              <a:t>often displays </a:t>
            </a:r>
            <a:r>
              <a:rPr lang="en-US" sz="2200" dirty="0">
                <a:solidFill>
                  <a:srgbClr val="474B78"/>
                </a:solidFill>
                <a:latin typeface="Cambria" panose="02040503050406030204" pitchFamily="18" charset="0"/>
                <a:ea typeface="宋体" pitchFamily="2" charset="-122"/>
              </a:rPr>
              <a:t>God’s </a:t>
            </a:r>
            <a:r>
              <a:rPr lang="en-US" sz="2200" dirty="0" smtClean="0">
                <a:solidFill>
                  <a:srgbClr val="474B78"/>
                </a:solidFill>
                <a:latin typeface="Cambria" panose="02040503050406030204" pitchFamily="18" charset="0"/>
                <a:ea typeface="宋体" pitchFamily="2" charset="-122"/>
              </a:rPr>
              <a:t>glory</a:t>
            </a:r>
          </a:p>
          <a:p>
            <a:pPr>
              <a:buFontTx/>
              <a:buChar char="-"/>
            </a:pPr>
            <a:r>
              <a:rPr lang="en-US" sz="2200" dirty="0" smtClean="0">
                <a:solidFill>
                  <a:srgbClr val="474B78"/>
                </a:solidFill>
                <a:latin typeface="Cambria" panose="02040503050406030204" pitchFamily="18" charset="0"/>
                <a:ea typeface="宋体" pitchFamily="2" charset="-122"/>
              </a:rPr>
              <a:t>By enduring persecution, we proclaim that Christ is worthy</a:t>
            </a:r>
            <a:r>
              <a:rPr lang="en-US" sz="2200" dirty="0">
                <a:latin typeface="Cambria" panose="02040503050406030204" pitchFamily="18" charset="0"/>
              </a:rPr>
              <a:t/>
            </a:r>
            <a:br>
              <a:rPr lang="en-US" sz="2200" dirty="0">
                <a:latin typeface="Cambria" panose="02040503050406030204" pitchFamily="18" charset="0"/>
              </a:rPr>
            </a:br>
            <a:r>
              <a:rPr lang="en-US" sz="2200" dirty="0">
                <a:latin typeface="Cambria" panose="02040503050406030204" pitchFamily="18" charset="0"/>
              </a:rPr>
              <a:t/>
            </a:r>
            <a:br>
              <a:rPr lang="en-US" sz="2200" dirty="0">
                <a:latin typeface="Cambria" panose="02040503050406030204" pitchFamily="18" charset="0"/>
              </a:rPr>
            </a:br>
            <a:endParaRPr lang="en-US" sz="2200" dirty="0">
              <a:latin typeface="Cambria" panose="02040503050406030204" pitchFamily="18" charset="0"/>
            </a:endParaRPr>
          </a:p>
        </p:txBody>
      </p:sp>
      <p:sp>
        <p:nvSpPr>
          <p:cNvPr id="3" name="Title 2"/>
          <p:cNvSpPr>
            <a:spLocks noGrp="1"/>
          </p:cNvSpPr>
          <p:nvPr>
            <p:ph type="title"/>
          </p:nvPr>
        </p:nvSpPr>
        <p:spPr>
          <a:xfrm>
            <a:off x="457200" y="228600"/>
            <a:ext cx="8229600" cy="1143000"/>
          </a:xfrm>
        </p:spPr>
        <p:txBody>
          <a:bodyPr>
            <a:normAutofit fontScale="90000"/>
          </a:bodyPr>
          <a:lstStyle/>
          <a:p>
            <a:r>
              <a:rPr lang="en-US" dirty="0" smtClean="0"/>
              <a:t>Why do people die for their Faith?</a:t>
            </a:r>
            <a:endParaRPr lang="en-US" dirty="0"/>
          </a:p>
        </p:txBody>
      </p:sp>
    </p:spTree>
    <p:extLst>
      <p:ext uri="{BB962C8B-B14F-4D97-AF65-F5344CB8AC3E}">
        <p14:creationId xmlns:p14="http://schemas.microsoft.com/office/powerpoint/2010/main" val="4022244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5238"/>
            <a:ext cx="8305800" cy="4525962"/>
          </a:xfrm>
        </p:spPr>
        <p:txBody>
          <a:bodyPr/>
          <a:lstStyle/>
          <a:p>
            <a:pPr marL="109537" indent="0">
              <a:buNone/>
            </a:pPr>
            <a:r>
              <a:rPr lang="en-US" sz="2200" b="1" dirty="0" smtClean="0">
                <a:latin typeface="Cambria" panose="02040503050406030204" pitchFamily="18" charset="0"/>
              </a:rPr>
              <a:t>Acts 8:1 </a:t>
            </a:r>
            <a:r>
              <a:rPr lang="en-US" sz="2200" dirty="0" smtClean="0">
                <a:latin typeface="Cambria" panose="02040503050406030204" pitchFamily="18" charset="0"/>
              </a:rPr>
              <a:t>Now </a:t>
            </a:r>
            <a:r>
              <a:rPr lang="en-US" sz="2200" dirty="0">
                <a:latin typeface="Cambria" panose="02040503050406030204" pitchFamily="18" charset="0"/>
              </a:rPr>
              <a:t>Saul was consenting to his death. At that time a great persecution arose against the church which was at </a:t>
            </a:r>
            <a:r>
              <a:rPr lang="en-US" sz="2200" dirty="0" smtClean="0">
                <a:latin typeface="Cambria" panose="02040503050406030204" pitchFamily="18" charset="0"/>
              </a:rPr>
              <a:t>Jerusalem; and </a:t>
            </a:r>
            <a:r>
              <a:rPr lang="en-US" sz="2200" dirty="0">
                <a:latin typeface="Cambria" panose="02040503050406030204" pitchFamily="18" charset="0"/>
              </a:rPr>
              <a:t>they were all scattered throughout the regions of Judea and Samaria, except the apostles.  </a:t>
            </a:r>
            <a:r>
              <a:rPr lang="en-US" sz="2200" baseline="30000" dirty="0">
                <a:latin typeface="Cambria" panose="02040503050406030204" pitchFamily="18" charset="0"/>
              </a:rPr>
              <a:t>2</a:t>
            </a:r>
            <a:r>
              <a:rPr lang="en-US" sz="2200" dirty="0">
                <a:latin typeface="Cambria" panose="02040503050406030204" pitchFamily="18" charset="0"/>
              </a:rPr>
              <a:t>And devout men carried Stephen </a:t>
            </a:r>
            <a:r>
              <a:rPr lang="en-US" sz="2200" i="1" dirty="0">
                <a:latin typeface="Cambria" panose="02040503050406030204" pitchFamily="18" charset="0"/>
              </a:rPr>
              <a:t>to his burial,</a:t>
            </a:r>
            <a:r>
              <a:rPr lang="en-US" sz="2200" dirty="0">
                <a:latin typeface="Cambria" panose="02040503050406030204" pitchFamily="18" charset="0"/>
              </a:rPr>
              <a:t> and made great lamentation over him. </a:t>
            </a:r>
            <a:r>
              <a:rPr lang="en-US" sz="2200" baseline="30000" dirty="0">
                <a:latin typeface="Cambria" panose="02040503050406030204" pitchFamily="18" charset="0"/>
              </a:rPr>
              <a:t>3</a:t>
            </a:r>
            <a:r>
              <a:rPr lang="en-US" sz="2200" dirty="0">
                <a:latin typeface="Cambria" panose="02040503050406030204" pitchFamily="18" charset="0"/>
              </a:rPr>
              <a:t>As for Saul, he made havoc of the church, entering every house, and dragging off men and women, committing </a:t>
            </a:r>
            <a:r>
              <a:rPr lang="en-US" sz="2200" i="1" dirty="0">
                <a:latin typeface="Cambria" panose="02040503050406030204" pitchFamily="18" charset="0"/>
              </a:rPr>
              <a:t>them</a:t>
            </a:r>
            <a:r>
              <a:rPr lang="en-US" sz="2200" dirty="0">
                <a:latin typeface="Cambria" panose="02040503050406030204" pitchFamily="18" charset="0"/>
              </a:rPr>
              <a:t> to prison. </a:t>
            </a:r>
            <a:r>
              <a:rPr lang="en-US" sz="2200" u="sng" baseline="30000" dirty="0">
                <a:latin typeface="Cambria" panose="02040503050406030204" pitchFamily="18" charset="0"/>
              </a:rPr>
              <a:t>4</a:t>
            </a:r>
            <a:r>
              <a:rPr lang="en-US" sz="2200" u="sng" dirty="0">
                <a:latin typeface="Cambria" panose="02040503050406030204" pitchFamily="18" charset="0"/>
              </a:rPr>
              <a:t>Therefore those who were scattered went everywhere preaching the word</a:t>
            </a:r>
            <a:r>
              <a:rPr lang="en-US" sz="2200" dirty="0">
                <a:latin typeface="Cambria" panose="02040503050406030204" pitchFamily="18" charset="0"/>
              </a:rPr>
              <a:t>.  </a:t>
            </a:r>
            <a:r>
              <a:rPr lang="en-US" sz="2200" baseline="30000" dirty="0">
                <a:latin typeface="Cambria" panose="02040503050406030204" pitchFamily="18" charset="0"/>
              </a:rPr>
              <a:t>5</a:t>
            </a:r>
            <a:r>
              <a:rPr lang="en-US" sz="2200" dirty="0">
                <a:latin typeface="Cambria" panose="02040503050406030204" pitchFamily="18" charset="0"/>
              </a:rPr>
              <a:t>Then Philip went down to </a:t>
            </a:r>
            <a:r>
              <a:rPr lang="en-US" sz="2200" dirty="0" smtClean="0">
                <a:latin typeface="Cambria" panose="02040503050406030204" pitchFamily="18" charset="0"/>
              </a:rPr>
              <a:t>the </a:t>
            </a:r>
            <a:r>
              <a:rPr lang="en-US" sz="2200" dirty="0">
                <a:latin typeface="Cambria" panose="02040503050406030204" pitchFamily="18" charset="0"/>
              </a:rPr>
              <a:t>city of Samaria and preached Christ to </a:t>
            </a:r>
            <a:r>
              <a:rPr lang="en-US" sz="2200" dirty="0" smtClean="0">
                <a:latin typeface="Cambria" panose="02040503050406030204" pitchFamily="18" charset="0"/>
              </a:rPr>
              <a:t>them.</a:t>
            </a:r>
            <a:r>
              <a:rPr lang="en-US" sz="2200" dirty="0">
                <a:latin typeface="Cambria" panose="02040503050406030204" pitchFamily="18" charset="0"/>
              </a:rPr>
              <a:t> </a:t>
            </a:r>
            <a:r>
              <a:rPr lang="en-US" sz="2200" baseline="30000" dirty="0" smtClean="0">
                <a:latin typeface="Cambria" panose="02040503050406030204" pitchFamily="18" charset="0"/>
              </a:rPr>
              <a:t>6</a:t>
            </a:r>
            <a:r>
              <a:rPr lang="en-US" sz="2200" dirty="0" smtClean="0">
                <a:latin typeface="Cambria" panose="02040503050406030204" pitchFamily="18" charset="0"/>
              </a:rPr>
              <a:t>And </a:t>
            </a:r>
            <a:r>
              <a:rPr lang="en-US" sz="2200" dirty="0">
                <a:latin typeface="Cambria" panose="02040503050406030204" pitchFamily="18" charset="0"/>
              </a:rPr>
              <a:t>the multitudes with one accord heeded the things spoken by Philip, hearing and seeing the miracles which he </a:t>
            </a:r>
            <a:r>
              <a:rPr lang="en-US" sz="2200" dirty="0" smtClean="0">
                <a:latin typeface="Cambria" panose="02040503050406030204" pitchFamily="18" charset="0"/>
              </a:rPr>
              <a:t>did.</a:t>
            </a:r>
          </a:p>
          <a:p>
            <a:pPr>
              <a:buFontTx/>
              <a:buChar char="-"/>
            </a:pPr>
            <a:r>
              <a:rPr lang="en-US" sz="2200" dirty="0" smtClean="0">
                <a:solidFill>
                  <a:srgbClr val="474B78"/>
                </a:solidFill>
                <a:latin typeface="Cambria" panose="02040503050406030204" pitchFamily="18" charset="0"/>
                <a:ea typeface="宋体" pitchFamily="2" charset="-122"/>
              </a:rPr>
              <a:t>Unintended consequences: Scattered Christians preached in many other places</a:t>
            </a:r>
            <a:endParaRPr lang="en-US" sz="2200" dirty="0">
              <a:latin typeface="Cambria" panose="02040503050406030204" pitchFamily="18" charset="0"/>
            </a:endParaRPr>
          </a:p>
        </p:txBody>
      </p:sp>
      <p:sp>
        <p:nvSpPr>
          <p:cNvPr id="3" name="Title 2"/>
          <p:cNvSpPr>
            <a:spLocks noGrp="1"/>
          </p:cNvSpPr>
          <p:nvPr>
            <p:ph type="title"/>
          </p:nvPr>
        </p:nvSpPr>
        <p:spPr/>
        <p:txBody>
          <a:bodyPr/>
          <a:lstStyle/>
          <a:p>
            <a:r>
              <a:rPr lang="en-US" dirty="0" smtClean="0"/>
              <a:t>Effects of Persecution</a:t>
            </a:r>
            <a:endParaRPr lang="en-US" dirty="0"/>
          </a:p>
        </p:txBody>
      </p:sp>
    </p:spTree>
    <p:extLst>
      <p:ext uri="{BB962C8B-B14F-4D97-AF65-F5344CB8AC3E}">
        <p14:creationId xmlns:p14="http://schemas.microsoft.com/office/powerpoint/2010/main" val="3023207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2"/>
          </a:xfrm>
        </p:spPr>
        <p:txBody>
          <a:bodyPr/>
          <a:lstStyle/>
          <a:p>
            <a:pPr marL="109537" indent="0">
              <a:buNone/>
            </a:pPr>
            <a:r>
              <a:rPr lang="en-US" sz="2200" b="1" dirty="0" smtClean="0">
                <a:latin typeface="Cambria" panose="02040503050406030204" pitchFamily="18" charset="0"/>
              </a:rPr>
              <a:t>Acts 11:19 </a:t>
            </a:r>
            <a:r>
              <a:rPr lang="en-US" sz="2200" dirty="0" smtClean="0">
                <a:latin typeface="Cambria" panose="02040503050406030204" pitchFamily="18" charset="0"/>
              </a:rPr>
              <a:t>Now </a:t>
            </a:r>
            <a:r>
              <a:rPr lang="en-US" sz="2200" dirty="0">
                <a:latin typeface="Cambria" panose="02040503050406030204" pitchFamily="18" charset="0"/>
              </a:rPr>
              <a:t>those who were scattered after the persecution that arose over Stephen traveled as far as Phoenicia, Cyprus, and Antioch, preaching the word to no one but the Jews only.  </a:t>
            </a:r>
            <a:r>
              <a:rPr lang="en-US" sz="2200" baseline="30000" dirty="0">
                <a:latin typeface="Cambria" panose="02040503050406030204" pitchFamily="18" charset="0"/>
              </a:rPr>
              <a:t>20</a:t>
            </a:r>
            <a:r>
              <a:rPr lang="en-US" sz="2200" dirty="0">
                <a:latin typeface="Cambria" panose="02040503050406030204" pitchFamily="18" charset="0"/>
              </a:rPr>
              <a:t>But some of them were men from Cyprus and Cyrene, who, when they had come to Antioch, spoke to the Hellenists, preaching the Lord Jesus.  </a:t>
            </a:r>
            <a:r>
              <a:rPr lang="en-US" sz="2200" baseline="30000" dirty="0">
                <a:latin typeface="Cambria" panose="02040503050406030204" pitchFamily="18" charset="0"/>
              </a:rPr>
              <a:t>21</a:t>
            </a:r>
            <a:r>
              <a:rPr lang="en-US" sz="2200" dirty="0">
                <a:latin typeface="Cambria" panose="02040503050406030204" pitchFamily="18" charset="0"/>
              </a:rPr>
              <a:t>And the hand of the Lord was with them, and a</a:t>
            </a:r>
            <a:r>
              <a:rPr lang="en-US" sz="2200" u="sng" dirty="0">
                <a:latin typeface="Cambria" panose="02040503050406030204" pitchFamily="18" charset="0"/>
              </a:rPr>
              <a:t> great number believed and turned to the Lord</a:t>
            </a:r>
            <a:r>
              <a:rPr lang="en-US" sz="2200" dirty="0" smtClean="0">
                <a:latin typeface="Cambria" panose="02040503050406030204" pitchFamily="18" charset="0"/>
              </a:rPr>
              <a:t>.</a:t>
            </a:r>
          </a:p>
          <a:p>
            <a:pPr>
              <a:buFontTx/>
              <a:buChar char="-"/>
            </a:pPr>
            <a:r>
              <a:rPr lang="en-US" sz="2200" dirty="0" smtClean="0">
                <a:solidFill>
                  <a:srgbClr val="474B78"/>
                </a:solidFill>
                <a:latin typeface="Cambria" panose="02040503050406030204" pitchFamily="18" charset="0"/>
                <a:ea typeface="宋体" pitchFamily="2" charset="-122"/>
              </a:rPr>
              <a:t>This great persecution was intended to stop Christian “heresy”</a:t>
            </a:r>
          </a:p>
          <a:p>
            <a:pPr>
              <a:buFontTx/>
              <a:buChar char="-"/>
            </a:pPr>
            <a:r>
              <a:rPr lang="en-US" sz="2200" dirty="0" smtClean="0">
                <a:solidFill>
                  <a:srgbClr val="474B78"/>
                </a:solidFill>
                <a:latin typeface="Cambria" panose="02040503050406030204" pitchFamily="18" charset="0"/>
                <a:ea typeface="宋体" pitchFamily="2" charset="-122"/>
              </a:rPr>
              <a:t>God </a:t>
            </a:r>
            <a:r>
              <a:rPr lang="en-US" sz="2200" dirty="0">
                <a:solidFill>
                  <a:srgbClr val="474B78"/>
                </a:solidFill>
                <a:latin typeface="Cambria" panose="02040503050406030204" pitchFamily="18" charset="0"/>
                <a:ea typeface="宋体" pitchFamily="2" charset="-122"/>
              </a:rPr>
              <a:t>used the persecution at Stephen’s stoning to </a:t>
            </a:r>
            <a:r>
              <a:rPr lang="en-US" sz="2200" dirty="0" smtClean="0">
                <a:solidFill>
                  <a:srgbClr val="474B78"/>
                </a:solidFill>
                <a:latin typeface="Cambria" panose="02040503050406030204" pitchFamily="18" charset="0"/>
                <a:ea typeface="宋体" pitchFamily="2" charset="-122"/>
              </a:rPr>
              <a:t>bring salvation to </a:t>
            </a:r>
            <a:r>
              <a:rPr lang="en-US" sz="2200" dirty="0">
                <a:solidFill>
                  <a:srgbClr val="474B78"/>
                </a:solidFill>
                <a:latin typeface="Cambria" panose="02040503050406030204" pitchFamily="18" charset="0"/>
                <a:ea typeface="宋体" pitchFamily="2" charset="-122"/>
              </a:rPr>
              <a:t>the </a:t>
            </a:r>
            <a:r>
              <a:rPr lang="en-US" sz="2200" dirty="0" smtClean="0">
                <a:solidFill>
                  <a:srgbClr val="474B78"/>
                </a:solidFill>
                <a:latin typeface="Cambria" panose="02040503050406030204" pitchFamily="18" charset="0"/>
                <a:ea typeface="宋体" pitchFamily="2" charset="-122"/>
              </a:rPr>
              <a:t>Hellenists at Antioch </a:t>
            </a:r>
            <a:r>
              <a:rPr lang="en-US" sz="2200" dirty="0">
                <a:solidFill>
                  <a:srgbClr val="474B78"/>
                </a:solidFill>
                <a:latin typeface="Cambria" panose="02040503050406030204" pitchFamily="18" charset="0"/>
                <a:ea typeface="宋体" pitchFamily="2" charset="-122"/>
              </a:rPr>
              <a:t>(Greeks</a:t>
            </a:r>
            <a:r>
              <a:rPr lang="en-US" sz="2200" dirty="0" smtClean="0">
                <a:solidFill>
                  <a:srgbClr val="474B78"/>
                </a:solidFill>
                <a:latin typeface="Cambria" panose="02040503050406030204" pitchFamily="18" charset="0"/>
                <a:ea typeface="宋体" pitchFamily="2" charset="-122"/>
              </a:rPr>
              <a:t>)</a:t>
            </a:r>
            <a:r>
              <a:rPr lang="en-US" sz="2200" dirty="0">
                <a:latin typeface="Cambria" panose="02040503050406030204" pitchFamily="18" charset="0"/>
              </a:rPr>
              <a:t/>
            </a:r>
            <a:br>
              <a:rPr lang="en-US" sz="2200" dirty="0">
                <a:latin typeface="Cambria" panose="02040503050406030204" pitchFamily="18" charset="0"/>
              </a:rPr>
            </a:br>
            <a:r>
              <a:rPr lang="en-US" sz="2200" dirty="0">
                <a:latin typeface="Cambria" panose="02040503050406030204" pitchFamily="18" charset="0"/>
              </a:rPr>
              <a:t/>
            </a:r>
            <a:br>
              <a:rPr lang="en-US" sz="2200" dirty="0">
                <a:latin typeface="Cambria" panose="02040503050406030204" pitchFamily="18" charset="0"/>
              </a:rPr>
            </a:br>
            <a:endParaRPr lang="en-US" sz="2200" dirty="0">
              <a:latin typeface="Cambria" panose="02040503050406030204" pitchFamily="18" charset="0"/>
            </a:endParaRPr>
          </a:p>
        </p:txBody>
      </p:sp>
      <p:sp>
        <p:nvSpPr>
          <p:cNvPr id="3" name="Title 2"/>
          <p:cNvSpPr>
            <a:spLocks noGrp="1"/>
          </p:cNvSpPr>
          <p:nvPr>
            <p:ph type="title"/>
          </p:nvPr>
        </p:nvSpPr>
        <p:spPr/>
        <p:txBody>
          <a:bodyPr/>
          <a:lstStyle/>
          <a:p>
            <a:r>
              <a:rPr lang="en-US" dirty="0"/>
              <a:t>Effects of </a:t>
            </a:r>
            <a:r>
              <a:rPr lang="en-US" dirty="0" smtClean="0"/>
              <a:t>Persecution cont.</a:t>
            </a:r>
            <a:endParaRPr lang="en-US" dirty="0"/>
          </a:p>
        </p:txBody>
      </p:sp>
      <p:grpSp>
        <p:nvGrpSpPr>
          <p:cNvPr id="5" name="Group 4"/>
          <p:cNvGrpSpPr/>
          <p:nvPr/>
        </p:nvGrpSpPr>
        <p:grpSpPr>
          <a:xfrm>
            <a:off x="1828800" y="4800600"/>
            <a:ext cx="5524500" cy="1872191"/>
            <a:chOff x="1828800" y="4800600"/>
            <a:chExt cx="5524500" cy="1872191"/>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800600"/>
              <a:ext cx="5524500" cy="1872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590800" y="6303459"/>
              <a:ext cx="3925113" cy="369332"/>
            </a:xfrm>
            <a:prstGeom prst="rect">
              <a:avLst/>
            </a:prstGeom>
            <a:solidFill>
              <a:schemeClr val="bg1"/>
            </a:solidFill>
          </p:spPr>
          <p:txBody>
            <a:bodyPr wrap="none" rtlCol="0">
              <a:spAutoFit/>
            </a:bodyPr>
            <a:lstStyle/>
            <a:p>
              <a:r>
                <a:rPr lang="en-US" dirty="0" smtClean="0"/>
                <a:t>It’s like using water on a grease fire</a:t>
              </a:r>
              <a:endParaRPr lang="en-US" dirty="0"/>
            </a:p>
          </p:txBody>
        </p:sp>
      </p:grpSp>
    </p:spTree>
    <p:extLst>
      <p:ext uri="{BB962C8B-B14F-4D97-AF65-F5344CB8AC3E}">
        <p14:creationId xmlns:p14="http://schemas.microsoft.com/office/powerpoint/2010/main" val="369051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marL="624078" indent="-514350" eaLnBrk="1" fontAlgn="auto" hangingPunct="1">
              <a:spcAft>
                <a:spcPts val="0"/>
              </a:spcAft>
              <a:buFont typeface="+mj-lt"/>
              <a:buAutoNum type="arabicPeriod"/>
              <a:defRPr/>
            </a:pPr>
            <a:r>
              <a:rPr lang="en-US" dirty="0" smtClean="0"/>
              <a:t>God’s Kingdom is eternal; it can not be destroyed</a:t>
            </a:r>
          </a:p>
          <a:p>
            <a:pPr marL="624078" indent="-514350" eaLnBrk="1" fontAlgn="auto" hangingPunct="1">
              <a:spcAft>
                <a:spcPts val="0"/>
              </a:spcAft>
              <a:buFont typeface="+mj-lt"/>
              <a:buAutoNum type="arabicPeriod"/>
              <a:defRPr/>
            </a:pPr>
            <a:r>
              <a:rPr lang="en-US" dirty="0" smtClean="0"/>
              <a:t>God’s Kingdom requires faithful subjects</a:t>
            </a:r>
          </a:p>
          <a:p>
            <a:pPr marL="624078" indent="-514350" eaLnBrk="1" fontAlgn="auto" hangingPunct="1">
              <a:spcAft>
                <a:spcPts val="0"/>
              </a:spcAft>
              <a:buFont typeface="+mj-lt"/>
              <a:buAutoNum type="arabicPeriod"/>
              <a:defRPr/>
            </a:pPr>
            <a:r>
              <a:rPr lang="en-US" dirty="0" smtClean="0"/>
              <a:t>God preserves a faithful line of people, however large or small</a:t>
            </a:r>
            <a:endParaRPr lang="en-US" dirty="0"/>
          </a:p>
          <a:p>
            <a:pPr marL="624078" indent="-514350" eaLnBrk="1" fontAlgn="auto" hangingPunct="1">
              <a:spcAft>
                <a:spcPts val="0"/>
              </a:spcAft>
              <a:buFont typeface="+mj-lt"/>
              <a:buAutoNum type="arabicPeriod"/>
              <a:defRPr/>
            </a:pPr>
            <a:r>
              <a:rPr lang="en-US" dirty="0" smtClean="0"/>
              <a:t>Persecution for Christ is blessed and is for God’s glory</a:t>
            </a:r>
            <a:r>
              <a:rPr lang="en-US" dirty="0"/>
              <a:t/>
            </a:r>
            <a:br>
              <a:rPr lang="en-US" dirty="0"/>
            </a:b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Summary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457200" y="1295400"/>
            <a:ext cx="8305800" cy="4830763"/>
          </a:xfrm>
        </p:spPr>
        <p:txBody>
          <a:bodyPr/>
          <a:lstStyle/>
          <a:p>
            <a:pPr marL="514350" indent="-514350" eaLnBrk="1" hangingPunct="1">
              <a:buFont typeface="Lucida Sans Unicode" pitchFamily="34" charset="0"/>
              <a:buAutoNum type="arabicPeriod"/>
            </a:pPr>
            <a:r>
              <a:rPr lang="en-US" altLang="zh-CN" sz="2400" u="sng" dirty="0" smtClean="0">
                <a:ea typeface="宋体" pitchFamily="2" charset="-122"/>
              </a:rPr>
              <a:t>Knowing the Truth</a:t>
            </a:r>
            <a:r>
              <a:rPr lang="en-US" altLang="zh-CN" sz="2400" dirty="0" smtClean="0">
                <a:ea typeface="宋体" pitchFamily="2" charset="-122"/>
              </a:rPr>
              <a:t>: “You shall know the truth”</a:t>
            </a:r>
            <a:r>
              <a:rPr lang="en-US" altLang="zh-CN" sz="2400" i="1" dirty="0" smtClean="0">
                <a:ea typeface="宋体" pitchFamily="2" charset="-122"/>
              </a:rPr>
              <a:t>    </a:t>
            </a:r>
            <a:r>
              <a:rPr lang="en-US" altLang="zh-CN" sz="1600" i="1" dirty="0" smtClean="0">
                <a:ea typeface="宋体" pitchFamily="2" charset="-122"/>
              </a:rPr>
              <a:t>John 8:32a</a:t>
            </a:r>
          </a:p>
          <a:p>
            <a:pPr marL="514350" indent="-514350" eaLnBrk="1" hangingPunct="1">
              <a:buFont typeface="Lucida Sans Unicode" pitchFamily="34" charset="0"/>
              <a:buAutoNum type="arabicPeriod"/>
            </a:pPr>
            <a:r>
              <a:rPr lang="en-US" altLang="zh-CN" sz="2400" u="sng" dirty="0" smtClean="0">
                <a:ea typeface="宋体" pitchFamily="2" charset="-122"/>
              </a:rPr>
              <a:t>Loving the Truth</a:t>
            </a:r>
            <a:r>
              <a:rPr lang="en-US" altLang="zh-CN" sz="2400" dirty="0" smtClean="0">
                <a:ea typeface="宋体" pitchFamily="2" charset="-122"/>
              </a:rPr>
              <a:t>: “The Truth shall make you free” </a:t>
            </a:r>
            <a:r>
              <a:rPr lang="en-US" altLang="zh-CN" sz="1600" i="1" dirty="0" smtClean="0">
                <a:ea typeface="宋体" pitchFamily="2" charset="-122"/>
              </a:rPr>
              <a:t>John 8:32b</a:t>
            </a:r>
          </a:p>
          <a:p>
            <a:pPr marL="514350" indent="-514350" eaLnBrk="1" hangingPunct="1">
              <a:buFont typeface="Lucida Sans Unicode" pitchFamily="34" charset="0"/>
              <a:buAutoNum type="arabicPeriod"/>
            </a:pPr>
            <a:r>
              <a:rPr lang="en-US" altLang="zh-CN" sz="2400" u="sng" dirty="0" smtClean="0">
                <a:ea typeface="宋体" pitchFamily="2" charset="-122"/>
              </a:rPr>
              <a:t>Living the Truth</a:t>
            </a:r>
            <a:r>
              <a:rPr lang="en-US" altLang="zh-CN" sz="2400" dirty="0" smtClean="0">
                <a:ea typeface="宋体" pitchFamily="2" charset="-122"/>
              </a:rPr>
              <a:t>: “Walk in Truth” </a:t>
            </a:r>
            <a:r>
              <a:rPr lang="en-US" altLang="zh-CN" sz="1600" i="1" dirty="0" smtClean="0">
                <a:ea typeface="宋体" pitchFamily="2" charset="-122"/>
              </a:rPr>
              <a:t>3 John 1:3-4</a:t>
            </a:r>
          </a:p>
          <a:p>
            <a:pPr marL="914400" lvl="1" indent="-514350" eaLnBrk="1" hangingPunct="1">
              <a:buFont typeface="Lucida Sans Unicode" pitchFamily="34" charset="0"/>
              <a:buAutoNum type="romanUcPeriod"/>
            </a:pPr>
            <a:r>
              <a:rPr lang="en-US" altLang="zh-CN" sz="2000" i="1" dirty="0" smtClean="0">
                <a:ea typeface="宋体" pitchFamily="2" charset="-122"/>
              </a:rPr>
              <a:t>Integrity</a:t>
            </a:r>
          </a:p>
          <a:p>
            <a:pPr marL="914400" lvl="1" indent="-514350" eaLnBrk="1" hangingPunct="1">
              <a:buFont typeface="Lucida Sans Unicode" pitchFamily="34" charset="0"/>
              <a:buAutoNum type="romanUcPeriod"/>
            </a:pPr>
            <a:r>
              <a:rPr lang="en-US" altLang="zh-CN" sz="2000" i="1" dirty="0" smtClean="0">
                <a:ea typeface="宋体" pitchFamily="2" charset="-122"/>
              </a:rPr>
              <a:t>Secular vs. Sacred</a:t>
            </a:r>
          </a:p>
          <a:p>
            <a:pPr marL="514350" indent="-514350" eaLnBrk="1" hangingPunct="1">
              <a:buFont typeface="Lucida Sans Unicode" pitchFamily="34" charset="0"/>
              <a:buAutoNum type="arabicPeriod"/>
            </a:pPr>
            <a:r>
              <a:rPr lang="en-US" altLang="zh-CN" sz="2400" u="sng" dirty="0" smtClean="0">
                <a:ea typeface="宋体" pitchFamily="2" charset="-122"/>
              </a:rPr>
              <a:t>Trusting the Truth</a:t>
            </a:r>
            <a:r>
              <a:rPr lang="en-US" altLang="zh-CN" sz="2400" dirty="0" smtClean="0">
                <a:ea typeface="宋体" pitchFamily="2" charset="-122"/>
              </a:rPr>
              <a:t>: “The truth of the LORD </a:t>
            </a:r>
            <a:r>
              <a:rPr lang="en-US" altLang="zh-CN" sz="2400" i="1" dirty="0" smtClean="0">
                <a:ea typeface="宋体" pitchFamily="2" charset="-122"/>
              </a:rPr>
              <a:t>endures</a:t>
            </a:r>
            <a:r>
              <a:rPr lang="en-US" altLang="zh-CN" sz="2400" dirty="0" smtClean="0">
                <a:ea typeface="宋体" pitchFamily="2" charset="-122"/>
              </a:rPr>
              <a:t> forever”</a:t>
            </a:r>
            <a:r>
              <a:rPr lang="en-US" altLang="zh-CN" sz="1600" i="1" dirty="0" smtClean="0">
                <a:ea typeface="宋体" pitchFamily="2" charset="-122"/>
              </a:rPr>
              <a:t> Psalms 117:2</a:t>
            </a:r>
          </a:p>
          <a:p>
            <a:pPr marL="914400" lvl="1" indent="-514350" eaLnBrk="1" hangingPunct="1">
              <a:buFont typeface="Lucida Sans Unicode" pitchFamily="34" charset="0"/>
              <a:buAutoNum type="romanUcPeriod"/>
            </a:pPr>
            <a:r>
              <a:rPr lang="en-US" altLang="zh-CN" sz="2000" i="1" dirty="0" smtClean="0">
                <a:ea typeface="宋体" pitchFamily="2" charset="-122"/>
              </a:rPr>
              <a:t>The indestructibility of God’s Word</a:t>
            </a:r>
          </a:p>
          <a:p>
            <a:pPr marL="914400" lvl="1" indent="-514350" eaLnBrk="1" hangingPunct="1">
              <a:buFont typeface="Lucida Sans Unicode" pitchFamily="34" charset="0"/>
              <a:buAutoNum type="romanUcPeriod"/>
            </a:pPr>
            <a:r>
              <a:rPr lang="en-US" altLang="zh-CN" sz="2000" i="1" dirty="0" smtClean="0">
                <a:ea typeface="宋体" pitchFamily="2" charset="-122"/>
              </a:rPr>
              <a:t>The indestructibility of God’s people</a:t>
            </a:r>
          </a:p>
        </p:txBody>
      </p:sp>
      <p:sp>
        <p:nvSpPr>
          <p:cNvPr id="2" name="Title 1"/>
          <p:cNvSpPr>
            <a:spLocks noGrp="1"/>
          </p:cNvSpPr>
          <p:nvPr>
            <p:ph type="title"/>
          </p:nvPr>
        </p:nvSpPr>
        <p:spPr/>
        <p:txBody>
          <a:bodyPr/>
          <a:lstStyle/>
          <a:p>
            <a:pPr eaLnBrk="1" fontAlgn="auto" hangingPunct="1">
              <a:spcAft>
                <a:spcPts val="0"/>
              </a:spcAft>
              <a:defRPr/>
            </a:pPr>
            <a:r>
              <a:rPr lang="en-US" dirty="0" smtClean="0"/>
              <a:t>Truth Study Recap</a:t>
            </a:r>
            <a:endParaRPr lang="en-US" dirty="0"/>
          </a:p>
        </p:txBody>
      </p:sp>
    </p:spTree>
    <p:extLst>
      <p:ext uri="{BB962C8B-B14F-4D97-AF65-F5344CB8AC3E}">
        <p14:creationId xmlns:p14="http://schemas.microsoft.com/office/powerpoint/2010/main" val="3832264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457200" y="1295400"/>
            <a:ext cx="8305800" cy="4830763"/>
          </a:xfrm>
        </p:spPr>
        <p:txBody>
          <a:bodyPr/>
          <a:lstStyle/>
          <a:p>
            <a:pPr marL="514350" indent="-514350" eaLnBrk="1" hangingPunct="1">
              <a:buFont typeface="Lucida Sans Unicode" pitchFamily="34" charset="0"/>
              <a:buAutoNum type="arabicPeriod"/>
            </a:pPr>
            <a:r>
              <a:rPr lang="en-US" altLang="zh-CN" sz="2400" u="sng" dirty="0" smtClean="0">
                <a:solidFill>
                  <a:schemeClr val="tx2">
                    <a:lumMod val="60000"/>
                    <a:lumOff val="40000"/>
                  </a:schemeClr>
                </a:solidFill>
                <a:ea typeface="宋体" pitchFamily="2" charset="-122"/>
              </a:rPr>
              <a:t>Knowing the Truth</a:t>
            </a:r>
            <a:r>
              <a:rPr lang="en-US" altLang="zh-CN" sz="2400" dirty="0" smtClean="0">
                <a:solidFill>
                  <a:schemeClr val="tx2">
                    <a:lumMod val="60000"/>
                    <a:lumOff val="40000"/>
                  </a:schemeClr>
                </a:solidFill>
                <a:ea typeface="宋体" pitchFamily="2" charset="-122"/>
              </a:rPr>
              <a:t>: “You shall know the truth”</a:t>
            </a:r>
            <a:r>
              <a:rPr lang="en-US" altLang="zh-CN" sz="2400" i="1" dirty="0" smtClean="0">
                <a:solidFill>
                  <a:schemeClr val="tx2">
                    <a:lumMod val="60000"/>
                    <a:lumOff val="40000"/>
                  </a:schemeClr>
                </a:solidFill>
                <a:ea typeface="宋体" pitchFamily="2" charset="-122"/>
              </a:rPr>
              <a:t>    </a:t>
            </a:r>
            <a:r>
              <a:rPr lang="en-US" altLang="zh-CN" sz="1600" i="1" dirty="0" smtClean="0">
                <a:solidFill>
                  <a:schemeClr val="tx2">
                    <a:lumMod val="60000"/>
                    <a:lumOff val="40000"/>
                  </a:schemeClr>
                </a:solidFill>
                <a:ea typeface="宋体" pitchFamily="2" charset="-122"/>
              </a:rPr>
              <a:t>John 8:32a</a:t>
            </a:r>
          </a:p>
          <a:p>
            <a:pPr marL="514350" indent="-514350" eaLnBrk="1" hangingPunct="1">
              <a:buFont typeface="Lucida Sans Unicode" pitchFamily="34" charset="0"/>
              <a:buAutoNum type="arabicPeriod"/>
            </a:pPr>
            <a:r>
              <a:rPr lang="en-US" altLang="zh-CN" sz="2400" u="sng" dirty="0" smtClean="0">
                <a:solidFill>
                  <a:schemeClr val="tx2">
                    <a:lumMod val="60000"/>
                    <a:lumOff val="40000"/>
                  </a:schemeClr>
                </a:solidFill>
                <a:ea typeface="宋体" pitchFamily="2" charset="-122"/>
              </a:rPr>
              <a:t>Loving the Truth</a:t>
            </a:r>
            <a:r>
              <a:rPr lang="en-US" altLang="zh-CN" sz="2400" dirty="0" smtClean="0">
                <a:solidFill>
                  <a:schemeClr val="tx2">
                    <a:lumMod val="60000"/>
                    <a:lumOff val="40000"/>
                  </a:schemeClr>
                </a:solidFill>
                <a:ea typeface="宋体" pitchFamily="2" charset="-122"/>
              </a:rPr>
              <a:t>: “The Truth shall make you free” </a:t>
            </a:r>
            <a:r>
              <a:rPr lang="en-US" altLang="zh-CN" sz="1600" i="1" dirty="0" smtClean="0">
                <a:solidFill>
                  <a:schemeClr val="tx2">
                    <a:lumMod val="60000"/>
                    <a:lumOff val="40000"/>
                  </a:schemeClr>
                </a:solidFill>
                <a:ea typeface="宋体" pitchFamily="2" charset="-122"/>
              </a:rPr>
              <a:t>John 8:32b</a:t>
            </a:r>
          </a:p>
          <a:p>
            <a:pPr marL="514350" indent="-514350" eaLnBrk="1" hangingPunct="1">
              <a:buFont typeface="Lucida Sans Unicode" pitchFamily="34" charset="0"/>
              <a:buAutoNum type="arabicPeriod"/>
            </a:pPr>
            <a:r>
              <a:rPr lang="en-US" altLang="zh-CN" sz="2400" u="sng" dirty="0" smtClean="0">
                <a:solidFill>
                  <a:schemeClr val="tx2">
                    <a:lumMod val="60000"/>
                    <a:lumOff val="40000"/>
                  </a:schemeClr>
                </a:solidFill>
                <a:ea typeface="宋体" pitchFamily="2" charset="-122"/>
              </a:rPr>
              <a:t>Living the Truth</a:t>
            </a:r>
            <a:r>
              <a:rPr lang="en-US" altLang="zh-CN" sz="2400" dirty="0" smtClean="0">
                <a:solidFill>
                  <a:schemeClr val="tx2">
                    <a:lumMod val="60000"/>
                    <a:lumOff val="40000"/>
                  </a:schemeClr>
                </a:solidFill>
                <a:ea typeface="宋体" pitchFamily="2" charset="-122"/>
              </a:rPr>
              <a:t>: “Walk in Truth” </a:t>
            </a:r>
            <a:r>
              <a:rPr lang="en-US" altLang="zh-CN" sz="1600" i="1" dirty="0" smtClean="0">
                <a:solidFill>
                  <a:schemeClr val="tx2">
                    <a:lumMod val="60000"/>
                    <a:lumOff val="40000"/>
                  </a:schemeClr>
                </a:solidFill>
                <a:ea typeface="宋体" pitchFamily="2" charset="-122"/>
              </a:rPr>
              <a:t>3 John 1:3-4</a:t>
            </a:r>
          </a:p>
          <a:p>
            <a:pPr marL="914400" lvl="1" indent="-514350" eaLnBrk="1" hangingPunct="1">
              <a:buFont typeface="Lucida Sans Unicode" pitchFamily="34" charset="0"/>
              <a:buAutoNum type="romanUcPeriod"/>
            </a:pPr>
            <a:r>
              <a:rPr lang="en-US" altLang="zh-CN" sz="2000" i="1" dirty="0" smtClean="0">
                <a:solidFill>
                  <a:schemeClr val="tx2">
                    <a:lumMod val="60000"/>
                    <a:lumOff val="40000"/>
                  </a:schemeClr>
                </a:solidFill>
                <a:ea typeface="宋体" pitchFamily="2" charset="-122"/>
              </a:rPr>
              <a:t>Integrity</a:t>
            </a:r>
          </a:p>
          <a:p>
            <a:pPr marL="914400" lvl="1" indent="-514350" eaLnBrk="1" hangingPunct="1">
              <a:buFont typeface="Lucida Sans Unicode" pitchFamily="34" charset="0"/>
              <a:buAutoNum type="romanUcPeriod"/>
            </a:pPr>
            <a:r>
              <a:rPr lang="en-US" altLang="zh-CN" sz="2000" i="1" dirty="0" smtClean="0">
                <a:solidFill>
                  <a:schemeClr val="tx2">
                    <a:lumMod val="60000"/>
                    <a:lumOff val="40000"/>
                  </a:schemeClr>
                </a:solidFill>
                <a:ea typeface="宋体" pitchFamily="2" charset="-122"/>
              </a:rPr>
              <a:t>Secular vs. Sacred</a:t>
            </a:r>
          </a:p>
          <a:p>
            <a:pPr marL="514350" indent="-514350" eaLnBrk="1" hangingPunct="1">
              <a:buFont typeface="Lucida Sans Unicode" pitchFamily="34" charset="0"/>
              <a:buAutoNum type="arabicPeriod"/>
            </a:pPr>
            <a:r>
              <a:rPr lang="en-US" altLang="zh-CN" sz="2400" u="sng" dirty="0" smtClean="0">
                <a:ea typeface="宋体" pitchFamily="2" charset="-122"/>
              </a:rPr>
              <a:t>Trusting the Truth</a:t>
            </a:r>
            <a:r>
              <a:rPr lang="en-US" altLang="zh-CN" sz="2400" dirty="0" smtClean="0">
                <a:ea typeface="宋体" pitchFamily="2" charset="-122"/>
              </a:rPr>
              <a:t>: “The truth of the LORD </a:t>
            </a:r>
            <a:r>
              <a:rPr lang="en-US" altLang="zh-CN" sz="2400" i="1" dirty="0" smtClean="0">
                <a:ea typeface="宋体" pitchFamily="2" charset="-122"/>
              </a:rPr>
              <a:t>endures</a:t>
            </a:r>
            <a:r>
              <a:rPr lang="en-US" altLang="zh-CN" sz="2400" dirty="0" smtClean="0">
                <a:ea typeface="宋体" pitchFamily="2" charset="-122"/>
              </a:rPr>
              <a:t> forever”</a:t>
            </a:r>
            <a:r>
              <a:rPr lang="en-US" altLang="zh-CN" sz="1600" i="1" dirty="0" smtClean="0">
                <a:ea typeface="宋体" pitchFamily="2" charset="-122"/>
              </a:rPr>
              <a:t> Psalms 117:2</a:t>
            </a:r>
          </a:p>
          <a:p>
            <a:pPr marL="914400" lvl="1" indent="-514350" eaLnBrk="1" hangingPunct="1">
              <a:buFont typeface="Lucida Sans Unicode" pitchFamily="34" charset="0"/>
              <a:buAutoNum type="romanUcPeriod"/>
            </a:pPr>
            <a:r>
              <a:rPr lang="en-US" altLang="zh-CN" sz="2000" i="1" dirty="0" smtClean="0">
                <a:ea typeface="宋体" pitchFamily="2" charset="-122"/>
              </a:rPr>
              <a:t>The indestructibility of God’s Word</a:t>
            </a:r>
          </a:p>
          <a:p>
            <a:pPr marL="914400" lvl="1" indent="-514350" eaLnBrk="1" hangingPunct="1">
              <a:buFont typeface="Lucida Sans Unicode" pitchFamily="34" charset="0"/>
              <a:buAutoNum type="romanUcPeriod"/>
            </a:pPr>
            <a:r>
              <a:rPr lang="en-US" altLang="zh-CN" sz="2000" i="1" dirty="0" smtClean="0">
                <a:ea typeface="宋体" pitchFamily="2" charset="-122"/>
              </a:rPr>
              <a:t>The indestructibility of God’s people</a:t>
            </a:r>
          </a:p>
        </p:txBody>
      </p:sp>
      <p:sp>
        <p:nvSpPr>
          <p:cNvPr id="2" name="Title 1"/>
          <p:cNvSpPr>
            <a:spLocks noGrp="1"/>
          </p:cNvSpPr>
          <p:nvPr>
            <p:ph type="title"/>
          </p:nvPr>
        </p:nvSpPr>
        <p:spPr/>
        <p:txBody>
          <a:bodyPr/>
          <a:lstStyle/>
          <a:p>
            <a:pPr eaLnBrk="1" fontAlgn="auto" hangingPunct="1">
              <a:spcAft>
                <a:spcPts val="0"/>
              </a:spcAft>
              <a:defRPr/>
            </a:pPr>
            <a:r>
              <a:rPr lang="en-US" dirty="0" smtClean="0"/>
              <a:t>Serial Study Outline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idx="1"/>
          </p:nvPr>
        </p:nvSpPr>
        <p:spPr>
          <a:xfrm>
            <a:off x="1752600" y="3352800"/>
            <a:ext cx="6705600" cy="1905000"/>
          </a:xfrm>
        </p:spPr>
        <p:txBody>
          <a:bodyPr lIns="0" tIns="0" rIns="0" bIns="0"/>
          <a:lstStyle/>
          <a:p>
            <a:pPr marR="0" eaLnBrk="1" fontAlgn="ctr" hangingPunct="1">
              <a:spcBef>
                <a:spcPct val="0"/>
              </a:spcBef>
            </a:pPr>
            <a:r>
              <a:rPr lang="en-US" altLang="zh-CN" sz="2800" b="1" dirty="0" smtClean="0">
                <a:latin typeface="Cambria" pitchFamily="18" charset="0"/>
                <a:ea typeface="宋体" pitchFamily="2" charset="-122"/>
              </a:rPr>
              <a:t>Trusting the Truth: </a:t>
            </a:r>
          </a:p>
          <a:p>
            <a:pPr marR="0" eaLnBrk="1" fontAlgn="ctr" hangingPunct="1">
              <a:spcBef>
                <a:spcPct val="0"/>
              </a:spcBef>
            </a:pPr>
            <a:r>
              <a:rPr lang="en-US" altLang="zh-CN" sz="2800" b="1" i="1" dirty="0" smtClean="0">
                <a:latin typeface="Cambria" pitchFamily="18" charset="0"/>
                <a:ea typeface="宋体" pitchFamily="2" charset="-122"/>
              </a:rPr>
              <a:t>The Indestructibility of God’s People</a:t>
            </a:r>
            <a:endParaRPr lang="en-US" altLang="zh-CN" sz="1500" i="1" dirty="0" smtClean="0">
              <a:ea typeface="宋体" pitchFamily="2" charset="-122"/>
            </a:endParaRPr>
          </a:p>
          <a:p>
            <a:pPr marR="0" eaLnBrk="1" fontAlgn="ctr" hangingPunct="1">
              <a:lnSpc>
                <a:spcPct val="80000"/>
              </a:lnSpc>
            </a:pPr>
            <a:endParaRPr lang="en-US" altLang="zh-CN" sz="1400" dirty="0" smtClean="0">
              <a:ea typeface="宋体" pitchFamily="2" charset="-122"/>
            </a:endParaRPr>
          </a:p>
          <a:p>
            <a:pPr marR="0" eaLnBrk="1" fontAlgn="ctr" hangingPunct="1">
              <a:lnSpc>
                <a:spcPct val="80000"/>
              </a:lnSpc>
            </a:pPr>
            <a:r>
              <a:rPr lang="en-US" altLang="zh-CN" sz="1400" dirty="0" smtClean="0">
                <a:ea typeface="宋体" pitchFamily="2" charset="-122"/>
              </a:rPr>
              <a:t>Chad </a:t>
            </a:r>
            <a:r>
              <a:rPr lang="en-US" altLang="zh-CN" sz="1400" dirty="0" err="1" smtClean="0">
                <a:ea typeface="宋体" pitchFamily="2" charset="-122"/>
              </a:rPr>
              <a:t>Cogburn</a:t>
            </a:r>
            <a:endParaRPr lang="en-US" altLang="zh-CN" sz="1400" dirty="0" smtClean="0">
              <a:ea typeface="宋体" pitchFamily="2" charset="-122"/>
            </a:endParaRPr>
          </a:p>
          <a:p>
            <a:pPr marR="0" eaLnBrk="1" fontAlgn="ctr" hangingPunct="1">
              <a:lnSpc>
                <a:spcPct val="80000"/>
              </a:lnSpc>
            </a:pPr>
            <a:r>
              <a:rPr lang="en-US" altLang="zh-CN" sz="1400" dirty="0" smtClean="0">
                <a:ea typeface="宋体" pitchFamily="2" charset="-122"/>
              </a:rPr>
              <a:t>26 April 2015</a:t>
            </a:r>
          </a:p>
        </p:txBody>
      </p:sp>
      <p:sp>
        <p:nvSpPr>
          <p:cNvPr id="16388" name="Rectangle 4"/>
          <p:cNvSpPr>
            <a:spLocks noGrp="1"/>
          </p:cNvSpPr>
          <p:nvPr>
            <p:ph type="ctrTitle" idx="4294967295"/>
          </p:nvPr>
        </p:nvSpPr>
        <p:spPr bwMode="auto">
          <a:xfrm>
            <a:off x="685800" y="1828800"/>
            <a:ext cx="7772400" cy="1470025"/>
          </a:xfrm>
        </p:spPr>
        <p:txBody>
          <a:bodyPr wrap="square" lIns="91440" tIns="45720" rIns="91440" bIns="45720" numCol="1" anchorCtr="0" compatLnSpc="1">
            <a:prstTxWarp prst="textNoShape">
              <a:avLst/>
            </a:prstTxWarp>
          </a:bodyPr>
          <a:lstStyle/>
          <a:p>
            <a:pPr algn="r" eaLnBrk="1" hangingPunct="1">
              <a:defRPr/>
            </a:pPr>
            <a:r>
              <a:rPr lang="en-US" altLang="zh-CN" dirty="0" smtClean="0">
                <a:effectLst/>
                <a:ea typeface="宋体" pitchFamily="2" charset="-122"/>
              </a:rPr>
              <a:t>Truth</a:t>
            </a:r>
            <a:br>
              <a:rPr lang="en-US" altLang="zh-CN" dirty="0" smtClean="0">
                <a:effectLst/>
                <a:ea typeface="宋体" pitchFamily="2" charset="-122"/>
              </a:rPr>
            </a:br>
            <a:r>
              <a:rPr lang="en-US" altLang="zh-CN" dirty="0" smtClean="0">
                <a:effectLst/>
                <a:ea typeface="宋体" pitchFamily="2" charset="-122"/>
              </a:rPr>
              <a:t>Part V.</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382000" cy="5257800"/>
          </a:xfrm>
        </p:spPr>
        <p:txBody>
          <a:bodyPr/>
          <a:lstStyle/>
          <a:p>
            <a:pPr marL="109537" indent="0">
              <a:buNone/>
            </a:pPr>
            <a:r>
              <a:rPr lang="en-US" sz="2000" b="1" dirty="0">
                <a:latin typeface="Cambria" panose="02040503050406030204" pitchFamily="18" charset="0"/>
              </a:rPr>
              <a:t>Daniel 2:44 </a:t>
            </a:r>
            <a:r>
              <a:rPr lang="en-US" sz="2000" dirty="0">
                <a:latin typeface="Cambria" panose="02040503050406030204" pitchFamily="18" charset="0"/>
              </a:rPr>
              <a:t>And in the days of these kings the God of heaven will set up a kingdom which </a:t>
            </a:r>
            <a:r>
              <a:rPr lang="en-US" sz="2000" u="sng" dirty="0">
                <a:latin typeface="Cambria" panose="02040503050406030204" pitchFamily="18" charset="0"/>
              </a:rPr>
              <a:t>shall never be destroyed</a:t>
            </a:r>
            <a:r>
              <a:rPr lang="en-US" sz="2000" dirty="0">
                <a:latin typeface="Cambria" panose="02040503050406030204" pitchFamily="18" charset="0"/>
              </a:rPr>
              <a:t>; and the kingdom shall not be left to other people; it shall break in pieces and consume all these kingdoms, and </a:t>
            </a:r>
            <a:r>
              <a:rPr lang="en-US" sz="2000" u="sng" dirty="0">
                <a:latin typeface="Cambria" panose="02040503050406030204" pitchFamily="18" charset="0"/>
              </a:rPr>
              <a:t>it shall stand forever</a:t>
            </a:r>
            <a:r>
              <a:rPr lang="en-US" sz="2000" dirty="0" smtClean="0">
                <a:latin typeface="Cambria" panose="02040503050406030204" pitchFamily="18" charset="0"/>
              </a:rPr>
              <a:t>.</a:t>
            </a:r>
          </a:p>
          <a:p>
            <a:pPr>
              <a:buFontTx/>
              <a:buChar char="-"/>
            </a:pPr>
            <a:r>
              <a:rPr lang="en-US" sz="2000" dirty="0">
                <a:solidFill>
                  <a:srgbClr val="474B78"/>
                </a:solidFill>
                <a:latin typeface="Cambria" panose="02040503050406030204" pitchFamily="18" charset="0"/>
                <a:ea typeface="宋体" pitchFamily="2" charset="-122"/>
              </a:rPr>
              <a:t>God’s kingdom will never be destroyed</a:t>
            </a:r>
          </a:p>
          <a:p>
            <a:pPr marL="109537" indent="0">
              <a:buNone/>
            </a:pPr>
            <a:endParaRPr lang="en-US" sz="2000" b="1" dirty="0" smtClean="0">
              <a:latin typeface="Cambria" panose="02040503050406030204" pitchFamily="18" charset="0"/>
            </a:endParaRPr>
          </a:p>
          <a:p>
            <a:pPr marL="109537" indent="0">
              <a:buNone/>
            </a:pPr>
            <a:r>
              <a:rPr lang="en-US" sz="2000" b="1" dirty="0" smtClean="0">
                <a:latin typeface="Cambria" panose="02040503050406030204" pitchFamily="18" charset="0"/>
              </a:rPr>
              <a:t>Hebrews </a:t>
            </a:r>
            <a:r>
              <a:rPr lang="en-US" sz="2000" b="1" dirty="0">
                <a:latin typeface="Cambria" panose="02040503050406030204" pitchFamily="18" charset="0"/>
              </a:rPr>
              <a:t>12:27 </a:t>
            </a:r>
            <a:r>
              <a:rPr lang="en-US" sz="2000" dirty="0" smtClean="0">
                <a:latin typeface="Cambria" panose="02040503050406030204" pitchFamily="18" charset="0"/>
              </a:rPr>
              <a:t>Now </a:t>
            </a:r>
            <a:r>
              <a:rPr lang="en-US" sz="2000" dirty="0">
                <a:latin typeface="Cambria" panose="02040503050406030204" pitchFamily="18" charset="0"/>
              </a:rPr>
              <a:t>this, </a:t>
            </a:r>
            <a:r>
              <a:rPr lang="en-US" sz="2000" i="1" dirty="0">
                <a:latin typeface="Cambria" panose="02040503050406030204" pitchFamily="18" charset="0"/>
              </a:rPr>
              <a:t>“Yet once more,”</a:t>
            </a:r>
            <a:r>
              <a:rPr lang="en-US" sz="2000" dirty="0">
                <a:latin typeface="Cambria" panose="02040503050406030204" pitchFamily="18" charset="0"/>
              </a:rPr>
              <a:t> indicates the removal of those things that are being shaken, as of things that are made, that the things which cannot be shaken may remain. </a:t>
            </a:r>
            <a:r>
              <a:rPr lang="en-US" sz="2000" baseline="30000" dirty="0">
                <a:latin typeface="Cambria" panose="02040503050406030204" pitchFamily="18" charset="0"/>
              </a:rPr>
              <a:t>28</a:t>
            </a:r>
            <a:r>
              <a:rPr lang="en-US" sz="2000" dirty="0">
                <a:latin typeface="Cambria" panose="02040503050406030204" pitchFamily="18" charset="0"/>
              </a:rPr>
              <a:t>Therefore, since we are receiving a </a:t>
            </a:r>
            <a:r>
              <a:rPr lang="en-US" sz="2000" u="sng" dirty="0">
                <a:latin typeface="Cambria" panose="02040503050406030204" pitchFamily="18" charset="0"/>
              </a:rPr>
              <a:t>kingdom which cannot be shaken</a:t>
            </a:r>
            <a:r>
              <a:rPr lang="en-US" sz="2000" dirty="0">
                <a:latin typeface="Cambria" panose="02040503050406030204" pitchFamily="18" charset="0"/>
              </a:rPr>
              <a:t>, let us have grace, by which we </a:t>
            </a:r>
            <a:r>
              <a:rPr lang="en-US" sz="2000" dirty="0" smtClean="0">
                <a:latin typeface="Cambria" panose="02040503050406030204" pitchFamily="18" charset="0"/>
              </a:rPr>
              <a:t>may </a:t>
            </a:r>
            <a:r>
              <a:rPr lang="en-US" sz="2000" dirty="0">
                <a:latin typeface="Cambria" panose="02040503050406030204" pitchFamily="18" charset="0"/>
              </a:rPr>
              <a:t>serve God </a:t>
            </a:r>
            <a:r>
              <a:rPr lang="en-US" sz="2000" dirty="0" smtClean="0">
                <a:latin typeface="Cambria" panose="02040503050406030204" pitchFamily="18" charset="0"/>
              </a:rPr>
              <a:t>acceptably with </a:t>
            </a:r>
            <a:r>
              <a:rPr lang="en-US" sz="2000" dirty="0">
                <a:latin typeface="Cambria" panose="02040503050406030204" pitchFamily="18" charset="0"/>
              </a:rPr>
              <a:t>reverence and godly fear</a:t>
            </a:r>
            <a:r>
              <a:rPr lang="en-US" sz="2000" dirty="0" smtClean="0">
                <a:latin typeface="Cambria" panose="02040503050406030204" pitchFamily="18" charset="0"/>
              </a:rPr>
              <a:t>.</a:t>
            </a:r>
          </a:p>
          <a:p>
            <a:pPr>
              <a:buFontTx/>
              <a:buChar char="-"/>
            </a:pPr>
            <a:r>
              <a:rPr lang="en-US" sz="2000" dirty="0" smtClean="0">
                <a:solidFill>
                  <a:srgbClr val="474B78"/>
                </a:solidFill>
                <a:latin typeface="Cambria" panose="02040503050406030204" pitchFamily="18" charset="0"/>
                <a:ea typeface="宋体" pitchFamily="2" charset="-122"/>
              </a:rPr>
              <a:t>God’s </a:t>
            </a:r>
            <a:r>
              <a:rPr lang="en-US" sz="2000" dirty="0">
                <a:solidFill>
                  <a:srgbClr val="474B78"/>
                </a:solidFill>
                <a:latin typeface="Cambria" panose="02040503050406030204" pitchFamily="18" charset="0"/>
                <a:ea typeface="宋体" pitchFamily="2" charset="-122"/>
              </a:rPr>
              <a:t>kingdom is </a:t>
            </a:r>
            <a:r>
              <a:rPr lang="en-US" sz="2000" dirty="0" smtClean="0">
                <a:solidFill>
                  <a:srgbClr val="474B78"/>
                </a:solidFill>
                <a:latin typeface="Cambria" panose="02040503050406030204" pitchFamily="18" charset="0"/>
                <a:ea typeface="宋体" pitchFamily="2" charset="-122"/>
              </a:rPr>
              <a:t>eternal</a:t>
            </a:r>
          </a:p>
          <a:p>
            <a:pPr>
              <a:buFontTx/>
              <a:buChar char="-"/>
            </a:pPr>
            <a:r>
              <a:rPr lang="en-US" sz="2000" dirty="0" smtClean="0">
                <a:solidFill>
                  <a:srgbClr val="474B78"/>
                </a:solidFill>
                <a:latin typeface="Cambria" panose="02040503050406030204" pitchFamily="18" charset="0"/>
                <a:ea typeface="宋体" pitchFamily="2" charset="-122"/>
              </a:rPr>
              <a:t>If His kingdom is eternal, then the subjects and creed must                                                   also be eternal.</a:t>
            </a:r>
            <a:r>
              <a:rPr lang="en-US" sz="2000" dirty="0"/>
              <a:t/>
            </a:r>
            <a:br>
              <a:rPr lang="en-US" sz="2000" dirty="0"/>
            </a:br>
            <a:r>
              <a:rPr lang="en-US" sz="2000" dirty="0"/>
              <a:t/>
            </a:r>
            <a:br>
              <a:rPr lang="en-US" sz="2000" dirty="0"/>
            </a:br>
            <a:endParaRPr lang="en-US" sz="2000" dirty="0"/>
          </a:p>
        </p:txBody>
      </p:sp>
      <p:sp>
        <p:nvSpPr>
          <p:cNvPr id="3" name="Title 2"/>
          <p:cNvSpPr>
            <a:spLocks noGrp="1"/>
          </p:cNvSpPr>
          <p:nvPr>
            <p:ph type="title"/>
          </p:nvPr>
        </p:nvSpPr>
        <p:spPr/>
        <p:txBody>
          <a:bodyPr>
            <a:normAutofit/>
          </a:bodyPr>
          <a:lstStyle/>
          <a:p>
            <a:r>
              <a:rPr lang="en-US" sz="3600" dirty="0" smtClean="0"/>
              <a:t>Longevity of God’s Kingdom</a:t>
            </a:r>
            <a:endParaRPr lang="en-US" sz="3600" dirty="0"/>
          </a:p>
        </p:txBody>
      </p:sp>
    </p:spTree>
    <p:extLst>
      <p:ext uri="{BB962C8B-B14F-4D97-AF65-F5344CB8AC3E}">
        <p14:creationId xmlns:p14="http://schemas.microsoft.com/office/powerpoint/2010/main" val="16392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382000" cy="5410200"/>
          </a:xfrm>
        </p:spPr>
        <p:txBody>
          <a:bodyPr>
            <a:noAutofit/>
          </a:bodyPr>
          <a:lstStyle/>
          <a:p>
            <a:pPr marL="109728" indent="0" eaLnBrk="1" fontAlgn="auto" hangingPunct="1">
              <a:spcAft>
                <a:spcPts val="0"/>
              </a:spcAft>
              <a:buNone/>
              <a:defRPr/>
            </a:pPr>
            <a:r>
              <a:rPr lang="en-US" sz="2000" b="1" dirty="0" smtClean="0">
                <a:latin typeface="Cambria" panose="02040503050406030204" pitchFamily="18" charset="0"/>
              </a:rPr>
              <a:t>Psalms </a:t>
            </a:r>
            <a:r>
              <a:rPr lang="en-US" sz="2000" b="1" dirty="0">
                <a:latin typeface="Cambria" panose="02040503050406030204" pitchFamily="18" charset="0"/>
              </a:rPr>
              <a:t>145:10 </a:t>
            </a:r>
            <a:r>
              <a:rPr lang="en-US" sz="2000" dirty="0">
                <a:latin typeface="Cambria" panose="02040503050406030204" pitchFamily="18" charset="0"/>
              </a:rPr>
              <a:t>All Your works shall praise You, O </a:t>
            </a:r>
            <a:r>
              <a:rPr lang="en-US" sz="2000" cap="small" dirty="0">
                <a:latin typeface="Cambria" panose="02040503050406030204" pitchFamily="18" charset="0"/>
              </a:rPr>
              <a:t>Lord</a:t>
            </a:r>
            <a:r>
              <a:rPr lang="en-US" sz="2000" dirty="0">
                <a:latin typeface="Cambria" panose="02040503050406030204" pitchFamily="18" charset="0"/>
              </a:rPr>
              <a:t>, And Your saints shall bless You. </a:t>
            </a:r>
            <a:r>
              <a:rPr lang="en-US" sz="2000" baseline="30000" dirty="0">
                <a:latin typeface="Cambria" panose="02040503050406030204" pitchFamily="18" charset="0"/>
              </a:rPr>
              <a:t>11</a:t>
            </a:r>
            <a:r>
              <a:rPr lang="en-US" sz="2000" dirty="0">
                <a:latin typeface="Cambria" panose="02040503050406030204" pitchFamily="18" charset="0"/>
              </a:rPr>
              <a:t>They shall speak of the glory of Your kingdom, And talk of Your power, 12To make known to the sons of men His mighty acts, And the glorious majesty of His kingdom. </a:t>
            </a:r>
            <a:r>
              <a:rPr lang="en-US" sz="2000" u="sng" baseline="30000" dirty="0">
                <a:latin typeface="Cambria" panose="02040503050406030204" pitchFamily="18" charset="0"/>
              </a:rPr>
              <a:t>13</a:t>
            </a:r>
            <a:r>
              <a:rPr lang="en-US" sz="2000" u="sng" dirty="0">
                <a:latin typeface="Cambria" panose="02040503050406030204" pitchFamily="18" charset="0"/>
              </a:rPr>
              <a:t>Your kingdom </a:t>
            </a:r>
            <a:r>
              <a:rPr lang="en-US" sz="2000" i="1" u="sng" dirty="0">
                <a:latin typeface="Cambria" panose="02040503050406030204" pitchFamily="18" charset="0"/>
              </a:rPr>
              <a:t>is</a:t>
            </a:r>
            <a:r>
              <a:rPr lang="en-US" sz="2000" u="sng" dirty="0">
                <a:latin typeface="Cambria" panose="02040503050406030204" pitchFamily="18" charset="0"/>
              </a:rPr>
              <a:t> an everlasting kingdom</a:t>
            </a:r>
            <a:r>
              <a:rPr lang="en-US" sz="2000" dirty="0">
                <a:latin typeface="Cambria" panose="02040503050406030204" pitchFamily="18" charset="0"/>
              </a:rPr>
              <a:t>, And Your dominion </a:t>
            </a:r>
            <a:r>
              <a:rPr lang="en-US" sz="2000" i="1" dirty="0">
                <a:latin typeface="Cambria" panose="02040503050406030204" pitchFamily="18" charset="0"/>
              </a:rPr>
              <a:t>endures</a:t>
            </a:r>
            <a:r>
              <a:rPr lang="en-US" sz="2000" dirty="0">
                <a:latin typeface="Cambria" panose="02040503050406030204" pitchFamily="18" charset="0"/>
              </a:rPr>
              <a:t> throughout all generations</a:t>
            </a:r>
            <a:r>
              <a:rPr lang="en-US" sz="2000" dirty="0" smtClean="0">
                <a:latin typeface="Cambria" panose="02040503050406030204" pitchFamily="18" charset="0"/>
              </a:rPr>
              <a:t>.</a:t>
            </a:r>
          </a:p>
          <a:p>
            <a:pPr marL="452628" indent="-342900" eaLnBrk="1" fontAlgn="auto" hangingPunct="1">
              <a:spcAft>
                <a:spcPts val="0"/>
              </a:spcAft>
              <a:buFontTx/>
              <a:buChar char="-"/>
              <a:defRPr/>
            </a:pPr>
            <a:r>
              <a:rPr lang="en-US" sz="2000" dirty="0">
                <a:solidFill>
                  <a:srgbClr val="474B78"/>
                </a:solidFill>
                <a:latin typeface="Cambria" panose="02040503050406030204" pitchFamily="18" charset="0"/>
                <a:ea typeface="宋体" pitchFamily="2" charset="-122"/>
              </a:rPr>
              <a:t>Vs. 10-11 - God’s works are for His glory and glory of His kingdom</a:t>
            </a:r>
          </a:p>
          <a:p>
            <a:pPr marL="452628" indent="-342900" eaLnBrk="1" fontAlgn="auto" hangingPunct="1">
              <a:spcAft>
                <a:spcPts val="0"/>
              </a:spcAft>
              <a:buFontTx/>
              <a:buChar char="-"/>
              <a:defRPr/>
            </a:pPr>
            <a:r>
              <a:rPr lang="en-US" sz="2000" dirty="0">
                <a:solidFill>
                  <a:srgbClr val="474B78"/>
                </a:solidFill>
                <a:latin typeface="Cambria" panose="02040503050406030204" pitchFamily="18" charset="0"/>
                <a:ea typeface="宋体" pitchFamily="2" charset="-122"/>
              </a:rPr>
              <a:t>Vs. 13 – God’s kingdom and dominion is everlasting</a:t>
            </a:r>
            <a:r>
              <a:rPr lang="en-US" sz="2000" dirty="0">
                <a:latin typeface="Cambria" panose="02040503050406030204" pitchFamily="18" charset="0"/>
              </a:rPr>
              <a:t/>
            </a:r>
            <a:br>
              <a:rPr lang="en-US" sz="2000" dirty="0">
                <a:latin typeface="Cambria" panose="02040503050406030204" pitchFamily="18" charset="0"/>
              </a:rPr>
            </a:br>
            <a:r>
              <a:rPr lang="en-US" sz="2000" dirty="0">
                <a:latin typeface="Cambria" panose="02040503050406030204" pitchFamily="18" charset="0"/>
              </a:rPr>
              <a:t/>
            </a:r>
            <a:br>
              <a:rPr lang="en-US" sz="2000" dirty="0">
                <a:latin typeface="Cambria" panose="02040503050406030204" pitchFamily="18" charset="0"/>
              </a:rPr>
            </a:br>
            <a:r>
              <a:rPr lang="en-US" sz="2000" dirty="0">
                <a:latin typeface="Cambria" panose="02040503050406030204" pitchFamily="18" charset="0"/>
              </a:rPr>
              <a:t/>
            </a:r>
            <a:br>
              <a:rPr lang="en-US" sz="2000" dirty="0">
                <a:latin typeface="Cambria" panose="02040503050406030204" pitchFamily="18" charset="0"/>
              </a:rPr>
            </a:br>
            <a:endParaRPr lang="en-US" sz="2000" i="1" dirty="0" smtClean="0">
              <a:latin typeface="Cambria" panose="02040503050406030204" pitchFamily="18" charset="0"/>
            </a:endParaRPr>
          </a:p>
        </p:txBody>
      </p:sp>
      <p:sp>
        <p:nvSpPr>
          <p:cNvPr id="2" name="Title 1"/>
          <p:cNvSpPr>
            <a:spLocks noGrp="1"/>
          </p:cNvSpPr>
          <p:nvPr>
            <p:ph type="title"/>
          </p:nvPr>
        </p:nvSpPr>
        <p:spPr/>
        <p:txBody>
          <a:bodyPr>
            <a:normAutofit/>
          </a:bodyPr>
          <a:lstStyle/>
          <a:p>
            <a:pPr eaLnBrk="1" fontAlgn="auto" hangingPunct="1">
              <a:spcAft>
                <a:spcPts val="0"/>
              </a:spcAft>
              <a:defRPr/>
            </a:pPr>
            <a:r>
              <a:rPr lang="en-US" sz="3600" dirty="0"/>
              <a:t>Longevity of God’s Kingdom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2"/>
          </a:xfrm>
        </p:spPr>
        <p:txBody>
          <a:bodyPr/>
          <a:lstStyle/>
          <a:p>
            <a:pPr marL="109537" indent="0">
              <a:buNone/>
            </a:pPr>
            <a:r>
              <a:rPr lang="en-US" sz="2000" b="1" dirty="0" smtClean="0">
                <a:latin typeface="Cambria" panose="02040503050406030204" pitchFamily="18" charset="0"/>
              </a:rPr>
              <a:t>Matthew </a:t>
            </a:r>
            <a:r>
              <a:rPr lang="en-US" sz="2000" b="1" dirty="0">
                <a:latin typeface="Cambria" panose="02040503050406030204" pitchFamily="18" charset="0"/>
              </a:rPr>
              <a:t>13:24 </a:t>
            </a:r>
            <a:r>
              <a:rPr lang="en-US" sz="2000" dirty="0" smtClean="0">
                <a:latin typeface="Cambria" panose="02040503050406030204" pitchFamily="18" charset="0"/>
              </a:rPr>
              <a:t>Another </a:t>
            </a:r>
            <a:r>
              <a:rPr lang="en-US" sz="2000" dirty="0">
                <a:latin typeface="Cambria" panose="02040503050406030204" pitchFamily="18" charset="0"/>
              </a:rPr>
              <a:t>parable He put forth to them, saying</a:t>
            </a:r>
            <a:r>
              <a:rPr lang="en-US" sz="2000" dirty="0" smtClean="0">
                <a:latin typeface="Cambria" panose="02040503050406030204" pitchFamily="18" charset="0"/>
              </a:rPr>
              <a:t>: “</a:t>
            </a:r>
            <a:r>
              <a:rPr lang="en-US" sz="2000" dirty="0">
                <a:latin typeface="Cambria" panose="02040503050406030204" pitchFamily="18" charset="0"/>
              </a:rPr>
              <a:t>The kingdom of heaven is like a man who sowed good seed in his field;  </a:t>
            </a:r>
            <a:r>
              <a:rPr lang="en-US" sz="2000" baseline="30000" dirty="0">
                <a:latin typeface="Cambria" panose="02040503050406030204" pitchFamily="18" charset="0"/>
              </a:rPr>
              <a:t>25</a:t>
            </a:r>
            <a:r>
              <a:rPr lang="en-US" sz="2000" dirty="0">
                <a:latin typeface="Cambria" panose="02040503050406030204" pitchFamily="18" charset="0"/>
              </a:rPr>
              <a:t>but while men slept, his enemy came and sowed tares among the wheat and went his way.  </a:t>
            </a:r>
            <a:r>
              <a:rPr lang="en-US" sz="2000" baseline="30000" dirty="0">
                <a:latin typeface="Cambria" panose="02040503050406030204" pitchFamily="18" charset="0"/>
              </a:rPr>
              <a:t>26</a:t>
            </a:r>
            <a:r>
              <a:rPr lang="en-US" sz="2000" dirty="0">
                <a:latin typeface="Cambria" panose="02040503050406030204" pitchFamily="18" charset="0"/>
              </a:rPr>
              <a:t>But when the grain had sprouted and produced a crop, then the tares also appeared.  </a:t>
            </a:r>
            <a:r>
              <a:rPr lang="en-US" sz="2000" baseline="30000" dirty="0">
                <a:latin typeface="Cambria" panose="02040503050406030204" pitchFamily="18" charset="0"/>
              </a:rPr>
              <a:t>27</a:t>
            </a:r>
            <a:r>
              <a:rPr lang="en-US" sz="2000" dirty="0">
                <a:latin typeface="Cambria" panose="02040503050406030204" pitchFamily="18" charset="0"/>
              </a:rPr>
              <a:t>So the servants of the owner came and said to him, ‘Sir, did you not sow good seed in your field? How then does it have tares?’  </a:t>
            </a:r>
            <a:r>
              <a:rPr lang="en-US" sz="2000" baseline="30000" dirty="0">
                <a:latin typeface="Cambria" panose="02040503050406030204" pitchFamily="18" charset="0"/>
              </a:rPr>
              <a:t>28</a:t>
            </a:r>
            <a:r>
              <a:rPr lang="en-US" sz="2000" dirty="0">
                <a:latin typeface="Cambria" panose="02040503050406030204" pitchFamily="18" charset="0"/>
              </a:rPr>
              <a:t>He said to them, ‘An enemy has done this.’ The servants said to him, ‘Do you want us then to go and gather them up?’  </a:t>
            </a:r>
            <a:r>
              <a:rPr lang="en-US" sz="2000" baseline="30000" dirty="0">
                <a:latin typeface="Cambria" panose="02040503050406030204" pitchFamily="18" charset="0"/>
              </a:rPr>
              <a:t>29</a:t>
            </a:r>
            <a:r>
              <a:rPr lang="en-US" sz="2000" dirty="0">
                <a:latin typeface="Cambria" panose="02040503050406030204" pitchFamily="18" charset="0"/>
              </a:rPr>
              <a:t>But he said, ‘No, lest while you gather up the tares you also uproot the wheat with them.  </a:t>
            </a:r>
            <a:r>
              <a:rPr lang="en-US" sz="2000" baseline="30000" dirty="0">
                <a:latin typeface="Cambria" panose="02040503050406030204" pitchFamily="18" charset="0"/>
              </a:rPr>
              <a:t>30</a:t>
            </a:r>
            <a:r>
              <a:rPr lang="en-US" sz="2000" dirty="0">
                <a:latin typeface="Cambria" panose="02040503050406030204" pitchFamily="18" charset="0"/>
              </a:rPr>
              <a:t>Let both grow together until the harvest, and at the time of harvest I will say to the reapers, “First gather together the tares and bind them in bundles to burn them, but gather the wheat into my barn.”’” </a:t>
            </a:r>
            <a:endParaRPr lang="en-US" sz="2000" dirty="0" smtClean="0">
              <a:latin typeface="Cambria" panose="02040503050406030204" pitchFamily="18" charset="0"/>
            </a:endParaRPr>
          </a:p>
          <a:p>
            <a:pPr marL="109537" indent="0">
              <a:buNone/>
            </a:pPr>
            <a:r>
              <a:rPr lang="en-US" sz="2000" baseline="30000" dirty="0" smtClean="0">
                <a:latin typeface="Cambria" panose="02040503050406030204" pitchFamily="18" charset="0"/>
              </a:rPr>
              <a:t>31</a:t>
            </a:r>
            <a:r>
              <a:rPr lang="en-US" sz="2000" dirty="0" smtClean="0">
                <a:latin typeface="Cambria" panose="02040503050406030204" pitchFamily="18" charset="0"/>
              </a:rPr>
              <a:t>Another </a:t>
            </a:r>
            <a:r>
              <a:rPr lang="en-US" sz="2000" dirty="0">
                <a:latin typeface="Cambria" panose="02040503050406030204" pitchFamily="18" charset="0"/>
              </a:rPr>
              <a:t>parable He put forth to them, saying: “The kingdom of heaven is like a mustard seed, which a man took and sowed in his field,  </a:t>
            </a:r>
            <a:r>
              <a:rPr lang="en-US" sz="2000" baseline="30000" dirty="0">
                <a:latin typeface="Cambria" panose="02040503050406030204" pitchFamily="18" charset="0"/>
              </a:rPr>
              <a:t>32</a:t>
            </a:r>
            <a:r>
              <a:rPr lang="en-US" sz="2000" dirty="0">
                <a:latin typeface="Cambria" panose="02040503050406030204" pitchFamily="18" charset="0"/>
              </a:rPr>
              <a:t>which indeed is the least of all the seeds; but when it is grown it is greater </a:t>
            </a:r>
            <a:r>
              <a:rPr lang="en-US" sz="2000" dirty="0" smtClean="0">
                <a:latin typeface="Cambria" panose="02040503050406030204" pitchFamily="18" charset="0"/>
              </a:rPr>
              <a:t>than</a:t>
            </a:r>
            <a:endParaRPr lang="en-US" sz="2000" dirty="0">
              <a:latin typeface="Cambria" panose="02040503050406030204" pitchFamily="18" charset="0"/>
            </a:endParaRPr>
          </a:p>
        </p:txBody>
      </p:sp>
      <p:sp>
        <p:nvSpPr>
          <p:cNvPr id="3" name="Title 2"/>
          <p:cNvSpPr>
            <a:spLocks noGrp="1"/>
          </p:cNvSpPr>
          <p:nvPr>
            <p:ph type="title"/>
          </p:nvPr>
        </p:nvSpPr>
        <p:spPr/>
        <p:txBody>
          <a:bodyPr/>
          <a:lstStyle/>
          <a:p>
            <a:r>
              <a:rPr lang="en-US" dirty="0" smtClean="0"/>
              <a:t>The Kingdom is Like…</a:t>
            </a:r>
            <a:endParaRPr lang="en-US" dirty="0"/>
          </a:p>
        </p:txBody>
      </p:sp>
    </p:spTree>
    <p:extLst>
      <p:ext uri="{BB962C8B-B14F-4D97-AF65-F5344CB8AC3E}">
        <p14:creationId xmlns:p14="http://schemas.microsoft.com/office/powerpoint/2010/main" val="2112556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2"/>
          </a:xfrm>
        </p:spPr>
        <p:txBody>
          <a:bodyPr/>
          <a:lstStyle/>
          <a:p>
            <a:pPr marL="109537" indent="0">
              <a:buNone/>
            </a:pPr>
            <a:r>
              <a:rPr lang="en-US" sz="2000" dirty="0" smtClean="0">
                <a:latin typeface="Cambria" panose="02040503050406030204" pitchFamily="18" charset="0"/>
              </a:rPr>
              <a:t>the </a:t>
            </a:r>
            <a:r>
              <a:rPr lang="en-US" sz="2000" dirty="0">
                <a:latin typeface="Cambria" panose="02040503050406030204" pitchFamily="18" charset="0"/>
              </a:rPr>
              <a:t>herbs and becomes a tree, so that the birds of the air come and nest in its branches.” </a:t>
            </a:r>
            <a:endParaRPr lang="en-US" sz="2000" dirty="0" smtClean="0">
              <a:latin typeface="Cambria" panose="02040503050406030204" pitchFamily="18" charset="0"/>
            </a:endParaRPr>
          </a:p>
          <a:p>
            <a:pPr marL="109537" indent="0">
              <a:buNone/>
            </a:pPr>
            <a:r>
              <a:rPr lang="en-US" sz="2000" baseline="30000" dirty="0" smtClean="0">
                <a:latin typeface="Cambria" panose="02040503050406030204" pitchFamily="18" charset="0"/>
              </a:rPr>
              <a:t>33</a:t>
            </a:r>
            <a:r>
              <a:rPr lang="en-US" sz="2000" dirty="0" smtClean="0">
                <a:latin typeface="Cambria" panose="02040503050406030204" pitchFamily="18" charset="0"/>
              </a:rPr>
              <a:t>Another </a:t>
            </a:r>
            <a:r>
              <a:rPr lang="en-US" sz="2000" dirty="0">
                <a:latin typeface="Cambria" panose="02040503050406030204" pitchFamily="18" charset="0"/>
              </a:rPr>
              <a:t>parable He spoke to them: “The kingdom of heaven is like leaven, which a woman took and hid in three </a:t>
            </a:r>
            <a:r>
              <a:rPr lang="en-US" sz="2000" dirty="0" smtClean="0">
                <a:latin typeface="Cambria" panose="02040503050406030204" pitchFamily="18" charset="0"/>
              </a:rPr>
              <a:t>measures </a:t>
            </a:r>
            <a:r>
              <a:rPr lang="en-US" sz="2000" dirty="0">
                <a:latin typeface="Cambria" panose="02040503050406030204" pitchFamily="18" charset="0"/>
              </a:rPr>
              <a:t>of meal till it was all leavened.” </a:t>
            </a:r>
            <a:r>
              <a:rPr lang="en-US" sz="2000" dirty="0" smtClean="0">
                <a:latin typeface="Cambria" panose="02040503050406030204" pitchFamily="18" charset="0"/>
              </a:rPr>
              <a:t>…</a:t>
            </a:r>
          </a:p>
          <a:p>
            <a:pPr marL="109537" indent="0">
              <a:buNone/>
            </a:pPr>
            <a:r>
              <a:rPr lang="en-US" sz="2000" baseline="30000" dirty="0" smtClean="0">
                <a:latin typeface="Cambria" panose="02040503050406030204" pitchFamily="18" charset="0"/>
              </a:rPr>
              <a:t>36</a:t>
            </a:r>
            <a:r>
              <a:rPr lang="en-US" sz="2000" dirty="0" smtClean="0">
                <a:latin typeface="Cambria" panose="02040503050406030204" pitchFamily="18" charset="0"/>
              </a:rPr>
              <a:t>Then </a:t>
            </a:r>
            <a:r>
              <a:rPr lang="en-US" sz="2000" dirty="0">
                <a:latin typeface="Cambria" panose="02040503050406030204" pitchFamily="18" charset="0"/>
              </a:rPr>
              <a:t>Jesus sent the multitude away and went into the house. And His disciples came to Him, saying, “Explain to us the parable of the tares of the field.” </a:t>
            </a:r>
            <a:r>
              <a:rPr lang="en-US" sz="2000" baseline="30000" dirty="0">
                <a:latin typeface="Cambria" panose="02040503050406030204" pitchFamily="18" charset="0"/>
              </a:rPr>
              <a:t>37</a:t>
            </a:r>
            <a:r>
              <a:rPr lang="en-US" sz="2000" dirty="0">
                <a:latin typeface="Cambria" panose="02040503050406030204" pitchFamily="18" charset="0"/>
              </a:rPr>
              <a:t>He answered and said to them: “He who sows the good seed is the Son of Man.  </a:t>
            </a:r>
            <a:r>
              <a:rPr lang="en-US" sz="2000" baseline="30000" dirty="0">
                <a:latin typeface="Cambria" panose="02040503050406030204" pitchFamily="18" charset="0"/>
              </a:rPr>
              <a:t>38</a:t>
            </a:r>
            <a:r>
              <a:rPr lang="en-US" sz="2000" dirty="0">
                <a:latin typeface="Cambria" panose="02040503050406030204" pitchFamily="18" charset="0"/>
              </a:rPr>
              <a:t>The field is the world, the </a:t>
            </a:r>
            <a:r>
              <a:rPr lang="en-US" sz="2000" u="sng" dirty="0">
                <a:latin typeface="Cambria" panose="02040503050406030204" pitchFamily="18" charset="0"/>
              </a:rPr>
              <a:t>good seeds are the sons of the kingdom</a:t>
            </a:r>
            <a:r>
              <a:rPr lang="en-US" sz="2000" dirty="0">
                <a:latin typeface="Cambria" panose="02040503050406030204" pitchFamily="18" charset="0"/>
              </a:rPr>
              <a:t>, but the tares are the sons of the wicked </a:t>
            </a:r>
            <a:r>
              <a:rPr lang="en-US" sz="2000" i="1" dirty="0">
                <a:latin typeface="Cambria" panose="02040503050406030204" pitchFamily="18" charset="0"/>
              </a:rPr>
              <a:t>one.</a:t>
            </a:r>
            <a:r>
              <a:rPr lang="en-US" sz="2000" dirty="0">
                <a:latin typeface="Cambria" panose="02040503050406030204" pitchFamily="18" charset="0"/>
              </a:rPr>
              <a:t>  </a:t>
            </a:r>
            <a:r>
              <a:rPr lang="en-US" sz="2000" baseline="30000" dirty="0">
                <a:latin typeface="Cambria" panose="02040503050406030204" pitchFamily="18" charset="0"/>
              </a:rPr>
              <a:t>39</a:t>
            </a:r>
            <a:r>
              <a:rPr lang="en-US" sz="2000" dirty="0">
                <a:latin typeface="Cambria" panose="02040503050406030204" pitchFamily="18" charset="0"/>
              </a:rPr>
              <a:t>The enemy who sowed them is the devil, the harvest is the end of the age, and the reapers are the angels.  </a:t>
            </a:r>
            <a:r>
              <a:rPr lang="en-US" sz="2000" baseline="30000" dirty="0">
                <a:latin typeface="Cambria" panose="02040503050406030204" pitchFamily="18" charset="0"/>
              </a:rPr>
              <a:t>40</a:t>
            </a:r>
            <a:r>
              <a:rPr lang="en-US" sz="2000" dirty="0">
                <a:latin typeface="Cambria" panose="02040503050406030204" pitchFamily="18" charset="0"/>
              </a:rPr>
              <a:t>Therefore as the tares are gathered and </a:t>
            </a:r>
            <a:r>
              <a:rPr lang="en-US" sz="2000" dirty="0" smtClean="0">
                <a:latin typeface="Cambria" panose="02040503050406030204" pitchFamily="18" charset="0"/>
              </a:rPr>
              <a:t>burned </a:t>
            </a:r>
            <a:r>
              <a:rPr lang="en-US" sz="2000" dirty="0">
                <a:latin typeface="Cambria" panose="02040503050406030204" pitchFamily="18" charset="0"/>
              </a:rPr>
              <a:t>in the fire, so it will be at the end of this age.  </a:t>
            </a:r>
            <a:r>
              <a:rPr lang="en-US" sz="2000" baseline="30000" dirty="0">
                <a:latin typeface="Cambria" panose="02040503050406030204" pitchFamily="18" charset="0"/>
              </a:rPr>
              <a:t>41</a:t>
            </a:r>
            <a:r>
              <a:rPr lang="en-US" sz="2000" dirty="0">
                <a:latin typeface="Cambria" panose="02040503050406030204" pitchFamily="18" charset="0"/>
              </a:rPr>
              <a:t>The Son of Man will send out His angels, and they will gather out of His kingdom all things that offend, and those who practice lawlessness,  </a:t>
            </a:r>
            <a:r>
              <a:rPr lang="en-US" sz="2000" baseline="30000" dirty="0">
                <a:latin typeface="Cambria" panose="02040503050406030204" pitchFamily="18" charset="0"/>
              </a:rPr>
              <a:t>42</a:t>
            </a:r>
            <a:r>
              <a:rPr lang="en-US" sz="2000" dirty="0">
                <a:latin typeface="Cambria" panose="02040503050406030204" pitchFamily="18" charset="0"/>
              </a:rPr>
              <a:t>and will cast them into the </a:t>
            </a:r>
          </a:p>
        </p:txBody>
      </p:sp>
      <p:sp>
        <p:nvSpPr>
          <p:cNvPr id="3" name="Title 2"/>
          <p:cNvSpPr>
            <a:spLocks noGrp="1"/>
          </p:cNvSpPr>
          <p:nvPr>
            <p:ph type="title"/>
          </p:nvPr>
        </p:nvSpPr>
        <p:spPr/>
        <p:txBody>
          <a:bodyPr/>
          <a:lstStyle/>
          <a:p>
            <a:r>
              <a:rPr lang="en-US" dirty="0" smtClean="0"/>
              <a:t>The Kingdom is Like…</a:t>
            </a:r>
            <a:endParaRPr lang="en-US" dirty="0"/>
          </a:p>
        </p:txBody>
      </p:sp>
    </p:spTree>
    <p:extLst>
      <p:ext uri="{BB962C8B-B14F-4D97-AF65-F5344CB8AC3E}">
        <p14:creationId xmlns:p14="http://schemas.microsoft.com/office/powerpoint/2010/main" val="2909531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2"/>
          </a:xfrm>
        </p:spPr>
        <p:txBody>
          <a:bodyPr/>
          <a:lstStyle/>
          <a:p>
            <a:pPr marL="109537" indent="0">
              <a:buNone/>
            </a:pPr>
            <a:r>
              <a:rPr lang="en-US" sz="2000" dirty="0" smtClean="0">
                <a:latin typeface="Cambria" panose="02040503050406030204" pitchFamily="18" charset="0"/>
              </a:rPr>
              <a:t>furnace </a:t>
            </a:r>
            <a:r>
              <a:rPr lang="en-US" sz="2000" dirty="0">
                <a:latin typeface="Cambria" panose="02040503050406030204" pitchFamily="18" charset="0"/>
              </a:rPr>
              <a:t>of fire. There will be wailing and gnashing of teeth.  </a:t>
            </a:r>
            <a:r>
              <a:rPr lang="en-US" sz="2000" baseline="30000" dirty="0">
                <a:latin typeface="Cambria" panose="02040503050406030204" pitchFamily="18" charset="0"/>
              </a:rPr>
              <a:t>43</a:t>
            </a:r>
            <a:r>
              <a:rPr lang="en-US" sz="2000" dirty="0">
                <a:latin typeface="Cambria" panose="02040503050406030204" pitchFamily="18" charset="0"/>
              </a:rPr>
              <a:t>Then the righteous will shine forth as the sun in the kingdom of their Father. He who has ears to hear, let him hear</a:t>
            </a:r>
            <a:r>
              <a:rPr lang="en-US" sz="2000" dirty="0" smtClean="0">
                <a:latin typeface="Cambria" panose="02040503050406030204" pitchFamily="18" charset="0"/>
              </a:rPr>
              <a:t>!</a:t>
            </a:r>
          </a:p>
          <a:p>
            <a:pPr>
              <a:buFontTx/>
              <a:buChar char="-"/>
            </a:pPr>
            <a:r>
              <a:rPr lang="en-US" sz="2200" dirty="0">
                <a:solidFill>
                  <a:srgbClr val="474B78"/>
                </a:solidFill>
                <a:latin typeface="Cambria" panose="02040503050406030204" pitchFamily="18" charset="0"/>
                <a:ea typeface="宋体" pitchFamily="2" charset="-122"/>
              </a:rPr>
              <a:t>God’s kingdom </a:t>
            </a:r>
            <a:r>
              <a:rPr lang="en-US" sz="2200" dirty="0" smtClean="0">
                <a:solidFill>
                  <a:srgbClr val="474B78"/>
                </a:solidFill>
                <a:latin typeface="Cambria" panose="02040503050406030204" pitchFamily="18" charset="0"/>
                <a:ea typeface="宋体" pitchFamily="2" charset="-122"/>
              </a:rPr>
              <a:t>requires faithful subjects</a:t>
            </a:r>
            <a:endParaRPr lang="en-US" sz="2200" dirty="0">
              <a:solidFill>
                <a:srgbClr val="474B78"/>
              </a:solidFill>
              <a:latin typeface="Cambria" panose="02040503050406030204" pitchFamily="18" charset="0"/>
              <a:ea typeface="宋体" pitchFamily="2" charset="-122"/>
            </a:endParaRPr>
          </a:p>
          <a:p>
            <a:pPr lvl="1">
              <a:buFontTx/>
              <a:buChar char="-"/>
            </a:pPr>
            <a:r>
              <a:rPr lang="en-US" sz="1800" dirty="0">
                <a:solidFill>
                  <a:srgbClr val="474B78"/>
                </a:solidFill>
                <a:latin typeface="Cambria" panose="02040503050406030204" pitchFamily="18" charset="0"/>
                <a:ea typeface="宋体" pitchFamily="2" charset="-122"/>
              </a:rPr>
              <a:t>Good wheat growing along with tares (church exists in an evil world)</a:t>
            </a:r>
          </a:p>
          <a:p>
            <a:pPr lvl="1">
              <a:buFontTx/>
              <a:buChar char="-"/>
            </a:pPr>
            <a:r>
              <a:rPr lang="en-US" sz="1800" dirty="0">
                <a:solidFill>
                  <a:srgbClr val="474B78"/>
                </a:solidFill>
                <a:latin typeface="Cambria" panose="02040503050406030204" pitchFamily="18" charset="0"/>
                <a:ea typeface="宋体" pitchFamily="2" charset="-122"/>
              </a:rPr>
              <a:t>Jesus later explains that the good seeds are the sons of the kingdom </a:t>
            </a:r>
          </a:p>
          <a:p>
            <a:pPr lvl="1">
              <a:buFontTx/>
              <a:buChar char="-"/>
            </a:pPr>
            <a:r>
              <a:rPr lang="en-US" sz="1800" dirty="0">
                <a:solidFill>
                  <a:srgbClr val="474B78"/>
                </a:solidFill>
                <a:latin typeface="Cambria" panose="02040503050406030204" pitchFamily="18" charset="0"/>
                <a:ea typeface="宋体" pitchFamily="2" charset="-122"/>
              </a:rPr>
              <a:t>Mustard seed grows into a large tree (growth of the church)</a:t>
            </a:r>
          </a:p>
          <a:p>
            <a:pPr lvl="1">
              <a:buFontTx/>
              <a:buChar char="-"/>
            </a:pPr>
            <a:r>
              <a:rPr lang="en-US" sz="1800" dirty="0">
                <a:solidFill>
                  <a:srgbClr val="474B78"/>
                </a:solidFill>
                <a:latin typeface="Cambria" panose="02040503050406030204" pitchFamily="18" charset="0"/>
                <a:ea typeface="宋体" pitchFamily="2" charset="-122"/>
              </a:rPr>
              <a:t>Leaven all the meal </a:t>
            </a:r>
            <a:r>
              <a:rPr lang="en-US" sz="1800" dirty="0" smtClean="0">
                <a:solidFill>
                  <a:srgbClr val="474B78"/>
                </a:solidFill>
                <a:latin typeface="Cambria" panose="02040503050406030204" pitchFamily="18" charset="0"/>
                <a:ea typeface="宋体" pitchFamily="2" charset="-122"/>
              </a:rPr>
              <a:t>(growth of the church) </a:t>
            </a:r>
            <a:endParaRPr lang="en-US" sz="1800" dirty="0">
              <a:solidFill>
                <a:srgbClr val="474B78"/>
              </a:solidFill>
              <a:latin typeface="Cambria" panose="02040503050406030204" pitchFamily="18" charset="0"/>
              <a:ea typeface="宋体" pitchFamily="2" charset="-122"/>
            </a:endParaRPr>
          </a:p>
          <a:p>
            <a:pPr marL="109537" indent="0">
              <a:buNone/>
            </a:pPr>
            <a:r>
              <a:rPr lang="en-US" sz="2000" b="1" dirty="0">
                <a:latin typeface="Cambria" panose="02040503050406030204" pitchFamily="18" charset="0"/>
              </a:rPr>
              <a:t>Matt 20:1 </a:t>
            </a:r>
            <a:r>
              <a:rPr lang="en-US" sz="2000" dirty="0">
                <a:latin typeface="Cambria" panose="02040503050406030204" pitchFamily="18" charset="0"/>
              </a:rPr>
              <a:t>“For the kingdom of heaven is like a landowner who went out early in the morning to hire laborers for his vineyard</a:t>
            </a:r>
            <a:r>
              <a:rPr lang="en-US" sz="2000" dirty="0" smtClean="0">
                <a:latin typeface="Cambria" panose="02040503050406030204" pitchFamily="18" charset="0"/>
              </a:rPr>
              <a:t>.</a:t>
            </a:r>
          </a:p>
          <a:p>
            <a:pPr>
              <a:buFontTx/>
              <a:buChar char="-"/>
            </a:pPr>
            <a:r>
              <a:rPr lang="en-US" sz="1800" dirty="0" smtClean="0">
                <a:solidFill>
                  <a:srgbClr val="474B78"/>
                </a:solidFill>
                <a:latin typeface="Cambria" panose="02040503050406030204" pitchFamily="18" charset="0"/>
                <a:ea typeface="宋体" pitchFamily="2" charset="-122"/>
              </a:rPr>
              <a:t>Laborers refer to the church</a:t>
            </a:r>
          </a:p>
          <a:p>
            <a:pPr marL="109537" indent="0">
              <a:buNone/>
            </a:pPr>
            <a:r>
              <a:rPr lang="en-US" sz="2200" dirty="0" smtClean="0">
                <a:solidFill>
                  <a:srgbClr val="474B78"/>
                </a:solidFill>
                <a:latin typeface="Cambria" panose="02040503050406030204" pitchFamily="18" charset="0"/>
                <a:ea typeface="宋体" pitchFamily="2" charset="-122"/>
              </a:rPr>
              <a:t>How can God speak so confidently about His kingdom unless he has a plan to keep it?</a:t>
            </a:r>
          </a:p>
          <a:p>
            <a:pPr lvl="1">
              <a:buFontTx/>
              <a:buChar char="-"/>
            </a:pPr>
            <a:endParaRPr lang="en-US" sz="1600" dirty="0" smtClean="0">
              <a:latin typeface="Cambria" panose="02040503050406030204" pitchFamily="18" charset="0"/>
            </a:endParaRPr>
          </a:p>
          <a:p>
            <a:pPr marL="392113" lvl="1" indent="0">
              <a:buNone/>
            </a:pPr>
            <a:endParaRPr lang="en-US" sz="1600" dirty="0"/>
          </a:p>
        </p:txBody>
      </p:sp>
      <p:sp>
        <p:nvSpPr>
          <p:cNvPr id="3" name="Title 2"/>
          <p:cNvSpPr>
            <a:spLocks noGrp="1"/>
          </p:cNvSpPr>
          <p:nvPr>
            <p:ph type="title"/>
          </p:nvPr>
        </p:nvSpPr>
        <p:spPr/>
        <p:txBody>
          <a:bodyPr/>
          <a:lstStyle/>
          <a:p>
            <a:r>
              <a:rPr lang="en-US" dirty="0" smtClean="0"/>
              <a:t>The Kingdom is Like…</a:t>
            </a:r>
            <a:endParaRPr lang="en-US" dirty="0"/>
          </a:p>
        </p:txBody>
      </p:sp>
    </p:spTree>
    <p:extLst>
      <p:ext uri="{BB962C8B-B14F-4D97-AF65-F5344CB8AC3E}">
        <p14:creationId xmlns:p14="http://schemas.microsoft.com/office/powerpoint/2010/main" val="2591559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610600" cy="5486400"/>
          </a:xfrm>
        </p:spPr>
        <p:txBody>
          <a:bodyPr>
            <a:noAutofit/>
          </a:bodyPr>
          <a:lstStyle/>
          <a:p>
            <a:pPr marL="109728" indent="0" eaLnBrk="1" fontAlgn="auto" hangingPunct="1">
              <a:spcAft>
                <a:spcPts val="0"/>
              </a:spcAft>
              <a:buNone/>
              <a:defRPr/>
            </a:pPr>
            <a:r>
              <a:rPr lang="en-US" sz="2200" dirty="0">
                <a:solidFill>
                  <a:srgbClr val="474B78"/>
                </a:solidFill>
                <a:latin typeface="Cambria" panose="02040503050406030204" pitchFamily="18" charset="0"/>
                <a:ea typeface="宋体" pitchFamily="2" charset="-122"/>
              </a:rPr>
              <a:t>Luke </a:t>
            </a:r>
            <a:r>
              <a:rPr lang="en-US" sz="2200" dirty="0" smtClean="0">
                <a:solidFill>
                  <a:srgbClr val="474B78"/>
                </a:solidFill>
                <a:latin typeface="Cambria" panose="02040503050406030204" pitchFamily="18" charset="0"/>
                <a:ea typeface="宋体" pitchFamily="2" charset="-122"/>
              </a:rPr>
              <a:t>8:4-10 </a:t>
            </a:r>
            <a:r>
              <a:rPr lang="en-US" sz="2200" dirty="0">
                <a:solidFill>
                  <a:srgbClr val="474B78"/>
                </a:solidFill>
                <a:latin typeface="Cambria" panose="02040503050406030204" pitchFamily="18" charset="0"/>
                <a:ea typeface="宋体" pitchFamily="2" charset="-122"/>
              </a:rPr>
              <a:t>– parable of the seed and the soils</a:t>
            </a:r>
          </a:p>
          <a:p>
            <a:pPr marL="452628" indent="-342900" eaLnBrk="1" fontAlgn="auto" hangingPunct="1">
              <a:spcBef>
                <a:spcPts val="0"/>
              </a:spcBef>
              <a:spcAft>
                <a:spcPts val="0"/>
              </a:spcAft>
              <a:defRPr/>
            </a:pPr>
            <a:r>
              <a:rPr lang="en-US" sz="2200" dirty="0">
                <a:solidFill>
                  <a:srgbClr val="474B78"/>
                </a:solidFill>
                <a:latin typeface="Cambria" panose="02040503050406030204" pitchFamily="18" charset="0"/>
                <a:ea typeface="宋体" pitchFamily="2" charset="-122"/>
              </a:rPr>
              <a:t>Some fell by the wayside – those from who devil takes it away </a:t>
            </a:r>
          </a:p>
          <a:p>
            <a:pPr marL="452628" indent="-342900" eaLnBrk="1" fontAlgn="auto" hangingPunct="1">
              <a:spcBef>
                <a:spcPts val="0"/>
              </a:spcBef>
              <a:spcAft>
                <a:spcPts val="0"/>
              </a:spcAft>
              <a:defRPr/>
            </a:pPr>
            <a:r>
              <a:rPr lang="en-US" sz="2200" dirty="0">
                <a:solidFill>
                  <a:srgbClr val="474B78"/>
                </a:solidFill>
                <a:latin typeface="Cambria" panose="02040503050406030204" pitchFamily="18" charset="0"/>
                <a:ea typeface="宋体" pitchFamily="2" charset="-122"/>
              </a:rPr>
              <a:t>Some on the rocks – have no </a:t>
            </a:r>
            <a:r>
              <a:rPr lang="en-US" sz="2200" dirty="0" smtClean="0">
                <a:solidFill>
                  <a:srgbClr val="474B78"/>
                </a:solidFill>
                <a:latin typeface="Cambria" panose="02040503050406030204" pitchFamily="18" charset="0"/>
                <a:ea typeface="宋体" pitchFamily="2" charset="-122"/>
              </a:rPr>
              <a:t>root; falls away when tempted</a:t>
            </a:r>
            <a:endParaRPr lang="en-US" sz="2200" dirty="0">
              <a:solidFill>
                <a:srgbClr val="474B78"/>
              </a:solidFill>
              <a:latin typeface="Cambria" panose="02040503050406030204" pitchFamily="18" charset="0"/>
              <a:ea typeface="宋体" pitchFamily="2" charset="-122"/>
            </a:endParaRPr>
          </a:p>
          <a:p>
            <a:pPr marL="452628" indent="-342900" eaLnBrk="1" fontAlgn="auto" hangingPunct="1">
              <a:spcBef>
                <a:spcPts val="0"/>
              </a:spcBef>
              <a:spcAft>
                <a:spcPts val="0"/>
              </a:spcAft>
              <a:defRPr/>
            </a:pPr>
            <a:r>
              <a:rPr lang="en-US" sz="2200" dirty="0">
                <a:solidFill>
                  <a:srgbClr val="474B78"/>
                </a:solidFill>
                <a:latin typeface="Cambria" panose="02040503050406030204" pitchFamily="18" charset="0"/>
                <a:ea typeface="宋体" pitchFamily="2" charset="-122"/>
              </a:rPr>
              <a:t>Some among the thorns – choked by the cares of life</a:t>
            </a:r>
          </a:p>
          <a:p>
            <a:pPr marL="452628" indent="-342900" eaLnBrk="1" fontAlgn="auto" hangingPunct="1">
              <a:spcBef>
                <a:spcPts val="0"/>
              </a:spcBef>
              <a:spcAft>
                <a:spcPts val="0"/>
              </a:spcAft>
              <a:defRPr/>
            </a:pPr>
            <a:r>
              <a:rPr lang="en-US" sz="2200" dirty="0">
                <a:solidFill>
                  <a:srgbClr val="474B78"/>
                </a:solidFill>
                <a:latin typeface="Cambria" panose="02040503050406030204" pitchFamily="18" charset="0"/>
                <a:ea typeface="宋体" pitchFamily="2" charset="-122"/>
              </a:rPr>
              <a:t>Some on fertile soil – good heart</a:t>
            </a:r>
          </a:p>
          <a:p>
            <a:pPr marL="109728" indent="0" eaLnBrk="1" fontAlgn="auto" hangingPunct="1">
              <a:spcAft>
                <a:spcPts val="0"/>
              </a:spcAft>
              <a:buFont typeface="Wingdings 3"/>
              <a:buNone/>
              <a:defRPr/>
            </a:pPr>
            <a:r>
              <a:rPr lang="en-US" sz="2200" dirty="0">
                <a:solidFill>
                  <a:srgbClr val="474B78"/>
                </a:solidFill>
                <a:latin typeface="Cambria" panose="02040503050406030204" pitchFamily="18" charset="0"/>
                <a:ea typeface="宋体" pitchFamily="2" charset="-122"/>
              </a:rPr>
              <a:t>But what is the seed?</a:t>
            </a:r>
          </a:p>
          <a:p>
            <a:pPr marL="109728" indent="0" eaLnBrk="1" fontAlgn="auto" hangingPunct="1">
              <a:spcAft>
                <a:spcPts val="0"/>
              </a:spcAft>
              <a:buFont typeface="Wingdings 3"/>
              <a:buNone/>
              <a:defRPr/>
            </a:pPr>
            <a:r>
              <a:rPr lang="en-US" sz="2200" b="1" dirty="0" smtClean="0">
                <a:latin typeface="Cambria" panose="02040503050406030204" pitchFamily="18" charset="0"/>
              </a:rPr>
              <a:t>Luke </a:t>
            </a:r>
            <a:r>
              <a:rPr lang="en-US" sz="2200" b="1" dirty="0">
                <a:latin typeface="Cambria" panose="02040503050406030204" pitchFamily="18" charset="0"/>
              </a:rPr>
              <a:t>8:11 </a:t>
            </a:r>
            <a:r>
              <a:rPr lang="en-US" sz="2200" dirty="0" smtClean="0">
                <a:latin typeface="Cambria" panose="02040503050406030204" pitchFamily="18" charset="0"/>
              </a:rPr>
              <a:t>“Now </a:t>
            </a:r>
            <a:r>
              <a:rPr lang="en-US" sz="2200" dirty="0">
                <a:latin typeface="Cambria" panose="02040503050406030204" pitchFamily="18" charset="0"/>
              </a:rPr>
              <a:t>the parable is this: The seed is the word of God</a:t>
            </a:r>
            <a:r>
              <a:rPr lang="en-US" sz="2200" dirty="0" smtClean="0">
                <a:latin typeface="Cambria" panose="02040503050406030204" pitchFamily="18" charset="0"/>
              </a:rPr>
              <a:t>.</a:t>
            </a:r>
          </a:p>
          <a:p>
            <a:pPr marL="452628" indent="-342900" eaLnBrk="1" fontAlgn="auto" hangingPunct="1">
              <a:spcAft>
                <a:spcPts val="0"/>
              </a:spcAft>
              <a:defRPr/>
            </a:pPr>
            <a:r>
              <a:rPr lang="en-US" sz="2200" dirty="0">
                <a:solidFill>
                  <a:srgbClr val="474B78"/>
                </a:solidFill>
                <a:latin typeface="Cambria" panose="02040503050406030204" pitchFamily="18" charset="0"/>
                <a:ea typeface="宋体" pitchFamily="2" charset="-122"/>
              </a:rPr>
              <a:t>Even if all God fearing people everywhere were killed today, the seed of God’s word would produce a new harvest</a:t>
            </a:r>
          </a:p>
          <a:p>
            <a:pPr marL="452628" indent="-342900" eaLnBrk="1" fontAlgn="auto" hangingPunct="1">
              <a:spcAft>
                <a:spcPts val="0"/>
              </a:spcAft>
              <a:defRPr/>
            </a:pPr>
            <a:r>
              <a:rPr lang="en-US" sz="2200" dirty="0">
                <a:solidFill>
                  <a:srgbClr val="474B78"/>
                </a:solidFill>
                <a:latin typeface="Cambria" panose="02040503050406030204" pitchFamily="18" charset="0"/>
                <a:ea typeface="宋体" pitchFamily="2" charset="-122"/>
              </a:rPr>
              <a:t>The kingdom is perpetual because the word of God can not be destroyed</a:t>
            </a:r>
            <a:r>
              <a:rPr lang="en-US" sz="2200" dirty="0" smtClean="0">
                <a:solidFill>
                  <a:srgbClr val="474B78"/>
                </a:solidFill>
                <a:latin typeface="Cambria" panose="02040503050406030204" pitchFamily="18" charset="0"/>
                <a:ea typeface="宋体" pitchFamily="2" charset="-122"/>
              </a:rPr>
              <a:t>!</a:t>
            </a:r>
            <a:r>
              <a:rPr lang="en-US" sz="2200" dirty="0">
                <a:latin typeface="Cambria" panose="02040503050406030204" pitchFamily="18" charset="0"/>
              </a:rPr>
              <a:t/>
            </a:r>
            <a:br>
              <a:rPr lang="en-US" sz="2200" dirty="0">
                <a:latin typeface="Cambria" panose="02040503050406030204" pitchFamily="18" charset="0"/>
              </a:rPr>
            </a:br>
            <a:r>
              <a:rPr lang="en-US" sz="2200" dirty="0">
                <a:latin typeface="Cambria" panose="02040503050406030204" pitchFamily="18" charset="0"/>
              </a:rPr>
              <a:t/>
            </a:r>
            <a:br>
              <a:rPr lang="en-US" sz="2200" dirty="0">
                <a:latin typeface="Cambria" panose="02040503050406030204" pitchFamily="18" charset="0"/>
              </a:rPr>
            </a:br>
            <a:endParaRPr lang="en-US" sz="2200" i="1" dirty="0">
              <a:latin typeface="Cambria" panose="02040503050406030204" pitchFamily="18" charset="0"/>
            </a:endParaRPr>
          </a:p>
        </p:txBody>
      </p:sp>
      <p:sp>
        <p:nvSpPr>
          <p:cNvPr id="3" name="Title 2"/>
          <p:cNvSpPr>
            <a:spLocks noGrp="1"/>
          </p:cNvSpPr>
          <p:nvPr>
            <p:ph type="title"/>
          </p:nvPr>
        </p:nvSpPr>
        <p:spPr/>
        <p:txBody>
          <a:bodyPr/>
          <a:lstStyle/>
          <a:p>
            <a:pPr eaLnBrk="1" fontAlgn="auto" hangingPunct="1">
              <a:spcAft>
                <a:spcPts val="0"/>
              </a:spcAft>
              <a:defRPr/>
            </a:pPr>
            <a:r>
              <a:rPr lang="en-US" dirty="0" smtClean="0"/>
              <a:t>What is the seed?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4879</TotalTime>
  <Words>778</Words>
  <Application>Microsoft Office PowerPoint</Application>
  <PresentationFormat>On-screen Show (4:3)</PresentationFormat>
  <Paragraphs>172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Truth Study </vt:lpstr>
      <vt:lpstr>Serial Study Outline</vt:lpstr>
      <vt:lpstr>Truth Part V.</vt:lpstr>
      <vt:lpstr>Longevity of God’s Kingdom</vt:lpstr>
      <vt:lpstr>Longevity of God’s Kingdom</vt:lpstr>
      <vt:lpstr>The Kingdom is Like…</vt:lpstr>
      <vt:lpstr>The Kingdom is Like…</vt:lpstr>
      <vt:lpstr>The Kingdom is Like…</vt:lpstr>
      <vt:lpstr>What is the seed?</vt:lpstr>
      <vt:lpstr>God Preserves His People</vt:lpstr>
      <vt:lpstr>Attacks on God’s Word and People</vt:lpstr>
      <vt:lpstr>God Has Reserves!</vt:lpstr>
      <vt:lpstr>Claims that Christianity will Disappear</vt:lpstr>
      <vt:lpstr>Why do people die for their Faith?</vt:lpstr>
      <vt:lpstr>Effects of Persecution</vt:lpstr>
      <vt:lpstr>Effects of Persecution cont.</vt:lpstr>
      <vt:lpstr>Summary</vt:lpstr>
      <vt:lpstr>Truth Study Recap</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Truth</dc:title>
  <dc:creator>Chad</dc:creator>
  <cp:lastModifiedBy>Chad</cp:lastModifiedBy>
  <cp:revision>169</cp:revision>
  <cp:lastPrinted>2015-04-26T07:46:50Z</cp:lastPrinted>
  <dcterms:created xsi:type="dcterms:W3CDTF">2014-09-11T12:42:53Z</dcterms:created>
  <dcterms:modified xsi:type="dcterms:W3CDTF">2015-04-26T13:12:14Z</dcterms:modified>
</cp:coreProperties>
</file>