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19"/>
  </p:notesMasterIdLst>
  <p:sldIdLst>
    <p:sldId id="260" r:id="rId2"/>
    <p:sldId id="257" r:id="rId3"/>
    <p:sldId id="289" r:id="rId4"/>
    <p:sldId id="269" r:id="rId5"/>
    <p:sldId id="284" r:id="rId6"/>
    <p:sldId id="281" r:id="rId7"/>
    <p:sldId id="279" r:id="rId8"/>
    <p:sldId id="282" r:id="rId9"/>
    <p:sldId id="274" r:id="rId10"/>
    <p:sldId id="285" r:id="rId11"/>
    <p:sldId id="268" r:id="rId12"/>
    <p:sldId id="271" r:id="rId13"/>
    <p:sldId id="293" r:id="rId14"/>
    <p:sldId id="276" r:id="rId15"/>
    <p:sldId id="288" r:id="rId16"/>
    <p:sldId id="287" r:id="rId17"/>
    <p:sldId id="29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3317" autoAdjust="0"/>
  </p:normalViewPr>
  <p:slideViewPr>
    <p:cSldViewPr>
      <p:cViewPr>
        <p:scale>
          <a:sx n="100" d="100"/>
          <a:sy n="100" d="100"/>
        </p:scale>
        <p:origin x="-1752" y="-2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F5B58E-797B-46A7-857D-42496DDAD68F}" type="datetimeFigureOut">
              <a:rPr lang="en-US" smtClean="0"/>
              <a:t>10/4/2014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5F25FD-9B9F-4E96-A206-9CB3BCF9B7B3}" type="slidenum">
              <a:rPr lang="en-US" smtClean="0"/>
              <a:t>‹#›</a:t>
            </a:fld>
            <a:endParaRPr lang="en-US"/>
          </a:p>
        </p:txBody>
      </p:sp>
    </p:spTree>
    <p:extLst>
      <p:ext uri="{BB962C8B-B14F-4D97-AF65-F5344CB8AC3E}">
        <p14:creationId xmlns:p14="http://schemas.microsoft.com/office/powerpoint/2010/main" val="736701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F25FD-9B9F-4E96-A206-9CB3BCF9B7B3}" type="slidenum">
              <a:rPr lang="en-US" smtClean="0"/>
              <a:t>12</a:t>
            </a:fld>
            <a:endParaRPr lang="en-US"/>
          </a:p>
        </p:txBody>
      </p:sp>
    </p:spTree>
    <p:extLst>
      <p:ext uri="{BB962C8B-B14F-4D97-AF65-F5344CB8AC3E}">
        <p14:creationId xmlns:p14="http://schemas.microsoft.com/office/powerpoint/2010/main" val="40727517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AC81D1F-3229-491B-B68A-DD995052C681}" type="datetimeFigureOut">
              <a:rPr lang="en-US" smtClean="0"/>
              <a:t>10/4/2014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EFEC399-A62E-4878-B105-67B33866B95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C81D1F-3229-491B-B68A-DD995052C681}" type="datetimeFigureOut">
              <a:rPr lang="en-US" smtClean="0"/>
              <a:t>10/4/2014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FEC399-A62E-4878-B105-67B33866B95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C81D1F-3229-491B-B68A-DD995052C681}" type="datetimeFigureOut">
              <a:rPr lang="en-US" smtClean="0"/>
              <a:t>10/4/2014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FEC399-A62E-4878-B105-67B33866B95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C81D1F-3229-491B-B68A-DD995052C681}" type="datetimeFigureOut">
              <a:rPr lang="en-US" smtClean="0"/>
              <a:t>10/4/2014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FEC399-A62E-4878-B105-67B33866B95A}"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AC81D1F-3229-491B-B68A-DD995052C681}" type="datetimeFigureOut">
              <a:rPr lang="en-US" smtClean="0"/>
              <a:t>10/4/2014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FEC399-A62E-4878-B105-67B33866B95A}"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AC81D1F-3229-491B-B68A-DD995052C681}" type="datetimeFigureOut">
              <a:rPr lang="en-US" smtClean="0"/>
              <a:t>10/4/2014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EFEC399-A62E-4878-B105-67B33866B95A}"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AC81D1F-3229-491B-B68A-DD995052C681}" type="datetimeFigureOut">
              <a:rPr lang="en-US" smtClean="0"/>
              <a:t>10/4/2014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EFEC399-A62E-4878-B105-67B33866B95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AC81D1F-3229-491B-B68A-DD995052C681}" type="datetimeFigureOut">
              <a:rPr lang="en-US" smtClean="0"/>
              <a:t>10/4/2014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EFEC399-A62E-4878-B105-67B33866B95A}"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AC81D1F-3229-491B-B68A-DD995052C681}" type="datetimeFigureOut">
              <a:rPr lang="en-US" smtClean="0"/>
              <a:t>10/4/2014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EFEC399-A62E-4878-B105-67B33866B95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AC81D1F-3229-491B-B68A-DD995052C681}" type="datetimeFigureOut">
              <a:rPr lang="en-US" smtClean="0"/>
              <a:t>10/4/2014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EFEC399-A62E-4878-B105-67B33866B95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AC81D1F-3229-491B-B68A-DD995052C681}" type="datetimeFigureOut">
              <a:rPr lang="en-US" smtClean="0"/>
              <a:t>10/4/2014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EFEC399-A62E-4878-B105-67B33866B95A}"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AC81D1F-3229-491B-B68A-DD995052C681}" type="datetimeFigureOut">
              <a:rPr lang="en-US" smtClean="0"/>
              <a:t>10/4/2014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EFEC399-A62E-4878-B105-67B33866B95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Truth</a:t>
            </a:r>
            <a:br>
              <a:rPr lang="en-US" dirty="0" smtClean="0"/>
            </a:br>
            <a:r>
              <a:rPr lang="en-US" dirty="0" smtClean="0"/>
              <a:t>Part II.</a:t>
            </a:r>
            <a:endParaRPr lang="en-US" dirty="0"/>
          </a:p>
        </p:txBody>
      </p:sp>
      <p:sp>
        <p:nvSpPr>
          <p:cNvPr id="3" name="Subtitle 2"/>
          <p:cNvSpPr>
            <a:spLocks noGrp="1"/>
          </p:cNvSpPr>
          <p:nvPr>
            <p:ph type="subTitle" idx="1"/>
          </p:nvPr>
        </p:nvSpPr>
        <p:spPr/>
        <p:txBody>
          <a:bodyPr>
            <a:normAutofit fontScale="62500" lnSpcReduction="20000"/>
          </a:bodyPr>
          <a:lstStyle/>
          <a:p>
            <a:r>
              <a:rPr lang="en-US" sz="3800" dirty="0" smtClean="0"/>
              <a:t>Loving the Truth</a:t>
            </a:r>
          </a:p>
          <a:p>
            <a:endParaRPr lang="en-US" dirty="0"/>
          </a:p>
          <a:p>
            <a:r>
              <a:rPr lang="en-US" sz="2600" dirty="0" smtClean="0"/>
              <a:t>Chad </a:t>
            </a:r>
            <a:r>
              <a:rPr lang="en-US" sz="2600" dirty="0" err="1" smtClean="0"/>
              <a:t>Cogburn</a:t>
            </a:r>
            <a:endParaRPr lang="en-US" sz="2600" dirty="0" smtClean="0"/>
          </a:p>
          <a:p>
            <a:r>
              <a:rPr lang="en-US" sz="2600" dirty="0" smtClean="0"/>
              <a:t>5 Oct</a:t>
            </a:r>
            <a:r>
              <a:rPr lang="en-US" sz="2600" dirty="0" smtClean="0"/>
              <a:t> </a:t>
            </a:r>
            <a:r>
              <a:rPr lang="en-US" sz="2600" dirty="0" smtClean="0"/>
              <a:t>2014</a:t>
            </a:r>
            <a:endParaRPr lang="en-US" sz="2600" dirty="0"/>
          </a:p>
        </p:txBody>
      </p:sp>
      <p:sp>
        <p:nvSpPr>
          <p:cNvPr id="4" name="Subtitle 2"/>
          <p:cNvSpPr txBox="1">
            <a:spLocks/>
          </p:cNvSpPr>
          <p:nvPr/>
        </p:nvSpPr>
        <p:spPr>
          <a:xfrm>
            <a:off x="838200" y="5638800"/>
            <a:ext cx="7772400" cy="1066800"/>
          </a:xfrm>
          <a:prstGeom prst="rect">
            <a:avLst/>
          </a:prstGeom>
        </p:spPr>
        <p:txBody>
          <a:bodyPr vert="horz" lIns="45720" rIns="45720">
            <a:normAutofit fontScale="25000" lnSpcReduction="20000"/>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endParaRPr lang="en-US" sz="2400" dirty="0" smtClean="0">
              <a:solidFill>
                <a:schemeClr val="tx1"/>
              </a:solidFill>
            </a:endParaRPr>
          </a:p>
          <a:p>
            <a:pPr algn="ctr"/>
            <a:r>
              <a:rPr lang="en-US" sz="8800" b="1" dirty="0" smtClean="0">
                <a:solidFill>
                  <a:schemeClr val="tx1"/>
                </a:solidFill>
              </a:rPr>
              <a:t>Psalms 119:160 </a:t>
            </a:r>
          </a:p>
          <a:p>
            <a:pPr algn="ctr"/>
            <a:r>
              <a:rPr lang="en-US" sz="8800" dirty="0" smtClean="0">
                <a:solidFill>
                  <a:schemeClr val="tx1"/>
                </a:solidFill>
              </a:rPr>
              <a:t>The entirety of Your word </a:t>
            </a:r>
            <a:r>
              <a:rPr lang="en-US" sz="8800" i="1" dirty="0" smtClean="0">
                <a:solidFill>
                  <a:schemeClr val="tx1"/>
                </a:solidFill>
              </a:rPr>
              <a:t>is</a:t>
            </a:r>
            <a:r>
              <a:rPr lang="en-US" sz="8800" dirty="0" smtClean="0">
                <a:solidFill>
                  <a:schemeClr val="tx1"/>
                </a:solidFill>
              </a:rPr>
              <a:t> truth, And every one of Your righteous judgments </a:t>
            </a:r>
            <a:r>
              <a:rPr lang="en-US" sz="8800" i="1" dirty="0" smtClean="0">
                <a:solidFill>
                  <a:schemeClr val="tx1"/>
                </a:solidFill>
              </a:rPr>
              <a:t>endures</a:t>
            </a:r>
            <a:r>
              <a:rPr lang="en-US" sz="8800" dirty="0" smtClean="0">
                <a:solidFill>
                  <a:schemeClr val="tx1"/>
                </a:solidFill>
              </a:rPr>
              <a:t> forever. </a:t>
            </a:r>
          </a:p>
          <a:p>
            <a:pPr algn="ctr"/>
            <a:endParaRPr lang="en-US" sz="2400" dirty="0" smtClean="0">
              <a:solidFill>
                <a:schemeClr val="tx1"/>
              </a:solidFill>
            </a:endParaRPr>
          </a:p>
          <a:p>
            <a:pPr algn="ct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endParaRPr lang="en-US" sz="2600" dirty="0" smtClean="0">
              <a:solidFill>
                <a:schemeClr val="tx1"/>
              </a:solidFill>
            </a:endParaRPr>
          </a:p>
        </p:txBody>
      </p:sp>
    </p:spTree>
    <p:extLst>
      <p:ext uri="{BB962C8B-B14F-4D97-AF65-F5344CB8AC3E}">
        <p14:creationId xmlns:p14="http://schemas.microsoft.com/office/powerpoint/2010/main" val="20203587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458200" cy="5181600"/>
          </a:xfrm>
        </p:spPr>
        <p:txBody>
          <a:bodyPr>
            <a:noAutofit/>
          </a:bodyPr>
          <a:lstStyle/>
          <a:p>
            <a:pPr marL="109728" indent="0">
              <a:buNone/>
            </a:pPr>
            <a:r>
              <a:rPr lang="en-US" sz="2000" b="1" dirty="0" smtClean="0"/>
              <a:t>John 6 Cont.  </a:t>
            </a:r>
            <a:r>
              <a:rPr lang="en-US" sz="2000" dirty="0" smtClean="0"/>
              <a:t>Jesus still speaking</a:t>
            </a:r>
          </a:p>
          <a:p>
            <a:pPr marL="109728" indent="0">
              <a:buNone/>
            </a:pPr>
            <a:r>
              <a:rPr lang="en-US" sz="2000" baseline="30000" dirty="0" smtClean="0"/>
              <a:t>64“</a:t>
            </a:r>
            <a:r>
              <a:rPr lang="en-US" sz="2000" dirty="0" smtClean="0"/>
              <a:t>But there are some of you who do not believe.” For Jesus knew from the beginning who they were who did not believe, and who would betray Him. </a:t>
            </a:r>
            <a:r>
              <a:rPr lang="en-US" sz="2000" baseline="30000" dirty="0" smtClean="0"/>
              <a:t>65</a:t>
            </a:r>
            <a:r>
              <a:rPr lang="en-US" sz="2000" dirty="0" smtClean="0"/>
              <a:t>And He said, “Therefore I have said to you that no one can come to Me unless it has been granted to him by My Father.” </a:t>
            </a:r>
            <a:r>
              <a:rPr lang="en-US" sz="2000" baseline="30000" dirty="0" smtClean="0"/>
              <a:t>66</a:t>
            </a:r>
            <a:r>
              <a:rPr lang="en-US" sz="2000" dirty="0" smtClean="0"/>
              <a:t>From that </a:t>
            </a:r>
            <a:r>
              <a:rPr lang="en-US" sz="2000" i="1" dirty="0" smtClean="0"/>
              <a:t>time</a:t>
            </a:r>
            <a:r>
              <a:rPr lang="en-US" sz="2000" dirty="0" smtClean="0"/>
              <a:t> many of His disciples went back and walked with Him no more.  </a:t>
            </a:r>
            <a:r>
              <a:rPr lang="en-US" sz="2000" baseline="30000" dirty="0" smtClean="0"/>
              <a:t>67</a:t>
            </a:r>
            <a:r>
              <a:rPr lang="en-US" sz="2000" dirty="0" smtClean="0"/>
              <a:t>Then Jesus said to the twelve, “</a:t>
            </a:r>
            <a:r>
              <a:rPr lang="en-US" sz="2000" u="sng" dirty="0" smtClean="0"/>
              <a:t>Do you also want to go away</a:t>
            </a:r>
            <a:r>
              <a:rPr lang="en-US" sz="2000" dirty="0" smtClean="0"/>
              <a:t>?” </a:t>
            </a:r>
            <a:r>
              <a:rPr lang="en-US" sz="2000" baseline="30000" dirty="0" smtClean="0"/>
              <a:t>68</a:t>
            </a:r>
            <a:r>
              <a:rPr lang="en-US" sz="2000" dirty="0" smtClean="0"/>
              <a:t>But Simon Peter answered Him, “Lord, to whom shall we go? You have the words of eternal life.</a:t>
            </a:r>
          </a:p>
          <a:p>
            <a:r>
              <a:rPr lang="en-US" sz="2000" dirty="0">
                <a:solidFill>
                  <a:schemeClr val="accent5"/>
                </a:solidFill>
              </a:rPr>
              <a:t>The Truth offended MANY disciples and they left</a:t>
            </a:r>
          </a:p>
          <a:p>
            <a:r>
              <a:rPr lang="en-US" sz="2000" dirty="0">
                <a:solidFill>
                  <a:schemeClr val="accent5"/>
                </a:solidFill>
              </a:rPr>
              <a:t>Vs 67 “Do you embrace the truth or are you offended by it”</a:t>
            </a:r>
          </a:p>
          <a:p>
            <a:r>
              <a:rPr lang="en-US" sz="2000" dirty="0">
                <a:solidFill>
                  <a:schemeClr val="accent5"/>
                </a:solidFill>
              </a:rPr>
              <a:t>The 12 embraced the Truth (even if they didn’t understand it)</a:t>
            </a:r>
          </a:p>
          <a:p>
            <a:r>
              <a:rPr lang="en-US" sz="2000" dirty="0">
                <a:solidFill>
                  <a:schemeClr val="accent5"/>
                </a:solidFill>
              </a:rPr>
              <a:t>They labeled themselves as “cannibals” and ignorant men; inviting ridicule, mockery, jokes, etc.</a:t>
            </a:r>
          </a:p>
          <a:p>
            <a:r>
              <a:rPr lang="en-US" sz="2000" dirty="0">
                <a:solidFill>
                  <a:schemeClr val="accent5"/>
                </a:solidFill>
              </a:rPr>
              <a:t>Do I love the truth, even if it hurts or makes me look bad? </a:t>
            </a:r>
          </a:p>
          <a:p>
            <a:pPr marL="109728" indent="0">
              <a:buNone/>
            </a:pPr>
            <a:endParaRPr lang="en-US" sz="2000" dirty="0"/>
          </a:p>
        </p:txBody>
      </p:sp>
      <p:sp>
        <p:nvSpPr>
          <p:cNvPr id="3" name="Title 2"/>
          <p:cNvSpPr>
            <a:spLocks noGrp="1"/>
          </p:cNvSpPr>
          <p:nvPr>
            <p:ph type="title"/>
          </p:nvPr>
        </p:nvSpPr>
        <p:spPr>
          <a:xfrm>
            <a:off x="457200" y="304800"/>
            <a:ext cx="8229600" cy="1143000"/>
          </a:xfrm>
        </p:spPr>
        <p:txBody>
          <a:bodyPr/>
          <a:lstStyle/>
          <a:p>
            <a:r>
              <a:rPr lang="en-US" dirty="0" smtClean="0"/>
              <a:t>The Truth May Offend</a:t>
            </a:r>
            <a:endParaRPr lang="en-US" dirty="0"/>
          </a:p>
        </p:txBody>
      </p:sp>
    </p:spTree>
    <p:extLst>
      <p:ext uri="{BB962C8B-B14F-4D97-AF65-F5344CB8AC3E}">
        <p14:creationId xmlns:p14="http://schemas.microsoft.com/office/powerpoint/2010/main" val="2882790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486400"/>
          </a:xfrm>
        </p:spPr>
        <p:txBody>
          <a:bodyPr>
            <a:noAutofit/>
          </a:bodyPr>
          <a:lstStyle/>
          <a:p>
            <a:r>
              <a:rPr lang="en-US" sz="2200" dirty="0" smtClean="0">
                <a:solidFill>
                  <a:schemeClr val="accent5"/>
                </a:solidFill>
              </a:rPr>
              <a:t>Those disciples who left Jesus were hard hearted</a:t>
            </a:r>
          </a:p>
          <a:p>
            <a:pPr lvl="1"/>
            <a:r>
              <a:rPr lang="en-US" sz="2200" dirty="0" smtClean="0">
                <a:solidFill>
                  <a:schemeClr val="accent5"/>
                </a:solidFill>
              </a:rPr>
              <a:t>Vs. 64 “who did not believe”</a:t>
            </a:r>
          </a:p>
          <a:p>
            <a:r>
              <a:rPr lang="en-US" sz="2200" dirty="0" smtClean="0">
                <a:solidFill>
                  <a:schemeClr val="accent5"/>
                </a:solidFill>
              </a:rPr>
              <a:t>Rejecting the truth is hardheartedness</a:t>
            </a:r>
            <a:endParaRPr lang="en-US" sz="2200" dirty="0" smtClean="0"/>
          </a:p>
          <a:p>
            <a:pPr marL="109728" indent="0">
              <a:buNone/>
            </a:pPr>
            <a:r>
              <a:rPr lang="en-US" sz="2200" b="1" dirty="0" smtClean="0"/>
              <a:t>Hebrews </a:t>
            </a:r>
            <a:r>
              <a:rPr lang="en-US" sz="2200" b="1" dirty="0"/>
              <a:t>3:7 </a:t>
            </a:r>
            <a:r>
              <a:rPr lang="en-US" sz="2200" dirty="0" smtClean="0"/>
              <a:t>Therefore</a:t>
            </a:r>
            <a:r>
              <a:rPr lang="en-US" sz="2200" dirty="0"/>
              <a:t>, as the Holy Spirit </a:t>
            </a:r>
            <a:r>
              <a:rPr lang="en-US" sz="2200" dirty="0" err="1"/>
              <a:t>says</a:t>
            </a:r>
            <a:r>
              <a:rPr lang="en-US" sz="2200" dirty="0" err="1" smtClean="0"/>
              <a:t>:</a:t>
            </a:r>
            <a:r>
              <a:rPr lang="en-US" sz="2200" i="1" dirty="0" err="1" smtClean="0"/>
              <a:t>“Today</a:t>
            </a:r>
            <a:r>
              <a:rPr lang="en-US" sz="2200" i="1" dirty="0"/>
              <a:t>, </a:t>
            </a:r>
            <a:r>
              <a:rPr lang="en-US" sz="2200" i="1" u="sng" dirty="0"/>
              <a:t>if you will hear His voice</a:t>
            </a:r>
            <a:r>
              <a:rPr lang="en-US" sz="2200" i="1" dirty="0"/>
              <a:t>,</a:t>
            </a:r>
            <a:r>
              <a:rPr lang="en-US" sz="2200" dirty="0"/>
              <a:t> </a:t>
            </a:r>
            <a:r>
              <a:rPr lang="en-US" sz="2200" baseline="30000" dirty="0" smtClean="0"/>
              <a:t>8</a:t>
            </a:r>
            <a:r>
              <a:rPr lang="en-US" sz="2200" i="1" dirty="0" smtClean="0"/>
              <a:t>Do </a:t>
            </a:r>
            <a:r>
              <a:rPr lang="en-US" sz="2200" i="1" dirty="0"/>
              <a:t>not harden your hearts as in the rebellion,</a:t>
            </a:r>
            <a:r>
              <a:rPr lang="en-US" sz="2200" dirty="0"/>
              <a:t> </a:t>
            </a:r>
            <a:r>
              <a:rPr lang="en-US" sz="2200" i="1" dirty="0" smtClean="0"/>
              <a:t>In </a:t>
            </a:r>
            <a:r>
              <a:rPr lang="en-US" sz="2200" i="1" dirty="0"/>
              <a:t>the day of trial in the </a:t>
            </a:r>
            <a:r>
              <a:rPr lang="en-US" sz="2200" i="1" dirty="0" smtClean="0"/>
              <a:t>wilderness…</a:t>
            </a:r>
          </a:p>
          <a:p>
            <a:pPr marL="109728" indent="0" algn="ctr">
              <a:buNone/>
            </a:pPr>
            <a:r>
              <a:rPr lang="en-US" sz="2400" dirty="0" smtClean="0">
                <a:solidFill>
                  <a:schemeClr val="accent5"/>
                </a:solidFill>
              </a:rPr>
              <a:t>Why do we harden our hearts?</a:t>
            </a:r>
          </a:p>
        </p:txBody>
      </p:sp>
      <p:sp>
        <p:nvSpPr>
          <p:cNvPr id="3" name="Title 2"/>
          <p:cNvSpPr>
            <a:spLocks noGrp="1"/>
          </p:cNvSpPr>
          <p:nvPr>
            <p:ph type="title"/>
          </p:nvPr>
        </p:nvSpPr>
        <p:spPr/>
        <p:txBody>
          <a:bodyPr>
            <a:normAutofit/>
          </a:bodyPr>
          <a:lstStyle/>
          <a:p>
            <a:r>
              <a:rPr lang="en-US" dirty="0" smtClean="0"/>
              <a:t>Rebellion</a:t>
            </a:r>
            <a:endParaRPr lang="en-US" dirty="0"/>
          </a:p>
        </p:txBody>
      </p:sp>
      <p:sp>
        <p:nvSpPr>
          <p:cNvPr id="4" name="Content Placeholder 1"/>
          <p:cNvSpPr txBox="1">
            <a:spLocks/>
          </p:cNvSpPr>
          <p:nvPr/>
        </p:nvSpPr>
        <p:spPr>
          <a:xfrm>
            <a:off x="381000" y="3886200"/>
            <a:ext cx="8229600" cy="2438400"/>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buFont typeface="Wingdings 3"/>
              <a:buNone/>
            </a:pPr>
            <a:r>
              <a:rPr lang="en-US" sz="2400" b="1" u="sng" dirty="0" smtClean="0">
                <a:solidFill>
                  <a:schemeClr val="accent5"/>
                </a:solidFill>
              </a:rPr>
              <a:t>We fear men more than God.</a:t>
            </a:r>
            <a:endParaRPr lang="en-US" sz="2400" b="1" u="sng" dirty="0" smtClean="0"/>
          </a:p>
          <a:p>
            <a:pPr marL="109728" indent="0">
              <a:buFont typeface="Wingdings 3"/>
              <a:buNone/>
            </a:pPr>
            <a:r>
              <a:rPr lang="en-US" sz="2200" b="1" dirty="0" smtClean="0"/>
              <a:t>Philippians 2:12 </a:t>
            </a:r>
            <a:r>
              <a:rPr lang="en-US" sz="2200" dirty="0" smtClean="0"/>
              <a:t>Therefore, my beloved, as you have always obeyed, </a:t>
            </a:r>
            <a:r>
              <a:rPr lang="en-US" sz="2200" u="sng" dirty="0" smtClean="0"/>
              <a:t>not as in my presence only</a:t>
            </a:r>
            <a:r>
              <a:rPr lang="en-US" sz="2200" dirty="0" smtClean="0"/>
              <a:t>, but now much more in my absence, </a:t>
            </a:r>
            <a:r>
              <a:rPr lang="en-US" sz="2200" u="sng" dirty="0" smtClean="0"/>
              <a:t>work out your own salvation with fear and trembling</a:t>
            </a:r>
            <a:r>
              <a:rPr lang="en-US" sz="2200" dirty="0" smtClean="0"/>
              <a:t>; </a:t>
            </a:r>
            <a:r>
              <a:rPr lang="en-US" sz="2200" baseline="30000" dirty="0" smtClean="0"/>
              <a:t>13</a:t>
            </a:r>
            <a:r>
              <a:rPr lang="en-US" sz="2200" dirty="0" smtClean="0"/>
              <a:t>for it is God who works in you both to will and to do for </a:t>
            </a:r>
            <a:r>
              <a:rPr lang="en-US" sz="2200" i="1" dirty="0" smtClean="0"/>
              <a:t>His</a:t>
            </a:r>
            <a:r>
              <a:rPr lang="en-US" sz="2200" dirty="0" smtClean="0"/>
              <a:t> good pleasure.</a:t>
            </a:r>
            <a:endParaRPr lang="en-US" sz="2200" dirty="0"/>
          </a:p>
        </p:txBody>
      </p:sp>
    </p:spTree>
    <p:extLst>
      <p:ext uri="{BB962C8B-B14F-4D97-AF65-F5344CB8AC3E}">
        <p14:creationId xmlns:p14="http://schemas.microsoft.com/office/powerpoint/2010/main" val="201084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5071872"/>
          </a:xfrm>
        </p:spPr>
        <p:txBody>
          <a:bodyPr>
            <a:noAutofit/>
          </a:bodyPr>
          <a:lstStyle/>
          <a:p>
            <a:pPr marL="109728" indent="0">
              <a:buNone/>
            </a:pPr>
            <a:r>
              <a:rPr lang="en-US" sz="2000" b="1" dirty="0" smtClean="0"/>
              <a:t>2 </a:t>
            </a:r>
            <a:r>
              <a:rPr lang="en-US" sz="2000" b="1" dirty="0"/>
              <a:t>Corinthians 13:5 </a:t>
            </a:r>
            <a:r>
              <a:rPr lang="en-US" sz="2000" dirty="0" smtClean="0"/>
              <a:t>Examine </a:t>
            </a:r>
            <a:r>
              <a:rPr lang="en-US" sz="2000" dirty="0"/>
              <a:t>yourselves </a:t>
            </a:r>
            <a:r>
              <a:rPr lang="en-US" sz="2000" i="1" dirty="0"/>
              <a:t>as to</a:t>
            </a:r>
            <a:r>
              <a:rPr lang="en-US" sz="2000" dirty="0"/>
              <a:t> whether you are in the faith. Test yourselves. Do you not know yourselves, that Jesus Christ is in you?—unless indeed you are disqualified</a:t>
            </a:r>
            <a:r>
              <a:rPr lang="en-US" sz="2000" dirty="0" smtClean="0"/>
              <a:t>.</a:t>
            </a:r>
            <a:endParaRPr lang="en-US" sz="2000" dirty="0"/>
          </a:p>
          <a:p>
            <a:r>
              <a:rPr lang="en-US" sz="2000" dirty="0" smtClean="0">
                <a:solidFill>
                  <a:schemeClr val="accent5"/>
                </a:solidFill>
              </a:rPr>
              <a:t>A self test demands an honest answer</a:t>
            </a:r>
          </a:p>
          <a:p>
            <a:r>
              <a:rPr lang="en-US" sz="2000" dirty="0" smtClean="0">
                <a:solidFill>
                  <a:schemeClr val="accent5"/>
                </a:solidFill>
              </a:rPr>
              <a:t>God already knows the truth about us…do we?</a:t>
            </a:r>
          </a:p>
          <a:p>
            <a:r>
              <a:rPr lang="en-US" sz="2000" dirty="0" smtClean="0">
                <a:solidFill>
                  <a:schemeClr val="accent5"/>
                </a:solidFill>
              </a:rPr>
              <a:t>1</a:t>
            </a:r>
            <a:r>
              <a:rPr lang="en-US" sz="2000" baseline="30000" dirty="0" smtClean="0">
                <a:solidFill>
                  <a:schemeClr val="accent5"/>
                </a:solidFill>
              </a:rPr>
              <a:t>st</a:t>
            </a:r>
            <a:r>
              <a:rPr lang="en-US" sz="2000" dirty="0" smtClean="0">
                <a:solidFill>
                  <a:schemeClr val="accent5"/>
                </a:solidFill>
              </a:rPr>
              <a:t> step to fixing a problem is </a:t>
            </a:r>
            <a:r>
              <a:rPr lang="en-US" sz="2000" dirty="0" smtClean="0">
                <a:solidFill>
                  <a:schemeClr val="accent5"/>
                </a:solidFill>
              </a:rPr>
              <a:t>honesty</a:t>
            </a:r>
            <a:endParaRPr lang="en-US" sz="2000" dirty="0" smtClean="0"/>
          </a:p>
          <a:p>
            <a:pPr marL="109728" indent="0">
              <a:buNone/>
            </a:pPr>
            <a:r>
              <a:rPr lang="en-US" sz="2000" dirty="0" smtClean="0"/>
              <a:t>Woman with blood disease</a:t>
            </a:r>
          </a:p>
          <a:p>
            <a:pPr marL="109728" indent="0">
              <a:buNone/>
            </a:pPr>
            <a:r>
              <a:rPr lang="en-US" sz="2000" b="1" dirty="0" smtClean="0"/>
              <a:t>Mark </a:t>
            </a:r>
            <a:r>
              <a:rPr lang="en-US" sz="2000" b="1" dirty="0"/>
              <a:t>5:32 </a:t>
            </a:r>
            <a:r>
              <a:rPr lang="en-US" sz="2000" dirty="0" smtClean="0"/>
              <a:t>And </a:t>
            </a:r>
            <a:r>
              <a:rPr lang="en-US" sz="2000" dirty="0"/>
              <a:t>He looked around to see her who had done this thing. </a:t>
            </a:r>
            <a:r>
              <a:rPr lang="en-US" sz="2000" dirty="0"/>
              <a:t> </a:t>
            </a:r>
            <a:r>
              <a:rPr lang="en-US" sz="2000" baseline="30000" dirty="0"/>
              <a:t>33</a:t>
            </a:r>
            <a:r>
              <a:rPr lang="en-US" sz="2000" dirty="0"/>
              <a:t>But the woman, fearing and trembling, knowing what had happened to her, came and fell down before Him and told Him the whole truth</a:t>
            </a:r>
            <a:r>
              <a:rPr lang="en-US" sz="2000" dirty="0" smtClean="0"/>
              <a:t>. </a:t>
            </a:r>
            <a:r>
              <a:rPr lang="en-US" sz="2000" baseline="30000" dirty="0"/>
              <a:t>34</a:t>
            </a:r>
            <a:r>
              <a:rPr lang="en-US" sz="2000" dirty="0"/>
              <a:t>And He said to her, “Daughter, your faith has made you well. Go in peace, and be healed of your affliction</a:t>
            </a:r>
            <a:r>
              <a:rPr lang="en-US" sz="2000" dirty="0" smtClean="0"/>
              <a:t>.”</a:t>
            </a:r>
          </a:p>
          <a:p>
            <a:r>
              <a:rPr lang="en-US" sz="2000" dirty="0" smtClean="0">
                <a:solidFill>
                  <a:schemeClr val="accent5"/>
                </a:solidFill>
              </a:rPr>
              <a:t>“</a:t>
            </a:r>
            <a:r>
              <a:rPr lang="en-US" sz="2000" dirty="0">
                <a:solidFill>
                  <a:schemeClr val="accent5"/>
                </a:solidFill>
              </a:rPr>
              <a:t>the whole truth</a:t>
            </a:r>
            <a:r>
              <a:rPr lang="en-US" sz="2000" dirty="0" smtClean="0">
                <a:solidFill>
                  <a:schemeClr val="accent5"/>
                </a:solidFill>
              </a:rPr>
              <a:t>” - Jesus knew this woman’s story, but he wanted her to verbalize it.</a:t>
            </a:r>
            <a:r>
              <a:rPr lang="en-US" sz="2000" dirty="0"/>
              <a:t/>
            </a:r>
            <a:br>
              <a:rPr lang="en-US" sz="2000" dirty="0"/>
            </a:br>
            <a:r>
              <a:rPr lang="en-US" sz="2000" dirty="0"/>
              <a:t/>
            </a:r>
            <a:br>
              <a:rPr lang="en-US" sz="2000" dirty="0"/>
            </a:br>
            <a:endParaRPr lang="en-US" sz="2000" dirty="0"/>
          </a:p>
        </p:txBody>
      </p:sp>
      <p:sp>
        <p:nvSpPr>
          <p:cNvPr id="3" name="Title 2"/>
          <p:cNvSpPr>
            <a:spLocks noGrp="1"/>
          </p:cNvSpPr>
          <p:nvPr>
            <p:ph type="title"/>
          </p:nvPr>
        </p:nvSpPr>
        <p:spPr/>
        <p:txBody>
          <a:bodyPr/>
          <a:lstStyle/>
          <a:p>
            <a:r>
              <a:rPr lang="en-US" dirty="0" smtClean="0"/>
              <a:t>Self Examination</a:t>
            </a:r>
            <a:endParaRPr lang="en-US" dirty="0"/>
          </a:p>
        </p:txBody>
      </p:sp>
    </p:spTree>
    <p:extLst>
      <p:ext uri="{BB962C8B-B14F-4D97-AF65-F5344CB8AC3E}">
        <p14:creationId xmlns:p14="http://schemas.microsoft.com/office/powerpoint/2010/main" val="21138315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5181600"/>
          </a:xfrm>
        </p:spPr>
        <p:txBody>
          <a:bodyPr>
            <a:normAutofit/>
          </a:bodyPr>
          <a:lstStyle/>
          <a:p>
            <a:r>
              <a:rPr lang="en-US" sz="2200" dirty="0" smtClean="0">
                <a:solidFill>
                  <a:schemeClr val="accent5"/>
                </a:solidFill>
              </a:rPr>
              <a:t>David sins by taking Bathsheba for his wife (2 Sam 11)</a:t>
            </a:r>
          </a:p>
          <a:p>
            <a:r>
              <a:rPr lang="en-US" sz="2200" dirty="0" smtClean="0">
                <a:solidFill>
                  <a:schemeClr val="accent5"/>
                </a:solidFill>
              </a:rPr>
              <a:t>Prophet Nathan tells David a story of a rich man stealing the only lamb from a poor man and served it to a guest. David outraged (2 Sam 12)</a:t>
            </a:r>
          </a:p>
          <a:p>
            <a:pPr marL="109728" indent="0">
              <a:buNone/>
            </a:pPr>
            <a:r>
              <a:rPr lang="en-US" sz="2200" b="1" dirty="0" smtClean="0"/>
              <a:t>2 </a:t>
            </a:r>
            <a:r>
              <a:rPr lang="en-US" sz="2200" b="1" dirty="0"/>
              <a:t>Samuel 12:7 </a:t>
            </a:r>
            <a:r>
              <a:rPr lang="en-US" sz="2200" dirty="0" smtClean="0"/>
              <a:t>Nathan </a:t>
            </a:r>
            <a:r>
              <a:rPr lang="en-US" sz="2200" dirty="0"/>
              <a:t>said to David, “You </a:t>
            </a:r>
            <a:r>
              <a:rPr lang="en-US" sz="2200" i="1" dirty="0"/>
              <a:t>are</a:t>
            </a:r>
            <a:r>
              <a:rPr lang="en-US" sz="2200" dirty="0"/>
              <a:t> the man</a:t>
            </a:r>
            <a:r>
              <a:rPr lang="en-US" sz="2200" dirty="0" smtClean="0"/>
              <a:t>!...</a:t>
            </a:r>
          </a:p>
          <a:p>
            <a:r>
              <a:rPr lang="en-US" sz="2200" dirty="0" smtClean="0">
                <a:solidFill>
                  <a:schemeClr val="accent5"/>
                </a:solidFill>
              </a:rPr>
              <a:t>David had 2 choices when confronted with the truth</a:t>
            </a:r>
          </a:p>
          <a:p>
            <a:pPr lvl="1"/>
            <a:r>
              <a:rPr lang="en-US" sz="2200" dirty="0" smtClean="0">
                <a:solidFill>
                  <a:schemeClr val="accent5"/>
                </a:solidFill>
              </a:rPr>
              <a:t>Embrace the truth</a:t>
            </a:r>
          </a:p>
          <a:p>
            <a:pPr lvl="1"/>
            <a:r>
              <a:rPr lang="en-US" sz="2200" dirty="0" smtClean="0">
                <a:solidFill>
                  <a:schemeClr val="accent5"/>
                </a:solidFill>
              </a:rPr>
              <a:t>Harden his heart</a:t>
            </a:r>
            <a:endParaRPr lang="en-US" sz="2200" b="1" dirty="0" smtClean="0"/>
          </a:p>
          <a:p>
            <a:pPr marL="109728" indent="0">
              <a:buNone/>
            </a:pPr>
            <a:r>
              <a:rPr lang="en-US" sz="2200" b="1" dirty="0" smtClean="0"/>
              <a:t>2 </a:t>
            </a:r>
            <a:r>
              <a:rPr lang="en-US" sz="2200" b="1" dirty="0"/>
              <a:t>Samuel 12:13 </a:t>
            </a:r>
            <a:r>
              <a:rPr lang="en-US" sz="2200" dirty="0" smtClean="0"/>
              <a:t>So </a:t>
            </a:r>
            <a:r>
              <a:rPr lang="en-US" sz="2200" dirty="0"/>
              <a:t>David said to Nathan, “I have sinned against the </a:t>
            </a:r>
            <a:r>
              <a:rPr lang="en-US" sz="2200" cap="small" dirty="0"/>
              <a:t>Lord</a:t>
            </a:r>
            <a:r>
              <a:rPr lang="en-US" sz="2200" dirty="0"/>
              <a:t>.”</a:t>
            </a:r>
            <a:r>
              <a:rPr lang="en-US" sz="2200" dirty="0"/>
              <a:t> </a:t>
            </a:r>
            <a:r>
              <a:rPr lang="en-US" sz="2200" dirty="0"/>
              <a:t>And Nathan said to David, “The </a:t>
            </a:r>
            <a:r>
              <a:rPr lang="en-US" sz="2200" cap="small" dirty="0"/>
              <a:t>Lord</a:t>
            </a:r>
            <a:r>
              <a:rPr lang="en-US" sz="2200" dirty="0"/>
              <a:t> also has put away your sin; you shall not die</a:t>
            </a:r>
            <a:r>
              <a:rPr lang="en-US" sz="2200" dirty="0" smtClean="0"/>
              <a:t>.</a:t>
            </a:r>
          </a:p>
          <a:p>
            <a:r>
              <a:rPr lang="en-US" sz="2200" dirty="0" smtClean="0">
                <a:solidFill>
                  <a:schemeClr val="accent5"/>
                </a:solidFill>
              </a:rPr>
              <a:t>Testimony of God’s mercy and providence when men honor Him and accept the truth.</a:t>
            </a:r>
          </a:p>
        </p:txBody>
      </p:sp>
      <p:sp>
        <p:nvSpPr>
          <p:cNvPr id="3" name="Title 2"/>
          <p:cNvSpPr>
            <a:spLocks noGrp="1"/>
          </p:cNvSpPr>
          <p:nvPr>
            <p:ph type="title"/>
          </p:nvPr>
        </p:nvSpPr>
        <p:spPr/>
        <p:txBody>
          <a:bodyPr/>
          <a:lstStyle/>
          <a:p>
            <a:r>
              <a:rPr lang="en-US" dirty="0" smtClean="0"/>
              <a:t>Good Example - David</a:t>
            </a:r>
            <a:endParaRPr lang="en-US" dirty="0"/>
          </a:p>
        </p:txBody>
      </p:sp>
    </p:spTree>
    <p:extLst>
      <p:ext uri="{BB962C8B-B14F-4D97-AF65-F5344CB8AC3E}">
        <p14:creationId xmlns:p14="http://schemas.microsoft.com/office/powerpoint/2010/main" val="1399974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400" cy="5029200"/>
          </a:xfrm>
        </p:spPr>
        <p:txBody>
          <a:bodyPr>
            <a:noAutofit/>
          </a:bodyPr>
          <a:lstStyle/>
          <a:p>
            <a:pPr marL="109728" indent="0">
              <a:buNone/>
            </a:pPr>
            <a:r>
              <a:rPr lang="en-US" sz="2000" b="1" dirty="0" smtClean="0"/>
              <a:t>Genesis </a:t>
            </a:r>
            <a:r>
              <a:rPr lang="en-US" sz="2000" b="1" dirty="0"/>
              <a:t>4:3 </a:t>
            </a:r>
            <a:r>
              <a:rPr lang="en-US" sz="2000" dirty="0" smtClean="0"/>
              <a:t>And </a:t>
            </a:r>
            <a:r>
              <a:rPr lang="en-US" sz="2000" dirty="0"/>
              <a:t>in the process of time it came to pass that Cain brought an offering of the fruit of the ground to the </a:t>
            </a:r>
            <a:r>
              <a:rPr lang="en-US" sz="2000" cap="small" dirty="0" smtClean="0"/>
              <a:t>Lord</a:t>
            </a:r>
            <a:r>
              <a:rPr lang="en-US" sz="2000" dirty="0" smtClean="0"/>
              <a:t>.</a:t>
            </a:r>
            <a:r>
              <a:rPr lang="en-US" sz="2000" dirty="0"/>
              <a:t> </a:t>
            </a:r>
            <a:r>
              <a:rPr lang="en-US" sz="2000" baseline="30000" dirty="0" smtClean="0"/>
              <a:t>4</a:t>
            </a:r>
            <a:r>
              <a:rPr lang="en-US" sz="2000" dirty="0" smtClean="0"/>
              <a:t>Abel </a:t>
            </a:r>
            <a:r>
              <a:rPr lang="en-US" sz="2000" dirty="0"/>
              <a:t>also brought of the firstborn of his flock and of their fat. And the </a:t>
            </a:r>
            <a:r>
              <a:rPr lang="en-US" sz="2000" cap="small" dirty="0"/>
              <a:t>Lord</a:t>
            </a:r>
            <a:r>
              <a:rPr lang="en-US" sz="2000" dirty="0"/>
              <a:t> respected Abel and his </a:t>
            </a:r>
            <a:r>
              <a:rPr lang="en-US" sz="2000" dirty="0" smtClean="0"/>
              <a:t>offering,</a:t>
            </a:r>
            <a:r>
              <a:rPr lang="en-US" sz="2000" dirty="0"/>
              <a:t> </a:t>
            </a:r>
            <a:r>
              <a:rPr lang="en-US" sz="2000" baseline="30000" dirty="0" smtClean="0"/>
              <a:t>5</a:t>
            </a:r>
            <a:r>
              <a:rPr lang="en-US" sz="2000" dirty="0" smtClean="0"/>
              <a:t>but </a:t>
            </a:r>
            <a:r>
              <a:rPr lang="en-US" sz="2000" dirty="0"/>
              <a:t>He did not respect Cain and his offering. And Cain was very angry, and his countenance </a:t>
            </a:r>
            <a:r>
              <a:rPr lang="en-US" sz="2000" dirty="0" smtClean="0"/>
              <a:t>fell. </a:t>
            </a:r>
            <a:r>
              <a:rPr lang="en-US" sz="2000" baseline="30000" dirty="0" smtClean="0"/>
              <a:t>6</a:t>
            </a:r>
            <a:r>
              <a:rPr lang="en-US" sz="2000" dirty="0" smtClean="0"/>
              <a:t>So </a:t>
            </a:r>
            <a:r>
              <a:rPr lang="en-US" sz="2000" dirty="0"/>
              <a:t>the </a:t>
            </a:r>
            <a:r>
              <a:rPr lang="en-US" sz="2000" cap="small" dirty="0"/>
              <a:t>Lord</a:t>
            </a:r>
            <a:r>
              <a:rPr lang="en-US" sz="2000" dirty="0"/>
              <a:t> said to Cain, “Why are you angry? And why has your countenance </a:t>
            </a:r>
            <a:r>
              <a:rPr lang="en-US" sz="2000" dirty="0" smtClean="0"/>
              <a:t>fallen?</a:t>
            </a:r>
            <a:r>
              <a:rPr lang="en-US" sz="2000" dirty="0"/>
              <a:t> </a:t>
            </a:r>
            <a:r>
              <a:rPr lang="en-US" sz="2000" baseline="30000" dirty="0" smtClean="0"/>
              <a:t>7</a:t>
            </a:r>
            <a:r>
              <a:rPr lang="en-US" sz="2000" dirty="0" smtClean="0"/>
              <a:t>If </a:t>
            </a:r>
            <a:r>
              <a:rPr lang="en-US" sz="2000" dirty="0"/>
              <a:t>you do well, will you not </a:t>
            </a:r>
            <a:r>
              <a:rPr lang="en-US" sz="2000" dirty="0" smtClean="0"/>
              <a:t>be accepted</a:t>
            </a:r>
            <a:r>
              <a:rPr lang="en-US" sz="2000" dirty="0"/>
              <a:t>? And if you do not do well, sin lies at the door. And its desire </a:t>
            </a:r>
            <a:r>
              <a:rPr lang="en-US" sz="2000" i="1" dirty="0"/>
              <a:t>is</a:t>
            </a:r>
            <a:r>
              <a:rPr lang="en-US" sz="2000" dirty="0"/>
              <a:t> for you, but you should rule over it</a:t>
            </a:r>
            <a:r>
              <a:rPr lang="en-US" sz="2000" dirty="0" smtClean="0"/>
              <a:t>.”</a:t>
            </a:r>
          </a:p>
          <a:p>
            <a:r>
              <a:rPr lang="en-US" sz="2000" dirty="0" smtClean="0">
                <a:solidFill>
                  <a:schemeClr val="accent5"/>
                </a:solidFill>
              </a:rPr>
              <a:t>Truth 1- Problem: Your offering is not acceptable vs.5</a:t>
            </a:r>
          </a:p>
          <a:p>
            <a:r>
              <a:rPr lang="en-US" sz="2000" dirty="0" smtClean="0">
                <a:solidFill>
                  <a:schemeClr val="accent5"/>
                </a:solidFill>
              </a:rPr>
              <a:t>Truth 2- Solution: Do well</a:t>
            </a:r>
            <a:r>
              <a:rPr lang="en-US" sz="2000" dirty="0" smtClean="0">
                <a:solidFill>
                  <a:schemeClr val="accent5"/>
                </a:solidFill>
                <a:sym typeface="Wingdings" panose="05000000000000000000" pitchFamily="2" charset="2"/>
              </a:rPr>
              <a:t></a:t>
            </a:r>
            <a:r>
              <a:rPr lang="en-US" sz="2000" dirty="0" smtClean="0">
                <a:solidFill>
                  <a:schemeClr val="accent5"/>
                </a:solidFill>
              </a:rPr>
              <a:t> be accepted; Do evil</a:t>
            </a:r>
            <a:r>
              <a:rPr lang="en-US" sz="2000" dirty="0" smtClean="0">
                <a:solidFill>
                  <a:schemeClr val="accent5"/>
                </a:solidFill>
                <a:sym typeface="Wingdings" panose="05000000000000000000" pitchFamily="2" charset="2"/>
              </a:rPr>
              <a:t> </a:t>
            </a:r>
            <a:r>
              <a:rPr lang="en-US" sz="2000" dirty="0" smtClean="0">
                <a:solidFill>
                  <a:schemeClr val="accent5"/>
                </a:solidFill>
              </a:rPr>
              <a:t>sin rules you</a:t>
            </a:r>
          </a:p>
          <a:p>
            <a:r>
              <a:rPr lang="en-US" sz="2000" dirty="0" smtClean="0">
                <a:solidFill>
                  <a:schemeClr val="accent5"/>
                </a:solidFill>
              </a:rPr>
              <a:t>Cain’s Decision: Reject the truth, react out of jealousy, self preservation, revenge, etc.</a:t>
            </a:r>
          </a:p>
          <a:p>
            <a:r>
              <a:rPr lang="en-US" sz="2000" dirty="0" smtClean="0">
                <a:solidFill>
                  <a:schemeClr val="accent5"/>
                </a:solidFill>
              </a:rPr>
              <a:t>Cain murders Able &amp; suffers lifelong curse</a:t>
            </a:r>
          </a:p>
          <a:p>
            <a:r>
              <a:rPr lang="en-US" sz="2000" dirty="0" smtClean="0">
                <a:solidFill>
                  <a:schemeClr val="accent5"/>
                </a:solidFill>
              </a:rPr>
              <a:t>Hiding from the truth never works out!</a:t>
            </a:r>
            <a:r>
              <a:rPr lang="en-US" sz="2000" dirty="0">
                <a:solidFill>
                  <a:schemeClr val="accent5"/>
                </a:solidFill>
              </a:rPr>
              <a:t/>
            </a:r>
            <a:br>
              <a:rPr lang="en-US" sz="2000" dirty="0">
                <a:solidFill>
                  <a:schemeClr val="accent5"/>
                </a:solidFill>
              </a:rPr>
            </a:br>
            <a:r>
              <a:rPr lang="en-US" sz="2000" dirty="0"/>
              <a:t/>
            </a:r>
            <a:br>
              <a:rPr lang="en-US" sz="2000" dirty="0"/>
            </a:br>
            <a:endParaRPr lang="en-US" sz="2000" dirty="0"/>
          </a:p>
        </p:txBody>
      </p:sp>
      <p:sp>
        <p:nvSpPr>
          <p:cNvPr id="3" name="Title 2"/>
          <p:cNvSpPr>
            <a:spLocks noGrp="1"/>
          </p:cNvSpPr>
          <p:nvPr>
            <p:ph type="title"/>
          </p:nvPr>
        </p:nvSpPr>
        <p:spPr/>
        <p:txBody>
          <a:bodyPr/>
          <a:lstStyle/>
          <a:p>
            <a:r>
              <a:rPr lang="en-US" dirty="0" smtClean="0"/>
              <a:t>Bad Example </a:t>
            </a:r>
            <a:r>
              <a:rPr lang="en-US" dirty="0" smtClean="0"/>
              <a:t>- Cain</a:t>
            </a:r>
            <a:endParaRPr lang="en-US" dirty="0"/>
          </a:p>
        </p:txBody>
      </p:sp>
    </p:spTree>
    <p:extLst>
      <p:ext uri="{BB962C8B-B14F-4D97-AF65-F5344CB8AC3E}">
        <p14:creationId xmlns:p14="http://schemas.microsoft.com/office/powerpoint/2010/main" val="5982389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ad\AppData\Local\Microsoft\Windows\Temporary Internet Files\Content.IE5\4PBTJN2H\MP900448457[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p:nvSpPr>
        <p:spPr>
          <a:xfrm>
            <a:off x="7848600" y="5734050"/>
            <a:ext cx="1066800" cy="9906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3"/>
          <p:cNvSpPr>
            <a:spLocks noGrp="1"/>
          </p:cNvSpPr>
          <p:nvPr>
            <p:ph type="title"/>
          </p:nvPr>
        </p:nvSpPr>
        <p:spPr>
          <a:xfrm>
            <a:off x="304800" y="0"/>
            <a:ext cx="8229600" cy="1143000"/>
          </a:xfrm>
        </p:spPr>
        <p:txBody>
          <a:bodyPr/>
          <a:lstStyle/>
          <a:p>
            <a:r>
              <a:rPr lang="en-US" i="1" dirty="0" smtClean="0">
                <a:solidFill>
                  <a:schemeClr val="accent1"/>
                </a:solidFill>
              </a:rPr>
              <a:t>Measure of Truth</a:t>
            </a:r>
            <a:endParaRPr lang="en-US" i="1" dirty="0">
              <a:solidFill>
                <a:schemeClr val="accent1"/>
              </a:solidFill>
            </a:endParaRPr>
          </a:p>
        </p:txBody>
      </p:sp>
      <p:sp>
        <p:nvSpPr>
          <p:cNvPr id="15" name="Rectangle 14"/>
          <p:cNvSpPr/>
          <p:nvPr/>
        </p:nvSpPr>
        <p:spPr>
          <a:xfrm>
            <a:off x="152400" y="2921168"/>
            <a:ext cx="6324600" cy="1015663"/>
          </a:xfrm>
          <a:prstGeom prst="rect">
            <a:avLst/>
          </a:prstGeom>
        </p:spPr>
        <p:txBody>
          <a:bodyPr wrap="square">
            <a:spAutoFit/>
          </a:bodyPr>
          <a:lstStyle/>
          <a:p>
            <a:pPr marL="109728"/>
            <a:r>
              <a:rPr lang="en-US" sz="2000" i="1" dirty="0" smtClean="0">
                <a:solidFill>
                  <a:schemeClr val="bg1"/>
                </a:solidFill>
              </a:rPr>
              <a:t>Truth:</a:t>
            </a:r>
            <a:endParaRPr lang="en-US" sz="2000" i="1" dirty="0">
              <a:solidFill>
                <a:schemeClr val="bg1"/>
              </a:solidFill>
            </a:endParaRPr>
          </a:p>
          <a:p>
            <a:pPr marL="624078" indent="-514350">
              <a:buAutoNum type="arabicPeriod"/>
            </a:pPr>
            <a:r>
              <a:rPr lang="en-US" sz="2000" i="1" dirty="0" smtClean="0">
                <a:solidFill>
                  <a:schemeClr val="bg1"/>
                </a:solidFill>
              </a:rPr>
              <a:t>Conformable </a:t>
            </a:r>
            <a:r>
              <a:rPr lang="en-US" sz="2000" i="1" dirty="0">
                <a:solidFill>
                  <a:schemeClr val="bg1"/>
                </a:solidFill>
              </a:rPr>
              <a:t>to fact, being in accordance with the actual state of things</a:t>
            </a:r>
          </a:p>
        </p:txBody>
      </p:sp>
    </p:spTree>
    <p:extLst>
      <p:ext uri="{BB962C8B-B14F-4D97-AF65-F5344CB8AC3E}">
        <p14:creationId xmlns:p14="http://schemas.microsoft.com/office/powerpoint/2010/main" val="273682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458200" cy="4525963"/>
          </a:xfrm>
        </p:spPr>
        <p:txBody>
          <a:bodyPr>
            <a:noAutofit/>
          </a:bodyPr>
          <a:lstStyle/>
          <a:p>
            <a:r>
              <a:rPr lang="en-US" sz="2200" dirty="0" smtClean="0">
                <a:solidFill>
                  <a:schemeClr val="accent5"/>
                </a:solidFill>
              </a:rPr>
              <a:t>Measurement reveals true condition and identifies deficiencies – Very valuable</a:t>
            </a:r>
          </a:p>
          <a:p>
            <a:pPr lvl="1"/>
            <a:r>
              <a:rPr lang="en-US" sz="2200" dirty="0" smtClean="0">
                <a:solidFill>
                  <a:schemeClr val="accent5"/>
                </a:solidFill>
              </a:rPr>
              <a:t>Healthcare, Education, Construction, </a:t>
            </a:r>
            <a:r>
              <a:rPr lang="en-US" sz="2200" dirty="0" err="1" smtClean="0">
                <a:solidFill>
                  <a:schemeClr val="accent5"/>
                </a:solidFill>
              </a:rPr>
              <a:t>Env</a:t>
            </a:r>
            <a:r>
              <a:rPr lang="en-US" sz="2200" dirty="0" smtClean="0">
                <a:solidFill>
                  <a:schemeClr val="accent5"/>
                </a:solidFill>
              </a:rPr>
              <a:t>. monitoring</a:t>
            </a:r>
          </a:p>
          <a:p>
            <a:r>
              <a:rPr lang="en-US" sz="2200" dirty="0" smtClean="0">
                <a:solidFill>
                  <a:schemeClr val="accent5"/>
                </a:solidFill>
              </a:rPr>
              <a:t>God’s measurement tools</a:t>
            </a:r>
          </a:p>
          <a:p>
            <a:pPr lvl="1"/>
            <a:r>
              <a:rPr lang="en-US" sz="2200" dirty="0" smtClean="0">
                <a:solidFill>
                  <a:schemeClr val="accent5"/>
                </a:solidFill>
              </a:rPr>
              <a:t>Scripture: </a:t>
            </a:r>
            <a:r>
              <a:rPr lang="en-US" sz="2200" dirty="0">
                <a:solidFill>
                  <a:schemeClr val="accent5"/>
                </a:solidFill>
              </a:rPr>
              <a:t>profitable for doctrine, </a:t>
            </a:r>
            <a:r>
              <a:rPr lang="en-US" sz="2200" dirty="0" smtClean="0">
                <a:solidFill>
                  <a:schemeClr val="accent5"/>
                </a:solidFill>
              </a:rPr>
              <a:t>reproof</a:t>
            </a:r>
            <a:r>
              <a:rPr lang="en-US" sz="2200" dirty="0">
                <a:solidFill>
                  <a:schemeClr val="accent5"/>
                </a:solidFill>
              </a:rPr>
              <a:t>, </a:t>
            </a:r>
            <a:r>
              <a:rPr lang="en-US" sz="2200" dirty="0" smtClean="0">
                <a:solidFill>
                  <a:schemeClr val="accent5"/>
                </a:solidFill>
              </a:rPr>
              <a:t>correction</a:t>
            </a:r>
            <a:r>
              <a:rPr lang="en-US" sz="2200" dirty="0">
                <a:solidFill>
                  <a:schemeClr val="accent5"/>
                </a:solidFill>
              </a:rPr>
              <a:t>, </a:t>
            </a:r>
            <a:r>
              <a:rPr lang="en-US" sz="2200" dirty="0" smtClean="0">
                <a:solidFill>
                  <a:schemeClr val="accent5"/>
                </a:solidFill>
              </a:rPr>
              <a:t>instruction </a:t>
            </a:r>
            <a:r>
              <a:rPr lang="en-US" sz="2200" dirty="0">
                <a:solidFill>
                  <a:schemeClr val="accent5"/>
                </a:solidFill>
              </a:rPr>
              <a:t>in </a:t>
            </a:r>
            <a:r>
              <a:rPr lang="en-US" sz="2200" dirty="0" smtClean="0">
                <a:solidFill>
                  <a:schemeClr val="accent5"/>
                </a:solidFill>
              </a:rPr>
              <a:t>righteousness (2 Tim 3:16, </a:t>
            </a:r>
            <a:r>
              <a:rPr lang="en-US" sz="2200" dirty="0" err="1" smtClean="0">
                <a:solidFill>
                  <a:schemeClr val="accent5"/>
                </a:solidFill>
              </a:rPr>
              <a:t>Heb</a:t>
            </a:r>
            <a:r>
              <a:rPr lang="en-US" sz="2200" dirty="0" smtClean="0">
                <a:solidFill>
                  <a:schemeClr val="accent5"/>
                </a:solidFill>
              </a:rPr>
              <a:t> 4:12)</a:t>
            </a:r>
          </a:p>
          <a:p>
            <a:pPr lvl="1"/>
            <a:r>
              <a:rPr lang="en-US" sz="2200" dirty="0" smtClean="0">
                <a:solidFill>
                  <a:schemeClr val="accent5"/>
                </a:solidFill>
              </a:rPr>
              <a:t>Holy Spirit, elders, parents, church (all accountability) (Rom 15:14, James 5:16)</a:t>
            </a:r>
          </a:p>
          <a:p>
            <a:r>
              <a:rPr lang="en-US" sz="2200" dirty="0" smtClean="0">
                <a:solidFill>
                  <a:schemeClr val="accent5"/>
                </a:solidFill>
              </a:rPr>
              <a:t>God’s correction tools: chastisement, admonition</a:t>
            </a:r>
            <a:r>
              <a:rPr lang="en-US" sz="2200" dirty="0">
                <a:solidFill>
                  <a:schemeClr val="accent5"/>
                </a:solidFill>
              </a:rPr>
              <a:t>, rebuke</a:t>
            </a:r>
            <a:r>
              <a:rPr lang="en-US" sz="2200" dirty="0" smtClean="0">
                <a:solidFill>
                  <a:schemeClr val="accent5"/>
                </a:solidFill>
              </a:rPr>
              <a:t>, conscience, grace, divine nature (1 Pet 1:4)</a:t>
            </a:r>
          </a:p>
          <a:p>
            <a:r>
              <a:rPr lang="en-US" sz="2200" dirty="0" smtClean="0">
                <a:solidFill>
                  <a:schemeClr val="accent5"/>
                </a:solidFill>
              </a:rPr>
              <a:t>End result: </a:t>
            </a:r>
            <a:r>
              <a:rPr lang="en-US" sz="2200" b="1" dirty="0" smtClean="0"/>
              <a:t>2 </a:t>
            </a:r>
            <a:r>
              <a:rPr lang="en-US" sz="2200" b="1" dirty="0" err="1" smtClean="0"/>
              <a:t>Cor</a:t>
            </a:r>
            <a:r>
              <a:rPr lang="en-US" sz="2200" b="1" dirty="0" smtClean="0"/>
              <a:t> 7:1…</a:t>
            </a:r>
            <a:r>
              <a:rPr lang="en-US" sz="2200" dirty="0" smtClean="0"/>
              <a:t>let </a:t>
            </a:r>
            <a:r>
              <a:rPr lang="en-US" sz="2200" dirty="0"/>
              <a:t>us cleanse ourselves from all filthiness of the flesh and spirit, </a:t>
            </a:r>
            <a:r>
              <a:rPr lang="en-US" sz="2200" u="sng" dirty="0"/>
              <a:t>perfecting holiness in the fear of God</a:t>
            </a:r>
            <a:r>
              <a:rPr lang="en-US" sz="2200" dirty="0" smtClean="0"/>
              <a:t>.</a:t>
            </a:r>
          </a:p>
          <a:p>
            <a:pPr marL="914400" lvl="3" indent="0">
              <a:buNone/>
            </a:pPr>
            <a:r>
              <a:rPr lang="en-US" sz="2000" dirty="0" smtClean="0">
                <a:solidFill>
                  <a:schemeClr val="accent5"/>
                </a:solidFill>
              </a:rPr>
              <a:t>	Q: Am I willing to measure my life by God’s 				standards and embrace the result?</a:t>
            </a:r>
            <a:endParaRPr lang="en-US" sz="2000" dirty="0">
              <a:solidFill>
                <a:schemeClr val="accent5"/>
              </a:solidFill>
            </a:endParaRPr>
          </a:p>
          <a:p>
            <a:pPr marL="393192" lvl="1" indent="0">
              <a:buNone/>
            </a:pPr>
            <a:endParaRPr lang="en-US" sz="2200" dirty="0"/>
          </a:p>
        </p:txBody>
      </p:sp>
      <p:sp>
        <p:nvSpPr>
          <p:cNvPr id="3" name="Title 2"/>
          <p:cNvSpPr>
            <a:spLocks noGrp="1"/>
          </p:cNvSpPr>
          <p:nvPr>
            <p:ph type="title"/>
          </p:nvPr>
        </p:nvSpPr>
        <p:spPr>
          <a:xfrm>
            <a:off x="457200" y="152400"/>
            <a:ext cx="8229600" cy="1143000"/>
          </a:xfrm>
        </p:spPr>
        <p:txBody>
          <a:bodyPr>
            <a:noAutofit/>
          </a:bodyPr>
          <a:lstStyle/>
          <a:p>
            <a:r>
              <a:rPr lang="en-US" sz="2800" dirty="0">
                <a:solidFill>
                  <a:schemeClr val="accent5"/>
                </a:solidFill>
              </a:rPr>
              <a:t>“You Can't Manage What You Don't Measure”</a:t>
            </a:r>
            <a:endParaRPr lang="en-US" sz="2800" dirty="0">
              <a:solidFill>
                <a:schemeClr val="accent5"/>
              </a:solidFill>
            </a:endParaRPr>
          </a:p>
        </p:txBody>
      </p:sp>
    </p:spTree>
    <p:extLst>
      <p:ext uri="{BB962C8B-B14F-4D97-AF65-F5344CB8AC3E}">
        <p14:creationId xmlns:p14="http://schemas.microsoft.com/office/powerpoint/2010/main" val="882329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3962400"/>
          </a:xfrm>
        </p:spPr>
        <p:txBody>
          <a:bodyPr>
            <a:noAutofit/>
          </a:bodyPr>
          <a:lstStyle/>
          <a:p>
            <a:pPr marL="109728" indent="0">
              <a:buNone/>
            </a:pPr>
            <a:r>
              <a:rPr lang="en-US" sz="2400" b="1" dirty="0" smtClean="0"/>
              <a:t>Proverbs </a:t>
            </a:r>
            <a:r>
              <a:rPr lang="en-US" sz="2400" b="1" dirty="0"/>
              <a:t>3:3 </a:t>
            </a:r>
            <a:r>
              <a:rPr lang="en-US" sz="2400" dirty="0" smtClean="0"/>
              <a:t>Let </a:t>
            </a:r>
            <a:r>
              <a:rPr lang="en-US" sz="2400" dirty="0"/>
              <a:t>not mercy and truth forsake you;</a:t>
            </a:r>
            <a:r>
              <a:rPr lang="en-US" sz="2400" dirty="0"/>
              <a:t> </a:t>
            </a:r>
            <a:endParaRPr lang="en-US" sz="2400" dirty="0" smtClean="0"/>
          </a:p>
          <a:p>
            <a:pPr marL="109728" indent="0">
              <a:buNone/>
            </a:pPr>
            <a:r>
              <a:rPr lang="en-US" sz="2400" dirty="0" smtClean="0"/>
              <a:t>Bind </a:t>
            </a:r>
            <a:r>
              <a:rPr lang="en-US" sz="2400" dirty="0"/>
              <a:t>them around your neck,</a:t>
            </a:r>
            <a:r>
              <a:rPr lang="en-US" sz="2400" dirty="0"/>
              <a:t> </a:t>
            </a:r>
            <a:endParaRPr lang="en-US" sz="2400" dirty="0" smtClean="0"/>
          </a:p>
          <a:p>
            <a:pPr marL="109728" indent="0">
              <a:buNone/>
            </a:pPr>
            <a:r>
              <a:rPr lang="en-US" sz="2400" dirty="0" smtClean="0"/>
              <a:t>Write </a:t>
            </a:r>
            <a:r>
              <a:rPr lang="en-US" sz="2400" dirty="0"/>
              <a:t>them on the tablet of your </a:t>
            </a:r>
            <a:r>
              <a:rPr lang="en-US" sz="2400" dirty="0" smtClean="0"/>
              <a:t>heart</a:t>
            </a:r>
            <a:r>
              <a:rPr lang="en-US" sz="2400" dirty="0"/>
              <a:t/>
            </a:r>
            <a:br>
              <a:rPr lang="en-US" sz="2400" dirty="0"/>
            </a:br>
            <a:r>
              <a:rPr lang="en-US" sz="2400" dirty="0"/>
              <a:t/>
            </a:r>
            <a:br>
              <a:rPr lang="en-US" sz="2400" dirty="0"/>
            </a:br>
            <a:endParaRPr lang="en-US" sz="2400" dirty="0"/>
          </a:p>
        </p:txBody>
      </p:sp>
      <p:sp>
        <p:nvSpPr>
          <p:cNvPr id="3" name="Title 2"/>
          <p:cNvSpPr>
            <a:spLocks noGrp="1"/>
          </p:cNvSpPr>
          <p:nvPr>
            <p:ph type="title"/>
          </p:nvPr>
        </p:nvSpPr>
        <p:spPr/>
        <p:txBody>
          <a:bodyPr/>
          <a:lstStyle/>
          <a:p>
            <a:r>
              <a:rPr lang="en-US" dirty="0" smtClean="0"/>
              <a:t>In Closing…</a:t>
            </a:r>
            <a:endParaRPr lang="en-US" dirty="0"/>
          </a:p>
        </p:txBody>
      </p:sp>
      <p:grpSp>
        <p:nvGrpSpPr>
          <p:cNvPr id="6" name="Group 5"/>
          <p:cNvGrpSpPr/>
          <p:nvPr/>
        </p:nvGrpSpPr>
        <p:grpSpPr>
          <a:xfrm>
            <a:off x="2971800" y="3413423"/>
            <a:ext cx="3632352" cy="2862293"/>
            <a:chOff x="3200400" y="3600106"/>
            <a:chExt cx="3632352" cy="2862293"/>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3600106"/>
              <a:ext cx="3632352" cy="28622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rot="18563828">
              <a:off x="4821153" y="4595482"/>
              <a:ext cx="1720343" cy="646331"/>
            </a:xfrm>
            <a:prstGeom prst="rect">
              <a:avLst/>
            </a:prstGeom>
            <a:noFill/>
          </p:spPr>
          <p:txBody>
            <a:bodyPr wrap="none" rtlCol="0">
              <a:spAutoFit/>
            </a:bodyPr>
            <a:lstStyle/>
            <a:p>
              <a:pPr algn="ctr"/>
              <a:r>
                <a:rPr lang="en-US" sz="3600" b="1" i="1" dirty="0" smtClean="0"/>
                <a:t>TRUTH</a:t>
              </a:r>
              <a:endParaRPr lang="en-US" sz="3600" b="1" i="1" dirty="0"/>
            </a:p>
          </p:txBody>
        </p:sp>
        <p:sp>
          <p:nvSpPr>
            <p:cNvPr id="8" name="TextBox 7"/>
            <p:cNvSpPr txBox="1"/>
            <p:nvPr/>
          </p:nvSpPr>
          <p:spPr>
            <a:xfrm rot="3131972">
              <a:off x="3349217" y="4521405"/>
              <a:ext cx="1731564" cy="646331"/>
            </a:xfrm>
            <a:prstGeom prst="rect">
              <a:avLst/>
            </a:prstGeom>
            <a:noFill/>
          </p:spPr>
          <p:txBody>
            <a:bodyPr wrap="none" rtlCol="0">
              <a:spAutoFit/>
            </a:bodyPr>
            <a:lstStyle/>
            <a:p>
              <a:pPr algn="ctr"/>
              <a:r>
                <a:rPr lang="en-US" sz="3600" b="1" i="1" dirty="0" smtClean="0"/>
                <a:t>MERCY</a:t>
              </a:r>
              <a:endParaRPr lang="en-US" sz="3600" b="1" i="1" dirty="0"/>
            </a:p>
          </p:txBody>
        </p:sp>
      </p:grpSp>
    </p:spTree>
    <p:extLst>
      <p:ext uri="{BB962C8B-B14F-4D97-AF65-F5344CB8AC3E}">
        <p14:creationId xmlns:p14="http://schemas.microsoft.com/office/powerpoint/2010/main" val="1319598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05800" cy="4830763"/>
          </a:xfrm>
        </p:spPr>
        <p:txBody>
          <a:bodyPr>
            <a:normAutofit/>
          </a:bodyPr>
          <a:lstStyle/>
          <a:p>
            <a:pPr marL="514350" indent="-514350">
              <a:buFont typeface="+mj-lt"/>
              <a:buAutoNum type="arabicPeriod"/>
            </a:pPr>
            <a:r>
              <a:rPr lang="en-US" sz="2400" u="sng" dirty="0" smtClean="0">
                <a:solidFill>
                  <a:schemeClr val="bg1">
                    <a:lumMod val="65000"/>
                  </a:schemeClr>
                </a:solidFill>
              </a:rPr>
              <a:t>Knowing the Truth</a:t>
            </a:r>
            <a:r>
              <a:rPr lang="en-US" sz="2400" dirty="0" smtClean="0">
                <a:solidFill>
                  <a:schemeClr val="bg1">
                    <a:lumMod val="65000"/>
                  </a:schemeClr>
                </a:solidFill>
              </a:rPr>
              <a:t>: “You shall know the truth</a:t>
            </a:r>
            <a:r>
              <a:rPr lang="en-US" sz="2400" dirty="0">
                <a:solidFill>
                  <a:schemeClr val="bg1">
                    <a:lumMod val="65000"/>
                  </a:schemeClr>
                </a:solidFill>
              </a:rPr>
              <a:t>”</a:t>
            </a:r>
            <a:r>
              <a:rPr lang="en-US" sz="2400" i="1" dirty="0">
                <a:solidFill>
                  <a:schemeClr val="bg1">
                    <a:lumMod val="65000"/>
                  </a:schemeClr>
                </a:solidFill>
              </a:rPr>
              <a:t> </a:t>
            </a:r>
            <a:r>
              <a:rPr lang="en-US" sz="2400" i="1" dirty="0" smtClean="0">
                <a:solidFill>
                  <a:schemeClr val="bg1">
                    <a:lumMod val="65000"/>
                  </a:schemeClr>
                </a:solidFill>
              </a:rPr>
              <a:t>   </a:t>
            </a:r>
            <a:r>
              <a:rPr lang="en-US" sz="1600" i="1" dirty="0" smtClean="0">
                <a:solidFill>
                  <a:schemeClr val="bg1">
                    <a:lumMod val="65000"/>
                  </a:schemeClr>
                </a:solidFill>
              </a:rPr>
              <a:t>John 8:32a</a:t>
            </a:r>
            <a:endParaRPr lang="en-US" sz="1600" i="1" dirty="0">
              <a:solidFill>
                <a:schemeClr val="bg1">
                  <a:lumMod val="65000"/>
                </a:schemeClr>
              </a:solidFill>
            </a:endParaRPr>
          </a:p>
          <a:p>
            <a:pPr marL="514350" indent="-514350">
              <a:buFont typeface="+mj-lt"/>
              <a:buAutoNum type="arabicPeriod"/>
            </a:pPr>
            <a:r>
              <a:rPr lang="en-US" sz="2400" u="sng" dirty="0" smtClean="0"/>
              <a:t>Loving the Truth</a:t>
            </a:r>
            <a:r>
              <a:rPr lang="en-US" sz="2400" dirty="0" smtClean="0"/>
              <a:t>: </a:t>
            </a:r>
            <a:r>
              <a:rPr lang="en-US" sz="2400" dirty="0"/>
              <a:t>“The Truth shall make you free” </a:t>
            </a:r>
            <a:r>
              <a:rPr lang="en-US" sz="1600" i="1" dirty="0" smtClean="0"/>
              <a:t>John 8:32b</a:t>
            </a:r>
            <a:endParaRPr lang="en-US" sz="1600" i="1" dirty="0"/>
          </a:p>
          <a:p>
            <a:pPr marL="514350" indent="-514350">
              <a:buFont typeface="+mj-lt"/>
              <a:buAutoNum type="arabicPeriod"/>
            </a:pPr>
            <a:r>
              <a:rPr lang="en-US" sz="2400" u="sng" dirty="0" smtClean="0">
                <a:solidFill>
                  <a:schemeClr val="bg1">
                    <a:lumMod val="65000"/>
                  </a:schemeClr>
                </a:solidFill>
              </a:rPr>
              <a:t>Living the Truth</a:t>
            </a:r>
            <a:r>
              <a:rPr lang="en-US" sz="2400" dirty="0" smtClean="0">
                <a:solidFill>
                  <a:schemeClr val="bg1">
                    <a:lumMod val="65000"/>
                  </a:schemeClr>
                </a:solidFill>
              </a:rPr>
              <a:t>: </a:t>
            </a:r>
            <a:r>
              <a:rPr lang="en-US" sz="2400" dirty="0">
                <a:solidFill>
                  <a:schemeClr val="bg1">
                    <a:lumMod val="65000"/>
                  </a:schemeClr>
                </a:solidFill>
              </a:rPr>
              <a:t>“Walk in Truth” </a:t>
            </a:r>
            <a:r>
              <a:rPr lang="en-US" sz="1600" i="1" dirty="0" smtClean="0">
                <a:solidFill>
                  <a:schemeClr val="bg1">
                    <a:lumMod val="65000"/>
                  </a:schemeClr>
                </a:solidFill>
              </a:rPr>
              <a:t>3 </a:t>
            </a:r>
            <a:r>
              <a:rPr lang="en-US" sz="1600" i="1" dirty="0">
                <a:solidFill>
                  <a:schemeClr val="bg1">
                    <a:lumMod val="65000"/>
                  </a:schemeClr>
                </a:solidFill>
              </a:rPr>
              <a:t>John 1:3-4</a:t>
            </a:r>
          </a:p>
          <a:p>
            <a:pPr marL="914400" lvl="1" indent="-514350">
              <a:buFont typeface="+mj-lt"/>
              <a:buAutoNum type="romanUcPeriod"/>
            </a:pPr>
            <a:r>
              <a:rPr lang="en-US" sz="2000" i="1" dirty="0" smtClean="0">
                <a:solidFill>
                  <a:schemeClr val="bg1">
                    <a:lumMod val="65000"/>
                  </a:schemeClr>
                </a:solidFill>
              </a:rPr>
              <a:t>Integrity</a:t>
            </a:r>
            <a:endParaRPr lang="en-US" sz="2000" i="1" dirty="0">
              <a:solidFill>
                <a:schemeClr val="bg1">
                  <a:lumMod val="65000"/>
                </a:schemeClr>
              </a:solidFill>
            </a:endParaRPr>
          </a:p>
          <a:p>
            <a:pPr marL="914400" lvl="1" indent="-514350">
              <a:buFont typeface="+mj-lt"/>
              <a:buAutoNum type="romanUcPeriod"/>
            </a:pPr>
            <a:r>
              <a:rPr lang="en-US" sz="2000" i="1" dirty="0" smtClean="0">
                <a:solidFill>
                  <a:schemeClr val="bg1">
                    <a:lumMod val="65000"/>
                  </a:schemeClr>
                </a:solidFill>
              </a:rPr>
              <a:t>Secular vs. Spiritual</a:t>
            </a:r>
          </a:p>
          <a:p>
            <a:pPr marL="514350" indent="-514350">
              <a:buFont typeface="+mj-lt"/>
              <a:buAutoNum type="arabicPeriod"/>
            </a:pPr>
            <a:r>
              <a:rPr lang="en-US" sz="2400" u="sng" dirty="0" smtClean="0">
                <a:solidFill>
                  <a:schemeClr val="bg1">
                    <a:lumMod val="65000"/>
                  </a:schemeClr>
                </a:solidFill>
              </a:rPr>
              <a:t>Trusting the Truth</a:t>
            </a:r>
            <a:r>
              <a:rPr lang="en-US" sz="2400" dirty="0" smtClean="0">
                <a:solidFill>
                  <a:schemeClr val="bg1">
                    <a:lumMod val="65000"/>
                  </a:schemeClr>
                </a:solidFill>
              </a:rPr>
              <a:t>: “The truth of the </a:t>
            </a:r>
            <a:r>
              <a:rPr lang="en-US" sz="2400" cap="small" dirty="0" smtClean="0">
                <a:solidFill>
                  <a:schemeClr val="bg1">
                    <a:lumMod val="65000"/>
                  </a:schemeClr>
                </a:solidFill>
              </a:rPr>
              <a:t>Lord</a:t>
            </a:r>
            <a:r>
              <a:rPr lang="en-US" sz="2400" dirty="0" smtClean="0">
                <a:solidFill>
                  <a:schemeClr val="bg1">
                    <a:lumMod val="65000"/>
                  </a:schemeClr>
                </a:solidFill>
              </a:rPr>
              <a:t> </a:t>
            </a:r>
            <a:r>
              <a:rPr lang="en-US" sz="2400" i="1" dirty="0" smtClean="0">
                <a:solidFill>
                  <a:schemeClr val="bg1">
                    <a:lumMod val="65000"/>
                  </a:schemeClr>
                </a:solidFill>
              </a:rPr>
              <a:t>endures</a:t>
            </a:r>
            <a:r>
              <a:rPr lang="en-US" sz="2400" dirty="0" smtClean="0">
                <a:solidFill>
                  <a:schemeClr val="bg1">
                    <a:lumMod val="65000"/>
                  </a:schemeClr>
                </a:solidFill>
              </a:rPr>
              <a:t> forever”</a:t>
            </a:r>
            <a:r>
              <a:rPr lang="en-US" sz="1600" i="1" dirty="0" smtClean="0">
                <a:solidFill>
                  <a:schemeClr val="bg1">
                    <a:lumMod val="65000"/>
                  </a:schemeClr>
                </a:solidFill>
              </a:rPr>
              <a:t> </a:t>
            </a:r>
            <a:r>
              <a:rPr lang="en-US" sz="1600" i="1" dirty="0">
                <a:solidFill>
                  <a:schemeClr val="bg1">
                    <a:lumMod val="65000"/>
                  </a:schemeClr>
                </a:solidFill>
              </a:rPr>
              <a:t>Psalms 117:2</a:t>
            </a:r>
          </a:p>
          <a:p>
            <a:pPr marL="914400" lvl="1" indent="-514350">
              <a:buFont typeface="+mj-lt"/>
              <a:buAutoNum type="romanUcPeriod"/>
            </a:pPr>
            <a:r>
              <a:rPr lang="en-US" sz="2000" i="1" dirty="0" smtClean="0">
                <a:solidFill>
                  <a:schemeClr val="bg1">
                    <a:lumMod val="65000"/>
                  </a:schemeClr>
                </a:solidFill>
              </a:rPr>
              <a:t>The </a:t>
            </a:r>
            <a:r>
              <a:rPr lang="en-US" sz="2000" i="1" dirty="0">
                <a:solidFill>
                  <a:schemeClr val="bg1">
                    <a:lumMod val="65000"/>
                  </a:schemeClr>
                </a:solidFill>
              </a:rPr>
              <a:t>amazing journey of God’s </a:t>
            </a:r>
            <a:r>
              <a:rPr lang="en-US" sz="2000" i="1" dirty="0" smtClean="0">
                <a:solidFill>
                  <a:schemeClr val="bg1">
                    <a:lumMod val="65000"/>
                  </a:schemeClr>
                </a:solidFill>
              </a:rPr>
              <a:t>word</a:t>
            </a:r>
          </a:p>
          <a:p>
            <a:pPr marL="914400" lvl="1" indent="-514350">
              <a:buFont typeface="+mj-lt"/>
              <a:buAutoNum type="romanUcPeriod"/>
            </a:pPr>
            <a:r>
              <a:rPr lang="en-US" sz="2000" i="1" dirty="0" smtClean="0">
                <a:solidFill>
                  <a:schemeClr val="bg1">
                    <a:lumMod val="65000"/>
                  </a:schemeClr>
                </a:solidFill>
              </a:rPr>
              <a:t>The amazing journey of God’s people</a:t>
            </a:r>
            <a:endParaRPr lang="en-US" sz="2000" i="1" dirty="0">
              <a:solidFill>
                <a:schemeClr val="bg1">
                  <a:lumMod val="65000"/>
                </a:schemeClr>
              </a:solidFill>
            </a:endParaRPr>
          </a:p>
        </p:txBody>
      </p:sp>
      <p:sp>
        <p:nvSpPr>
          <p:cNvPr id="2" name="Title 1"/>
          <p:cNvSpPr>
            <a:spLocks noGrp="1"/>
          </p:cNvSpPr>
          <p:nvPr>
            <p:ph type="title"/>
          </p:nvPr>
        </p:nvSpPr>
        <p:spPr/>
        <p:txBody>
          <a:bodyPr/>
          <a:lstStyle/>
          <a:p>
            <a:r>
              <a:rPr lang="en-US" dirty="0" smtClean="0"/>
              <a:t>Serial Study Outline</a:t>
            </a:r>
            <a:endParaRPr lang="en-US" dirty="0"/>
          </a:p>
        </p:txBody>
      </p:sp>
    </p:spTree>
    <p:extLst>
      <p:ext uri="{BB962C8B-B14F-4D97-AF65-F5344CB8AC3E}">
        <p14:creationId xmlns:p14="http://schemas.microsoft.com/office/powerpoint/2010/main" val="209195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82000" cy="4525963"/>
          </a:xfrm>
        </p:spPr>
        <p:txBody>
          <a:bodyPr>
            <a:normAutofit/>
          </a:bodyPr>
          <a:lstStyle/>
          <a:p>
            <a:pPr marL="109728" indent="0">
              <a:buNone/>
            </a:pPr>
            <a:r>
              <a:rPr lang="en-US" sz="2400" b="1" dirty="0" smtClean="0"/>
              <a:t>Part I. Knowing the Truth - Review</a:t>
            </a:r>
          </a:p>
          <a:p>
            <a:r>
              <a:rPr lang="en-US" sz="2200" dirty="0" smtClean="0">
                <a:solidFill>
                  <a:schemeClr val="accent5"/>
                </a:solidFill>
              </a:rPr>
              <a:t>God is Truth and the source of ALL truth!</a:t>
            </a:r>
          </a:p>
          <a:p>
            <a:r>
              <a:rPr lang="en-US" sz="2200" dirty="0" smtClean="0">
                <a:solidFill>
                  <a:schemeClr val="accent5"/>
                </a:solidFill>
              </a:rPr>
              <a:t>Nature </a:t>
            </a:r>
            <a:r>
              <a:rPr lang="en-US" sz="2200" dirty="0">
                <a:solidFill>
                  <a:schemeClr val="accent5"/>
                </a:solidFill>
              </a:rPr>
              <a:t>points to God’s </a:t>
            </a:r>
            <a:r>
              <a:rPr lang="en-US" sz="2200" dirty="0" smtClean="0">
                <a:solidFill>
                  <a:schemeClr val="accent5"/>
                </a:solidFill>
              </a:rPr>
              <a:t>truths</a:t>
            </a:r>
          </a:p>
          <a:p>
            <a:r>
              <a:rPr lang="en-US" sz="2200" dirty="0" smtClean="0">
                <a:solidFill>
                  <a:schemeClr val="accent5"/>
                </a:solidFill>
              </a:rPr>
              <a:t>The </a:t>
            </a:r>
            <a:r>
              <a:rPr lang="en-US" sz="2200" dirty="0">
                <a:solidFill>
                  <a:schemeClr val="accent5"/>
                </a:solidFill>
              </a:rPr>
              <a:t>Fear of God is foundational to knowing truth</a:t>
            </a:r>
          </a:p>
          <a:p>
            <a:r>
              <a:rPr lang="en-US" sz="2200" dirty="0" smtClean="0">
                <a:solidFill>
                  <a:schemeClr val="accent5"/>
                </a:solidFill>
              </a:rPr>
              <a:t>Knowing </a:t>
            </a:r>
            <a:r>
              <a:rPr lang="en-US" sz="2200" dirty="0">
                <a:solidFill>
                  <a:schemeClr val="accent5"/>
                </a:solidFill>
              </a:rPr>
              <a:t>the Truth comes only by abiding in Jesus Christ</a:t>
            </a:r>
          </a:p>
          <a:p>
            <a:pPr marL="109728" indent="0">
              <a:buNone/>
            </a:pPr>
            <a:endParaRPr lang="en-US" sz="2400" b="1" dirty="0" smtClean="0">
              <a:sym typeface="Wingdings" panose="05000000000000000000" pitchFamily="2" charset="2"/>
            </a:endParaRPr>
          </a:p>
          <a:p>
            <a:pPr marL="109728" indent="0">
              <a:buNone/>
            </a:pPr>
            <a:r>
              <a:rPr lang="en-US" sz="2400" b="1" dirty="0" smtClean="0">
                <a:sym typeface="Wingdings" panose="05000000000000000000" pitchFamily="2" charset="2"/>
              </a:rPr>
              <a:t>Part II. Take the knowledge  Love it, embrace it</a:t>
            </a:r>
          </a:p>
          <a:p>
            <a:r>
              <a:rPr lang="en-US" sz="2200" dirty="0" smtClean="0">
                <a:solidFill>
                  <a:schemeClr val="accent5"/>
                </a:solidFill>
              </a:rPr>
              <a:t>Fruits of truth come from Roots of truth (WHO we are)</a:t>
            </a:r>
          </a:p>
          <a:p>
            <a:r>
              <a:rPr lang="en-US" sz="2200" dirty="0" smtClean="0">
                <a:solidFill>
                  <a:schemeClr val="accent5"/>
                </a:solidFill>
              </a:rPr>
              <a:t>“</a:t>
            </a:r>
            <a:r>
              <a:rPr lang="en-US" sz="2200" dirty="0">
                <a:solidFill>
                  <a:schemeClr val="accent5"/>
                </a:solidFill>
              </a:rPr>
              <a:t>People can’t change the truth, but the truth can change people” – author unknown</a:t>
            </a:r>
          </a:p>
          <a:p>
            <a:endParaRPr lang="en-US" sz="2200" dirty="0" smtClean="0">
              <a:sym typeface="Wingdings" panose="05000000000000000000" pitchFamily="2" charset="2"/>
            </a:endParaRPr>
          </a:p>
        </p:txBody>
      </p:sp>
      <p:sp>
        <p:nvSpPr>
          <p:cNvPr id="3" name="Title 2"/>
          <p:cNvSpPr>
            <a:spLocks noGrp="1"/>
          </p:cNvSpPr>
          <p:nvPr>
            <p:ph type="title"/>
          </p:nvPr>
        </p:nvSpPr>
        <p:spPr/>
        <p:txBody>
          <a:bodyPr/>
          <a:lstStyle/>
          <a:p>
            <a:r>
              <a:rPr lang="en-US" dirty="0" smtClean="0"/>
              <a:t>Intro</a:t>
            </a:r>
            <a:endParaRPr lang="en-US" dirty="0"/>
          </a:p>
        </p:txBody>
      </p:sp>
    </p:spTree>
    <p:extLst>
      <p:ext uri="{BB962C8B-B14F-4D97-AF65-F5344CB8AC3E}">
        <p14:creationId xmlns:p14="http://schemas.microsoft.com/office/powerpoint/2010/main" val="5636663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305800" cy="5257800"/>
          </a:xfrm>
        </p:spPr>
        <p:txBody>
          <a:bodyPr>
            <a:noAutofit/>
          </a:bodyPr>
          <a:lstStyle/>
          <a:p>
            <a:pPr marL="109728" indent="0">
              <a:buNone/>
            </a:pPr>
            <a:r>
              <a:rPr lang="en-US" sz="2200" b="1" dirty="0" smtClean="0"/>
              <a:t>John 8:31 </a:t>
            </a:r>
            <a:r>
              <a:rPr lang="en-US" sz="2200" dirty="0" smtClean="0"/>
              <a:t>Then </a:t>
            </a:r>
            <a:r>
              <a:rPr lang="en-US" sz="2200" dirty="0"/>
              <a:t>Jesus said to those Jews who believed Him, “If you abide in My word, you are My disciples </a:t>
            </a:r>
            <a:r>
              <a:rPr lang="en-US" sz="2200" dirty="0" smtClean="0"/>
              <a:t>indeed.</a:t>
            </a:r>
            <a:r>
              <a:rPr lang="en-US" sz="2200" dirty="0"/>
              <a:t> </a:t>
            </a:r>
            <a:r>
              <a:rPr lang="en-US" sz="2200" baseline="30000" dirty="0" smtClean="0"/>
              <a:t>32</a:t>
            </a:r>
            <a:r>
              <a:rPr lang="en-US" sz="2200" dirty="0" smtClean="0"/>
              <a:t>And </a:t>
            </a:r>
            <a:r>
              <a:rPr lang="en-US" sz="2200" dirty="0"/>
              <a:t>you shall know the truth, and the truth shall make you free</a:t>
            </a:r>
            <a:r>
              <a:rPr lang="en-US" sz="2200" dirty="0" smtClean="0"/>
              <a:t>.” </a:t>
            </a:r>
            <a:r>
              <a:rPr lang="en-US" sz="2200" baseline="30000" dirty="0" smtClean="0"/>
              <a:t>33</a:t>
            </a:r>
            <a:r>
              <a:rPr lang="en-US" sz="2200" dirty="0" smtClean="0"/>
              <a:t>They </a:t>
            </a:r>
            <a:r>
              <a:rPr lang="en-US" sz="2200" dirty="0"/>
              <a:t>answered Him, “We are Abraham’s descendants, and have never been in bondage to anyone. How </a:t>
            </a:r>
            <a:r>
              <a:rPr lang="en-US" sz="2200" i="1" dirty="0"/>
              <a:t>can</a:t>
            </a:r>
            <a:r>
              <a:rPr lang="en-US" sz="2200" dirty="0"/>
              <a:t> You say, ‘You will be made free’?” </a:t>
            </a:r>
            <a:r>
              <a:rPr lang="en-US" sz="2200" baseline="30000" dirty="0"/>
              <a:t>34</a:t>
            </a:r>
            <a:r>
              <a:rPr lang="en-US" sz="2200" dirty="0"/>
              <a:t>Jesus answered them, “Most assuredly, I say to you, whoever commits sin is a slave of </a:t>
            </a:r>
            <a:r>
              <a:rPr lang="en-US" sz="2200" dirty="0" smtClean="0"/>
              <a:t>sin.</a:t>
            </a:r>
            <a:r>
              <a:rPr lang="en-US" sz="2200" dirty="0"/>
              <a:t> </a:t>
            </a:r>
            <a:r>
              <a:rPr lang="en-US" sz="2200" baseline="30000" dirty="0" smtClean="0"/>
              <a:t>35</a:t>
            </a:r>
            <a:r>
              <a:rPr lang="en-US" sz="2200" dirty="0" smtClean="0"/>
              <a:t>And </a:t>
            </a:r>
            <a:r>
              <a:rPr lang="en-US" sz="2200" dirty="0"/>
              <a:t>a slave does not abide in the house forever, </a:t>
            </a:r>
            <a:r>
              <a:rPr lang="en-US" sz="2200" i="1" dirty="0"/>
              <a:t>but</a:t>
            </a:r>
            <a:r>
              <a:rPr lang="en-US" sz="2200" dirty="0"/>
              <a:t> a son abides </a:t>
            </a:r>
            <a:r>
              <a:rPr lang="en-US" sz="2200" dirty="0" smtClean="0"/>
              <a:t>forever.</a:t>
            </a:r>
            <a:r>
              <a:rPr lang="en-US" sz="2200" dirty="0"/>
              <a:t> </a:t>
            </a:r>
            <a:r>
              <a:rPr lang="en-US" sz="2200" baseline="30000" dirty="0" smtClean="0"/>
              <a:t>36</a:t>
            </a:r>
            <a:r>
              <a:rPr lang="en-US" sz="2200" dirty="0" smtClean="0"/>
              <a:t>Therefore </a:t>
            </a:r>
            <a:r>
              <a:rPr lang="en-US" sz="2200" dirty="0"/>
              <a:t>if the Son makes you free, you shall be free indeed</a:t>
            </a:r>
            <a:r>
              <a:rPr lang="en-US" sz="2200" dirty="0" smtClean="0"/>
              <a:t>.</a:t>
            </a:r>
          </a:p>
          <a:p>
            <a:r>
              <a:rPr lang="en-US" sz="2200" dirty="0" smtClean="0">
                <a:solidFill>
                  <a:schemeClr val="accent5"/>
                </a:solidFill>
              </a:rPr>
              <a:t>The Truth (Jesus) sets us free from the slavery of </a:t>
            </a:r>
            <a:r>
              <a:rPr lang="en-US" sz="2200" dirty="0" smtClean="0">
                <a:solidFill>
                  <a:schemeClr val="accent5"/>
                </a:solidFill>
              </a:rPr>
              <a:t>sin</a:t>
            </a:r>
          </a:p>
          <a:p>
            <a:r>
              <a:rPr lang="en-US" sz="2200" dirty="0" smtClean="0">
                <a:solidFill>
                  <a:schemeClr val="accent5"/>
                </a:solidFill>
              </a:rPr>
              <a:t>The </a:t>
            </a:r>
            <a:r>
              <a:rPr lang="en-US" sz="2200" dirty="0">
                <a:solidFill>
                  <a:schemeClr val="accent5"/>
                </a:solidFill>
              </a:rPr>
              <a:t>Truth doesn’t free us </a:t>
            </a:r>
            <a:r>
              <a:rPr lang="en-US" sz="2200" dirty="0" smtClean="0">
                <a:solidFill>
                  <a:schemeClr val="accent5"/>
                </a:solidFill>
              </a:rPr>
              <a:t>to </a:t>
            </a:r>
            <a:r>
              <a:rPr lang="en-US" sz="2200" dirty="0">
                <a:solidFill>
                  <a:schemeClr val="accent5"/>
                </a:solidFill>
              </a:rPr>
              <a:t>do our own thing</a:t>
            </a:r>
            <a:r>
              <a:rPr lang="en-US" sz="2200" dirty="0" smtClean="0">
                <a:solidFill>
                  <a:schemeClr val="accent5"/>
                </a:solidFill>
              </a:rPr>
              <a:t>; </a:t>
            </a:r>
            <a:r>
              <a:rPr lang="en-US" sz="2200" dirty="0">
                <a:solidFill>
                  <a:schemeClr val="accent5"/>
                </a:solidFill>
              </a:rPr>
              <a:t>rather it </a:t>
            </a:r>
            <a:r>
              <a:rPr lang="en-US" sz="2200" dirty="0" smtClean="0">
                <a:solidFill>
                  <a:schemeClr val="accent5"/>
                </a:solidFill>
              </a:rPr>
              <a:t>frees </a:t>
            </a:r>
            <a:r>
              <a:rPr lang="en-US" sz="2200" dirty="0">
                <a:solidFill>
                  <a:schemeClr val="accent5"/>
                </a:solidFill>
              </a:rPr>
              <a:t>us </a:t>
            </a:r>
            <a:r>
              <a:rPr lang="en-US" sz="2200" u="sng" dirty="0">
                <a:solidFill>
                  <a:schemeClr val="accent5"/>
                </a:solidFill>
              </a:rPr>
              <a:t>from</a:t>
            </a:r>
            <a:r>
              <a:rPr lang="en-US" sz="2200" dirty="0">
                <a:solidFill>
                  <a:schemeClr val="accent5"/>
                </a:solidFill>
              </a:rPr>
              <a:t> doing our own thing </a:t>
            </a:r>
            <a:r>
              <a:rPr lang="en-US" sz="2200" dirty="0" smtClean="0">
                <a:solidFill>
                  <a:schemeClr val="accent5"/>
                </a:solidFill>
              </a:rPr>
              <a:t>to </a:t>
            </a:r>
            <a:r>
              <a:rPr lang="en-US" sz="2200" dirty="0">
                <a:solidFill>
                  <a:schemeClr val="accent5"/>
                </a:solidFill>
              </a:rPr>
              <a:t>serve </a:t>
            </a:r>
            <a:r>
              <a:rPr lang="en-US" sz="2200" dirty="0" smtClean="0">
                <a:solidFill>
                  <a:schemeClr val="accent5"/>
                </a:solidFill>
              </a:rPr>
              <a:t>God!</a:t>
            </a:r>
          </a:p>
          <a:p>
            <a:pPr lvl="1"/>
            <a:r>
              <a:rPr lang="en-US" sz="2200" dirty="0" smtClean="0">
                <a:solidFill>
                  <a:schemeClr val="accent5"/>
                </a:solidFill>
              </a:rPr>
              <a:t>Everyone will serve someone</a:t>
            </a:r>
            <a:endParaRPr lang="en-US" sz="2200" dirty="0">
              <a:solidFill>
                <a:schemeClr val="accent5"/>
              </a:solidFill>
            </a:endParaRPr>
          </a:p>
        </p:txBody>
      </p:sp>
      <p:sp>
        <p:nvSpPr>
          <p:cNvPr id="3" name="Title 2"/>
          <p:cNvSpPr>
            <a:spLocks noGrp="1"/>
          </p:cNvSpPr>
          <p:nvPr>
            <p:ph type="title"/>
          </p:nvPr>
        </p:nvSpPr>
        <p:spPr/>
        <p:txBody>
          <a:bodyPr/>
          <a:lstStyle/>
          <a:p>
            <a:r>
              <a:rPr lang="en-US" dirty="0" smtClean="0"/>
              <a:t>The Truth Shall Make You Free</a:t>
            </a:r>
            <a:endParaRPr lang="en-US" dirty="0"/>
          </a:p>
        </p:txBody>
      </p:sp>
    </p:spTree>
    <p:extLst>
      <p:ext uri="{BB962C8B-B14F-4D97-AF65-F5344CB8AC3E}">
        <p14:creationId xmlns:p14="http://schemas.microsoft.com/office/powerpoint/2010/main" val="441972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382000" cy="5181600"/>
          </a:xfrm>
        </p:spPr>
        <p:txBody>
          <a:bodyPr>
            <a:noAutofit/>
          </a:bodyPr>
          <a:lstStyle/>
          <a:p>
            <a:pPr marL="109728" indent="0">
              <a:buNone/>
            </a:pPr>
            <a:r>
              <a:rPr lang="en-US" sz="2000" b="1" dirty="0" smtClean="0"/>
              <a:t>Joshua </a:t>
            </a:r>
            <a:r>
              <a:rPr lang="en-US" sz="2000" b="1" dirty="0"/>
              <a:t>24:15 </a:t>
            </a:r>
            <a:r>
              <a:rPr lang="en-US" sz="2000" dirty="0" smtClean="0"/>
              <a:t>And </a:t>
            </a:r>
            <a:r>
              <a:rPr lang="en-US" sz="2000" dirty="0"/>
              <a:t>if it seems evil to you to serve the </a:t>
            </a:r>
            <a:r>
              <a:rPr lang="en-US" sz="2000" cap="small" dirty="0"/>
              <a:t>Lord</a:t>
            </a:r>
            <a:r>
              <a:rPr lang="en-US" sz="2000" dirty="0"/>
              <a:t>, </a:t>
            </a:r>
            <a:r>
              <a:rPr lang="en-US" sz="2000" u="sng" dirty="0"/>
              <a:t>choose for yourselves this day whom you will </a:t>
            </a:r>
            <a:r>
              <a:rPr lang="en-US" sz="2000" u="sng" dirty="0" smtClean="0"/>
              <a:t>serve</a:t>
            </a:r>
            <a:r>
              <a:rPr lang="en-US" sz="2000" dirty="0" smtClean="0"/>
              <a:t>…</a:t>
            </a:r>
          </a:p>
          <a:p>
            <a:pPr marL="109728" indent="0">
              <a:buNone/>
            </a:pPr>
            <a:endParaRPr lang="en-US" sz="900" b="1" dirty="0" smtClean="0"/>
          </a:p>
          <a:p>
            <a:pPr marL="109728" indent="0">
              <a:buNone/>
            </a:pPr>
            <a:r>
              <a:rPr lang="en-US" sz="2000" b="1" dirty="0" smtClean="0"/>
              <a:t>Matthew </a:t>
            </a:r>
            <a:r>
              <a:rPr lang="en-US" sz="2000" b="1" dirty="0"/>
              <a:t>6:24 </a:t>
            </a:r>
            <a:r>
              <a:rPr lang="en-US" sz="2000" dirty="0" smtClean="0"/>
              <a:t>“No </a:t>
            </a:r>
            <a:r>
              <a:rPr lang="en-US" sz="2000" dirty="0"/>
              <a:t>one can serve two </a:t>
            </a:r>
            <a:r>
              <a:rPr lang="en-US" sz="2000" dirty="0" smtClean="0"/>
              <a:t>masters…</a:t>
            </a:r>
          </a:p>
          <a:p>
            <a:pPr marL="109728" indent="0">
              <a:buNone/>
            </a:pPr>
            <a:r>
              <a:rPr lang="en-US" sz="900" dirty="0"/>
              <a:t/>
            </a:r>
            <a:br>
              <a:rPr lang="en-US" sz="900" dirty="0"/>
            </a:br>
            <a:r>
              <a:rPr lang="en-US" sz="2000" b="1" dirty="0"/>
              <a:t>2 Peter 2:19 </a:t>
            </a:r>
            <a:r>
              <a:rPr lang="en-US" sz="2000" dirty="0" smtClean="0"/>
              <a:t>While they (false prophets) </a:t>
            </a:r>
            <a:r>
              <a:rPr lang="en-US" sz="2000" dirty="0"/>
              <a:t>promise them liberty, they themselves are slaves of corruption; for </a:t>
            </a:r>
            <a:r>
              <a:rPr lang="en-US" sz="2000" u="sng" dirty="0"/>
              <a:t>by whom a person is overcome, by him also he is brought into bondage</a:t>
            </a:r>
            <a:r>
              <a:rPr lang="en-US" sz="2000" dirty="0" smtClean="0"/>
              <a:t>.</a:t>
            </a:r>
            <a:r>
              <a:rPr lang="en-US" sz="2000" b="1" dirty="0"/>
              <a:t> </a:t>
            </a:r>
            <a:endParaRPr lang="en-US" sz="2000" b="1" dirty="0" smtClean="0"/>
          </a:p>
          <a:p>
            <a:r>
              <a:rPr lang="en-US" sz="2000" dirty="0">
                <a:solidFill>
                  <a:schemeClr val="accent5"/>
                </a:solidFill>
              </a:rPr>
              <a:t>No such thing as “neutral”; all people worship </a:t>
            </a:r>
            <a:r>
              <a:rPr lang="en-US" sz="2000" dirty="0" smtClean="0">
                <a:solidFill>
                  <a:schemeClr val="accent5"/>
                </a:solidFill>
              </a:rPr>
              <a:t>someone</a:t>
            </a:r>
          </a:p>
          <a:p>
            <a:endParaRPr lang="en-US" sz="2000" dirty="0">
              <a:solidFill>
                <a:schemeClr val="accent5"/>
              </a:solidFill>
            </a:endParaRPr>
          </a:p>
          <a:p>
            <a:r>
              <a:rPr lang="en-US" sz="2000" dirty="0" smtClean="0">
                <a:solidFill>
                  <a:schemeClr val="accent5"/>
                </a:solidFill>
              </a:rPr>
              <a:t>It doesn’t stop at being set free from sin…</a:t>
            </a:r>
            <a:endParaRPr lang="en-US" sz="2000" b="1" dirty="0" smtClean="0"/>
          </a:p>
          <a:p>
            <a:pPr marL="109728" indent="0">
              <a:buNone/>
            </a:pPr>
            <a:r>
              <a:rPr lang="en-US" sz="2000" b="1" dirty="0" smtClean="0"/>
              <a:t>Romans </a:t>
            </a:r>
            <a:r>
              <a:rPr lang="en-US" sz="2000" b="1" dirty="0"/>
              <a:t>6:18 </a:t>
            </a:r>
            <a:r>
              <a:rPr lang="en-US" sz="2000" dirty="0"/>
              <a:t>And having been set free from sin, you became slaves of righteousness</a:t>
            </a:r>
            <a:r>
              <a:rPr lang="en-US" sz="2000" dirty="0" smtClean="0"/>
              <a:t>.</a:t>
            </a:r>
            <a:endParaRPr lang="en-US" sz="2000" dirty="0" smtClean="0">
              <a:solidFill>
                <a:schemeClr val="accent5"/>
              </a:solidFill>
            </a:endParaRPr>
          </a:p>
          <a:p>
            <a:r>
              <a:rPr lang="en-US" sz="2000" dirty="0" smtClean="0">
                <a:solidFill>
                  <a:schemeClr val="accent5"/>
                </a:solidFill>
              </a:rPr>
              <a:t>The Truth frees us to obey God</a:t>
            </a:r>
          </a:p>
          <a:p>
            <a:pPr lvl="1"/>
            <a:r>
              <a:rPr lang="en-US" sz="2000" dirty="0" smtClean="0">
                <a:solidFill>
                  <a:schemeClr val="accent5"/>
                </a:solidFill>
              </a:rPr>
              <a:t>Instruments of righteousness  (Rom 6:13)</a:t>
            </a:r>
          </a:p>
          <a:p>
            <a:pPr lvl="1"/>
            <a:r>
              <a:rPr lang="en-US" sz="2000" dirty="0" smtClean="0">
                <a:solidFill>
                  <a:schemeClr val="accent5"/>
                </a:solidFill>
              </a:rPr>
              <a:t>Vessels of </a:t>
            </a:r>
            <a:r>
              <a:rPr lang="en-US" sz="2000" dirty="0">
                <a:solidFill>
                  <a:schemeClr val="accent5"/>
                </a:solidFill>
              </a:rPr>
              <a:t>honor, </a:t>
            </a:r>
            <a:r>
              <a:rPr lang="en-US" sz="2000" dirty="0">
                <a:solidFill>
                  <a:schemeClr val="accent5"/>
                </a:solidFill>
              </a:rPr>
              <a:t>sanctified and useful for </a:t>
            </a:r>
            <a:r>
              <a:rPr lang="en-US" sz="2000" dirty="0" smtClean="0">
                <a:solidFill>
                  <a:schemeClr val="accent5"/>
                </a:solidFill>
              </a:rPr>
              <a:t>the Master </a:t>
            </a:r>
          </a:p>
          <a:p>
            <a:pPr marL="630936" lvl="2" indent="0">
              <a:buNone/>
            </a:pPr>
            <a:r>
              <a:rPr lang="en-US" sz="1800" dirty="0">
                <a:solidFill>
                  <a:schemeClr val="accent5"/>
                </a:solidFill>
              </a:rPr>
              <a:t> </a:t>
            </a:r>
            <a:r>
              <a:rPr lang="en-US" sz="1800" dirty="0" smtClean="0">
                <a:solidFill>
                  <a:schemeClr val="accent5"/>
                </a:solidFill>
              </a:rPr>
              <a:t>                                                                        </a:t>
            </a:r>
            <a:r>
              <a:rPr lang="en-US" sz="2000" dirty="0" smtClean="0">
                <a:solidFill>
                  <a:schemeClr val="accent5"/>
                </a:solidFill>
              </a:rPr>
              <a:t>(2 Tim 2:21)</a:t>
            </a:r>
            <a:endParaRPr lang="en-US" sz="2000" dirty="0"/>
          </a:p>
        </p:txBody>
      </p:sp>
      <p:sp>
        <p:nvSpPr>
          <p:cNvPr id="3" name="Title 2"/>
          <p:cNvSpPr>
            <a:spLocks noGrp="1"/>
          </p:cNvSpPr>
          <p:nvPr>
            <p:ph type="title"/>
          </p:nvPr>
        </p:nvSpPr>
        <p:spPr/>
        <p:txBody>
          <a:bodyPr/>
          <a:lstStyle/>
          <a:p>
            <a:r>
              <a:rPr lang="en-US" dirty="0" smtClean="0"/>
              <a:t>Chose Your Master</a:t>
            </a:r>
            <a:endParaRPr lang="en-US" dirty="0"/>
          </a:p>
        </p:txBody>
      </p:sp>
    </p:spTree>
    <p:extLst>
      <p:ext uri="{BB962C8B-B14F-4D97-AF65-F5344CB8AC3E}">
        <p14:creationId xmlns:p14="http://schemas.microsoft.com/office/powerpoint/2010/main" val="2188895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843272"/>
          </a:xfrm>
        </p:spPr>
        <p:txBody>
          <a:bodyPr>
            <a:noAutofit/>
          </a:bodyPr>
          <a:lstStyle/>
          <a:p>
            <a:pPr marL="109728" indent="0">
              <a:buNone/>
            </a:pPr>
            <a:r>
              <a:rPr lang="en-US" sz="2000" b="1" dirty="0" smtClean="0"/>
              <a:t>2 </a:t>
            </a:r>
            <a:r>
              <a:rPr lang="en-US" sz="2000" b="1" dirty="0"/>
              <a:t>Thessalonians 2:9 </a:t>
            </a:r>
            <a:r>
              <a:rPr lang="en-US" sz="2000" dirty="0" smtClean="0"/>
              <a:t>The coming </a:t>
            </a:r>
            <a:r>
              <a:rPr lang="en-US" sz="2000" dirty="0"/>
              <a:t>of the </a:t>
            </a:r>
            <a:r>
              <a:rPr lang="en-US" sz="2000" i="1" dirty="0"/>
              <a:t>lawless one</a:t>
            </a:r>
            <a:r>
              <a:rPr lang="en-US" sz="2000" dirty="0"/>
              <a:t> is according to the working of Satan, with all power, signs, and lying </a:t>
            </a:r>
            <a:r>
              <a:rPr lang="en-US" sz="2000" dirty="0" smtClean="0"/>
              <a:t>wonders,</a:t>
            </a:r>
            <a:r>
              <a:rPr lang="en-US" sz="2000" dirty="0"/>
              <a:t> </a:t>
            </a:r>
            <a:r>
              <a:rPr lang="en-US" sz="2000" baseline="30000" dirty="0" smtClean="0"/>
              <a:t>10</a:t>
            </a:r>
            <a:r>
              <a:rPr lang="en-US" sz="2000" dirty="0" smtClean="0"/>
              <a:t>and </a:t>
            </a:r>
            <a:r>
              <a:rPr lang="en-US" sz="2000" dirty="0"/>
              <a:t>with all unrighteous deception among those who perish, </a:t>
            </a:r>
            <a:r>
              <a:rPr lang="en-US" sz="2000" u="sng" dirty="0"/>
              <a:t>because they did not receive the love of the truth, that they might be saved</a:t>
            </a:r>
            <a:r>
              <a:rPr lang="en-US" sz="2000" dirty="0"/>
              <a:t>.  </a:t>
            </a:r>
            <a:r>
              <a:rPr lang="en-US" sz="2000" baseline="30000" dirty="0"/>
              <a:t>11</a:t>
            </a:r>
            <a:r>
              <a:rPr lang="en-US" sz="2000" dirty="0"/>
              <a:t>And for this reason God will send them strong delusion, that they should believe the lie, </a:t>
            </a:r>
            <a:r>
              <a:rPr lang="en-US" sz="2000" baseline="30000" dirty="0" smtClean="0"/>
              <a:t>12</a:t>
            </a:r>
            <a:r>
              <a:rPr lang="en-US" sz="2000" dirty="0" smtClean="0"/>
              <a:t>that </a:t>
            </a:r>
            <a:r>
              <a:rPr lang="en-US" sz="2000" dirty="0"/>
              <a:t>they all may be condemned who did not believe the truth but had pleasure in unrighteousness</a:t>
            </a:r>
            <a:r>
              <a:rPr lang="en-US" sz="2000" dirty="0" smtClean="0"/>
              <a:t>.</a:t>
            </a:r>
            <a:endParaRPr lang="en-US" sz="2000" baseline="30000" dirty="0"/>
          </a:p>
          <a:p>
            <a:r>
              <a:rPr lang="en-US" sz="2000" dirty="0" smtClean="0">
                <a:solidFill>
                  <a:schemeClr val="accent5"/>
                </a:solidFill>
              </a:rPr>
              <a:t>Does </a:t>
            </a:r>
            <a:r>
              <a:rPr lang="en-US" sz="2000" dirty="0" smtClean="0">
                <a:solidFill>
                  <a:schemeClr val="accent5"/>
                </a:solidFill>
              </a:rPr>
              <a:t>truth compel us to salvation and holiness</a:t>
            </a:r>
            <a:r>
              <a:rPr lang="en-US" sz="2000" dirty="0" smtClean="0">
                <a:solidFill>
                  <a:schemeClr val="accent5"/>
                </a:solidFill>
              </a:rPr>
              <a:t>?  If not, the love of the truth is missing.</a:t>
            </a:r>
          </a:p>
          <a:p>
            <a:r>
              <a:rPr lang="en-US" sz="2000" dirty="0" smtClean="0">
                <a:solidFill>
                  <a:schemeClr val="accent5"/>
                </a:solidFill>
              </a:rPr>
              <a:t>Do </a:t>
            </a:r>
            <a:r>
              <a:rPr lang="en-US" sz="2000" dirty="0">
                <a:solidFill>
                  <a:schemeClr val="accent5"/>
                </a:solidFill>
              </a:rPr>
              <a:t>we love (agape) the truth</a:t>
            </a:r>
            <a:r>
              <a:rPr lang="en-US" sz="2000" dirty="0" smtClean="0">
                <a:solidFill>
                  <a:schemeClr val="accent5"/>
                </a:solidFill>
              </a:rPr>
              <a:t>?</a:t>
            </a:r>
            <a:endParaRPr lang="en-US" sz="2000" dirty="0" smtClean="0">
              <a:solidFill>
                <a:schemeClr val="accent5"/>
              </a:solidFill>
            </a:endParaRPr>
          </a:p>
          <a:p>
            <a:r>
              <a:rPr lang="en-US" sz="2000" dirty="0" smtClean="0">
                <a:solidFill>
                  <a:schemeClr val="accent5"/>
                </a:solidFill>
              </a:rPr>
              <a:t>The truth </a:t>
            </a:r>
            <a:r>
              <a:rPr lang="en-US" sz="2000" dirty="0" smtClean="0">
                <a:solidFill>
                  <a:schemeClr val="accent5"/>
                </a:solidFill>
              </a:rPr>
              <a:t>is </a:t>
            </a:r>
            <a:r>
              <a:rPr lang="en-US" sz="2000" dirty="0" smtClean="0">
                <a:solidFill>
                  <a:schemeClr val="accent5"/>
                </a:solidFill>
              </a:rPr>
              <a:t>not always be easy, but it is always good</a:t>
            </a:r>
            <a:r>
              <a:rPr lang="en-US" sz="2000" dirty="0" smtClean="0">
                <a:solidFill>
                  <a:schemeClr val="accent5"/>
                </a:solidFill>
              </a:rPr>
              <a:t>.</a:t>
            </a:r>
          </a:p>
          <a:p>
            <a:pPr marL="109728" indent="0">
              <a:buNone/>
            </a:pPr>
            <a:r>
              <a:rPr lang="en-US" sz="2000" b="1" dirty="0" smtClean="0"/>
              <a:t>Romans </a:t>
            </a:r>
            <a:r>
              <a:rPr lang="en-US" sz="2000" b="1" dirty="0"/>
              <a:t>8:28 </a:t>
            </a:r>
            <a:r>
              <a:rPr lang="en-US" sz="2000" dirty="0" smtClean="0"/>
              <a:t>And </a:t>
            </a:r>
            <a:r>
              <a:rPr lang="en-US" sz="2000" dirty="0"/>
              <a:t>we know that all things work together for good to those who love God, to those who are the called according to </a:t>
            </a:r>
            <a:r>
              <a:rPr lang="en-US" sz="2000" i="1" dirty="0"/>
              <a:t>His</a:t>
            </a:r>
            <a:r>
              <a:rPr lang="en-US" sz="2000" dirty="0"/>
              <a:t> purpose</a:t>
            </a:r>
            <a:r>
              <a:rPr lang="en-US" sz="2000" dirty="0" smtClean="0"/>
              <a:t>.</a:t>
            </a:r>
            <a:r>
              <a:rPr lang="en-US" sz="2000" dirty="0"/>
              <a:t/>
            </a:r>
            <a:br>
              <a:rPr lang="en-US" sz="2000" dirty="0"/>
            </a:br>
            <a:r>
              <a:rPr lang="en-US" sz="2000" dirty="0"/>
              <a:t/>
            </a:r>
            <a:br>
              <a:rPr lang="en-US" sz="2000" dirty="0"/>
            </a:br>
            <a:r>
              <a:rPr lang="en-US" sz="2000" dirty="0"/>
              <a:t/>
            </a:r>
            <a:br>
              <a:rPr lang="en-US" sz="2000" dirty="0"/>
            </a:br>
            <a:endParaRPr lang="en-US" sz="2000" dirty="0"/>
          </a:p>
        </p:txBody>
      </p:sp>
      <p:sp>
        <p:nvSpPr>
          <p:cNvPr id="3" name="Title 2"/>
          <p:cNvSpPr>
            <a:spLocks noGrp="1"/>
          </p:cNvSpPr>
          <p:nvPr>
            <p:ph type="title"/>
          </p:nvPr>
        </p:nvSpPr>
        <p:spPr/>
        <p:txBody>
          <a:bodyPr/>
          <a:lstStyle/>
          <a:p>
            <a:r>
              <a:rPr lang="en-US" dirty="0" smtClean="0"/>
              <a:t>Receive the Love of the Truth</a:t>
            </a:r>
            <a:endParaRPr lang="en-US" dirty="0"/>
          </a:p>
        </p:txBody>
      </p:sp>
    </p:spTree>
    <p:extLst>
      <p:ext uri="{BB962C8B-B14F-4D97-AF65-F5344CB8AC3E}">
        <p14:creationId xmlns:p14="http://schemas.microsoft.com/office/powerpoint/2010/main" val="780157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029200"/>
          </a:xfrm>
        </p:spPr>
        <p:txBody>
          <a:bodyPr>
            <a:noAutofit/>
          </a:bodyPr>
          <a:lstStyle/>
          <a:p>
            <a:pPr marL="109728" indent="0">
              <a:buNone/>
            </a:pPr>
            <a:r>
              <a:rPr lang="en-US" sz="2200" b="1" dirty="0" smtClean="0"/>
              <a:t>1 </a:t>
            </a:r>
            <a:r>
              <a:rPr lang="en-US" sz="2200" b="1" dirty="0"/>
              <a:t>Corinthians 13:4 </a:t>
            </a:r>
            <a:r>
              <a:rPr lang="en-US" sz="2200" dirty="0" smtClean="0"/>
              <a:t>Love </a:t>
            </a:r>
            <a:r>
              <a:rPr lang="en-US" sz="2200" dirty="0"/>
              <a:t>suffers long </a:t>
            </a:r>
            <a:r>
              <a:rPr lang="en-US" sz="2200" i="1" dirty="0"/>
              <a:t>and</a:t>
            </a:r>
            <a:r>
              <a:rPr lang="en-US" sz="2200" dirty="0"/>
              <a:t> is kind; love does not envy; love does not parade itself, is not puffed up; </a:t>
            </a:r>
            <a:r>
              <a:rPr lang="en-US" sz="2200" dirty="0"/>
              <a:t> </a:t>
            </a:r>
            <a:r>
              <a:rPr lang="en-US" sz="2200" baseline="30000" dirty="0"/>
              <a:t>5</a:t>
            </a:r>
            <a:r>
              <a:rPr lang="en-US" sz="2200" dirty="0"/>
              <a:t>does not behave rudely, does not seek its own, is not provoked, thinks no evil; </a:t>
            </a:r>
            <a:r>
              <a:rPr lang="en-US" sz="2200" dirty="0"/>
              <a:t> </a:t>
            </a:r>
            <a:r>
              <a:rPr lang="en-US" sz="2200" baseline="30000" dirty="0"/>
              <a:t>6</a:t>
            </a:r>
            <a:r>
              <a:rPr lang="en-US" sz="2200" dirty="0"/>
              <a:t>does not rejoice in iniquity, but rejoices in the truth; </a:t>
            </a:r>
            <a:r>
              <a:rPr lang="en-US" sz="2200" dirty="0"/>
              <a:t> </a:t>
            </a:r>
            <a:r>
              <a:rPr lang="en-US" sz="2200" baseline="30000" dirty="0"/>
              <a:t>7</a:t>
            </a:r>
            <a:r>
              <a:rPr lang="en-US" sz="2200" dirty="0"/>
              <a:t>bears all things, believes all things, hopes all things, endures all things</a:t>
            </a:r>
            <a:r>
              <a:rPr lang="en-US" sz="2200" dirty="0" smtClean="0"/>
              <a:t>.</a:t>
            </a:r>
          </a:p>
          <a:p>
            <a:r>
              <a:rPr lang="en-US" sz="2200" dirty="0" smtClean="0">
                <a:solidFill>
                  <a:schemeClr val="accent5"/>
                </a:solidFill>
              </a:rPr>
              <a:t>Love and truth are best friends – have a lot in common</a:t>
            </a:r>
          </a:p>
          <a:p>
            <a:r>
              <a:rPr lang="en-US" sz="2200" dirty="0" smtClean="0">
                <a:solidFill>
                  <a:schemeClr val="accent5"/>
                </a:solidFill>
              </a:rPr>
              <a:t>Love of the truth promotes humility (vs4)</a:t>
            </a:r>
          </a:p>
          <a:p>
            <a:r>
              <a:rPr lang="en-US" sz="2200" dirty="0">
                <a:solidFill>
                  <a:schemeClr val="accent5"/>
                </a:solidFill>
              </a:rPr>
              <a:t>Love rejoices in the truth (but not in sin) (vs6</a:t>
            </a:r>
            <a:r>
              <a:rPr lang="en-US" sz="2200" dirty="0" smtClean="0">
                <a:solidFill>
                  <a:schemeClr val="accent5"/>
                </a:solidFill>
              </a:rPr>
              <a:t>)</a:t>
            </a:r>
          </a:p>
          <a:p>
            <a:r>
              <a:rPr lang="en-US" sz="2200" dirty="0" smtClean="0">
                <a:solidFill>
                  <a:schemeClr val="accent5"/>
                </a:solidFill>
              </a:rPr>
              <a:t>Bears all things/endures all things (vs7): love of the truth rises above misdeeds of man</a:t>
            </a:r>
          </a:p>
          <a:p>
            <a:pPr marL="109728" indent="0">
              <a:buNone/>
            </a:pPr>
            <a:r>
              <a:rPr lang="en-US" sz="2200" b="1" dirty="0" smtClean="0"/>
              <a:t>	Matthew </a:t>
            </a:r>
            <a:r>
              <a:rPr lang="en-US" sz="2200" b="1" dirty="0"/>
              <a:t>6:14 </a:t>
            </a:r>
            <a:r>
              <a:rPr lang="en-US" sz="2200" dirty="0" smtClean="0"/>
              <a:t>“For </a:t>
            </a:r>
            <a:r>
              <a:rPr lang="en-US" sz="2200" dirty="0"/>
              <a:t>if you forgive men their </a:t>
            </a:r>
            <a:r>
              <a:rPr lang="en-US" sz="2200" dirty="0" smtClean="0"/>
              <a:t>	trespasses, your </a:t>
            </a:r>
            <a:r>
              <a:rPr lang="en-US" sz="2200" dirty="0"/>
              <a:t>heavenly Father will also </a:t>
            </a:r>
            <a:r>
              <a:rPr lang="en-US" sz="2200" dirty="0" smtClean="0"/>
              <a:t>	forgive you.</a:t>
            </a:r>
            <a:endParaRPr lang="en-US" sz="2200" dirty="0" smtClean="0">
              <a:solidFill>
                <a:schemeClr val="accent5"/>
              </a:solidFill>
            </a:endParaRPr>
          </a:p>
        </p:txBody>
      </p:sp>
      <p:sp>
        <p:nvSpPr>
          <p:cNvPr id="3" name="Title 2"/>
          <p:cNvSpPr>
            <a:spLocks noGrp="1"/>
          </p:cNvSpPr>
          <p:nvPr>
            <p:ph type="title"/>
          </p:nvPr>
        </p:nvSpPr>
        <p:spPr/>
        <p:txBody>
          <a:bodyPr/>
          <a:lstStyle/>
          <a:p>
            <a:r>
              <a:rPr lang="en-US" dirty="0" smtClean="0"/>
              <a:t>Love Rejoices in the Truth</a:t>
            </a:r>
            <a:endParaRPr lang="en-US" dirty="0"/>
          </a:p>
        </p:txBody>
      </p:sp>
    </p:spTree>
    <p:extLst>
      <p:ext uri="{BB962C8B-B14F-4D97-AF65-F5344CB8AC3E}">
        <p14:creationId xmlns:p14="http://schemas.microsoft.com/office/powerpoint/2010/main" val="4245920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382000" cy="4525963"/>
          </a:xfrm>
        </p:spPr>
        <p:txBody>
          <a:bodyPr>
            <a:normAutofit/>
          </a:bodyPr>
          <a:lstStyle/>
          <a:p>
            <a:pPr marL="109728" indent="0">
              <a:buNone/>
            </a:pPr>
            <a:r>
              <a:rPr lang="en-US" sz="2200" b="1" dirty="0" smtClean="0"/>
              <a:t>Ephesians 4:14 </a:t>
            </a:r>
            <a:r>
              <a:rPr lang="en-US" sz="2200" dirty="0" smtClean="0"/>
              <a:t>that </a:t>
            </a:r>
            <a:r>
              <a:rPr lang="en-US" sz="2200" dirty="0"/>
              <a:t>we should no longer be children, tossed to and fro and carried about with every wind of doctrine, by the trickery of men, in the cunning craftiness of deceitful plotting, </a:t>
            </a:r>
            <a:r>
              <a:rPr lang="en-US" sz="2200" baseline="30000" dirty="0" smtClean="0"/>
              <a:t>15</a:t>
            </a:r>
            <a:r>
              <a:rPr lang="en-US" sz="2200" dirty="0" smtClean="0"/>
              <a:t>but</a:t>
            </a:r>
            <a:r>
              <a:rPr lang="en-US" sz="2200" dirty="0"/>
              <a:t>, </a:t>
            </a:r>
            <a:r>
              <a:rPr lang="en-US" sz="2200" u="sng" dirty="0"/>
              <a:t>speaking the truth in love</a:t>
            </a:r>
            <a:r>
              <a:rPr lang="en-US" sz="2200" dirty="0"/>
              <a:t>, may grow up in all things into Him who is the head—Christ— </a:t>
            </a:r>
            <a:r>
              <a:rPr lang="en-US" sz="2200" baseline="30000" dirty="0"/>
              <a:t>16</a:t>
            </a:r>
            <a:r>
              <a:rPr lang="en-US" sz="2200" dirty="0"/>
              <a:t>from whom the whole body, joined and knit together by what every joint supplies, according to the effective working by which every part does its share, causes growth of the body for the edifying of itself in love</a:t>
            </a:r>
            <a:r>
              <a:rPr lang="en-US" sz="2200" dirty="0" smtClean="0"/>
              <a:t>.</a:t>
            </a:r>
            <a:endParaRPr lang="en-US" sz="2200" dirty="0" smtClean="0">
              <a:solidFill>
                <a:schemeClr val="accent5"/>
              </a:solidFill>
            </a:endParaRPr>
          </a:p>
          <a:p>
            <a:r>
              <a:rPr lang="en-US" sz="2200" dirty="0" smtClean="0">
                <a:solidFill>
                  <a:schemeClr val="accent5"/>
                </a:solidFill>
              </a:rPr>
              <a:t>Speaking the truth in love (agape) is hard</a:t>
            </a:r>
          </a:p>
          <a:p>
            <a:r>
              <a:rPr lang="en-US" sz="2200" dirty="0" smtClean="0">
                <a:solidFill>
                  <a:schemeClr val="accent5"/>
                </a:solidFill>
              </a:rPr>
              <a:t>Hearing the truth is even harder</a:t>
            </a:r>
          </a:p>
        </p:txBody>
      </p:sp>
      <p:sp>
        <p:nvSpPr>
          <p:cNvPr id="3" name="Title 2"/>
          <p:cNvSpPr>
            <a:spLocks noGrp="1"/>
          </p:cNvSpPr>
          <p:nvPr>
            <p:ph type="title"/>
          </p:nvPr>
        </p:nvSpPr>
        <p:spPr/>
        <p:txBody>
          <a:bodyPr/>
          <a:lstStyle/>
          <a:p>
            <a:r>
              <a:rPr lang="en-US" dirty="0" smtClean="0"/>
              <a:t>Speaking the Truth in Love</a:t>
            </a:r>
            <a:endParaRPr lang="en-US" dirty="0"/>
          </a:p>
        </p:txBody>
      </p:sp>
    </p:spTree>
    <p:extLst>
      <p:ext uri="{BB962C8B-B14F-4D97-AF65-F5344CB8AC3E}">
        <p14:creationId xmlns:p14="http://schemas.microsoft.com/office/powerpoint/2010/main" val="2127516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382000" cy="5181600"/>
          </a:xfrm>
        </p:spPr>
        <p:txBody>
          <a:bodyPr>
            <a:noAutofit/>
          </a:bodyPr>
          <a:lstStyle/>
          <a:p>
            <a:pPr marL="109728" indent="0">
              <a:buNone/>
            </a:pPr>
            <a:r>
              <a:rPr lang="en-US" sz="2000" b="1" dirty="0" smtClean="0"/>
              <a:t>Context: “</a:t>
            </a:r>
            <a:r>
              <a:rPr lang="en-US" sz="2000" dirty="0" smtClean="0"/>
              <a:t>He </a:t>
            </a:r>
            <a:r>
              <a:rPr lang="en-US" sz="2000" dirty="0"/>
              <a:t>who eats this bread will live </a:t>
            </a:r>
            <a:r>
              <a:rPr lang="en-US" sz="2000" dirty="0" smtClean="0"/>
              <a:t>forever.”</a:t>
            </a:r>
            <a:endParaRPr lang="en-US" sz="2000" b="1" dirty="0" smtClean="0"/>
          </a:p>
          <a:p>
            <a:pPr marL="109728" indent="0">
              <a:buNone/>
            </a:pPr>
            <a:r>
              <a:rPr lang="en-US" sz="2000" b="1" dirty="0" smtClean="0"/>
              <a:t>John 6:60 </a:t>
            </a:r>
            <a:r>
              <a:rPr lang="en-US" sz="2000" dirty="0" smtClean="0"/>
              <a:t>Therefore many of His disciples, when they heard </a:t>
            </a:r>
            <a:r>
              <a:rPr lang="en-US" sz="2000" i="1" dirty="0" smtClean="0"/>
              <a:t>this,</a:t>
            </a:r>
            <a:r>
              <a:rPr lang="en-US" sz="2000" dirty="0" smtClean="0"/>
              <a:t> said, “</a:t>
            </a:r>
            <a:r>
              <a:rPr lang="en-US" sz="2000" u="sng" dirty="0" smtClean="0"/>
              <a:t>This is a hard saying</a:t>
            </a:r>
            <a:r>
              <a:rPr lang="en-US" sz="2000" dirty="0" smtClean="0"/>
              <a:t>; who can understand it?” </a:t>
            </a:r>
            <a:r>
              <a:rPr lang="en-US" sz="2000" baseline="30000" dirty="0" smtClean="0"/>
              <a:t>61</a:t>
            </a:r>
            <a:r>
              <a:rPr lang="en-US" sz="2000" dirty="0" smtClean="0"/>
              <a:t>When Jesus knew in Himself that His disciples complained about this, He said to them, “Does this offend you?  </a:t>
            </a:r>
            <a:r>
              <a:rPr lang="en-US" sz="2000" baseline="30000" dirty="0" smtClean="0"/>
              <a:t>62</a:t>
            </a:r>
            <a:r>
              <a:rPr lang="en-US" sz="2000" i="1" dirty="0" smtClean="0"/>
              <a:t>What</a:t>
            </a:r>
            <a:r>
              <a:rPr lang="en-US" sz="2000" dirty="0" smtClean="0"/>
              <a:t> then if you should see the Son of Man ascend where He was before?  </a:t>
            </a:r>
            <a:r>
              <a:rPr lang="en-US" sz="2000" baseline="30000" dirty="0" smtClean="0"/>
              <a:t>63</a:t>
            </a:r>
            <a:r>
              <a:rPr lang="en-US" sz="2000" dirty="0" smtClean="0"/>
              <a:t>It is the Spirit who gives life; the flesh profits nothing. The words that I speak to you are spirit, and </a:t>
            </a:r>
            <a:r>
              <a:rPr lang="en-US" sz="2000" i="1" dirty="0" smtClean="0"/>
              <a:t>they</a:t>
            </a:r>
            <a:r>
              <a:rPr lang="en-US" sz="2000" dirty="0" smtClean="0"/>
              <a:t> are life.</a:t>
            </a:r>
          </a:p>
          <a:p>
            <a:r>
              <a:rPr lang="en-US" sz="2000" dirty="0" smtClean="0">
                <a:solidFill>
                  <a:schemeClr val="accent5"/>
                </a:solidFill>
              </a:rPr>
              <a:t>Sometimes the truth is hard to hear</a:t>
            </a:r>
          </a:p>
          <a:p>
            <a:r>
              <a:rPr lang="en-US" sz="2000" dirty="0" smtClean="0">
                <a:solidFill>
                  <a:schemeClr val="accent5"/>
                </a:solidFill>
              </a:rPr>
              <a:t>When the truth is hard, it often offends </a:t>
            </a:r>
            <a:r>
              <a:rPr lang="en-US" sz="1800" dirty="0" smtClean="0">
                <a:solidFill>
                  <a:schemeClr val="accent5"/>
                </a:solidFill>
              </a:rPr>
              <a:t>(trap or stumbling block)</a:t>
            </a:r>
            <a:endParaRPr lang="en-US" sz="2000" dirty="0">
              <a:solidFill>
                <a:schemeClr val="accent5"/>
              </a:solidFill>
            </a:endParaRPr>
          </a:p>
          <a:p>
            <a:r>
              <a:rPr lang="en-US" sz="2000" dirty="0" smtClean="0">
                <a:solidFill>
                  <a:schemeClr val="accent5"/>
                </a:solidFill>
              </a:rPr>
              <a:t>Jesus is speaking words of life, abundance, salvation, etc.</a:t>
            </a:r>
          </a:p>
          <a:p>
            <a:r>
              <a:rPr lang="en-US" sz="2000" dirty="0" smtClean="0">
                <a:solidFill>
                  <a:schemeClr val="accent5"/>
                </a:solidFill>
              </a:rPr>
              <a:t>What did his disciples do?</a:t>
            </a:r>
          </a:p>
        </p:txBody>
      </p:sp>
      <p:sp>
        <p:nvSpPr>
          <p:cNvPr id="3" name="Title 2"/>
          <p:cNvSpPr>
            <a:spLocks noGrp="1"/>
          </p:cNvSpPr>
          <p:nvPr>
            <p:ph type="title"/>
          </p:nvPr>
        </p:nvSpPr>
        <p:spPr>
          <a:xfrm>
            <a:off x="457200" y="304800"/>
            <a:ext cx="8229600" cy="1143000"/>
          </a:xfrm>
        </p:spPr>
        <p:txBody>
          <a:bodyPr/>
          <a:lstStyle/>
          <a:p>
            <a:r>
              <a:rPr lang="en-US" dirty="0" smtClean="0"/>
              <a:t>The Truth May Offend</a:t>
            </a:r>
            <a:endParaRPr lang="en-US" dirty="0"/>
          </a:p>
        </p:txBody>
      </p:sp>
    </p:spTree>
    <p:extLst>
      <p:ext uri="{BB962C8B-B14F-4D97-AF65-F5344CB8AC3E}">
        <p14:creationId xmlns:p14="http://schemas.microsoft.com/office/powerpoint/2010/main" val="19442226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1493</TotalTime>
  <Words>793</Words>
  <Application>Microsoft Office PowerPoint</Application>
  <PresentationFormat>On-screen Show (4:3)</PresentationFormat>
  <Paragraphs>130</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Truth Part II.</vt:lpstr>
      <vt:lpstr>Serial Study Outline</vt:lpstr>
      <vt:lpstr>Intro</vt:lpstr>
      <vt:lpstr>The Truth Shall Make You Free</vt:lpstr>
      <vt:lpstr>Chose Your Master</vt:lpstr>
      <vt:lpstr>Receive the Love of the Truth</vt:lpstr>
      <vt:lpstr>Love Rejoices in the Truth</vt:lpstr>
      <vt:lpstr>Speaking the Truth in Love</vt:lpstr>
      <vt:lpstr>The Truth May Offend</vt:lpstr>
      <vt:lpstr>The Truth May Offend</vt:lpstr>
      <vt:lpstr>Rebellion</vt:lpstr>
      <vt:lpstr>Self Examination</vt:lpstr>
      <vt:lpstr>Good Example - David</vt:lpstr>
      <vt:lpstr>Bad Example - Cain</vt:lpstr>
      <vt:lpstr>Measure of Truth</vt:lpstr>
      <vt:lpstr>“You Can't Manage What You Don't Measure”</vt:lpstr>
      <vt:lpstr>In Closing…</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Truth</dc:title>
  <dc:creator>Chad</dc:creator>
  <cp:lastModifiedBy>Chad</cp:lastModifiedBy>
  <cp:revision>126</cp:revision>
  <dcterms:created xsi:type="dcterms:W3CDTF">2014-09-11T12:42:53Z</dcterms:created>
  <dcterms:modified xsi:type="dcterms:W3CDTF">2014-10-05T06:22:48Z</dcterms:modified>
</cp:coreProperties>
</file>