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68" r:id="rId3"/>
    <p:sldId id="385" r:id="rId4"/>
    <p:sldId id="354" r:id="rId5"/>
    <p:sldId id="400" r:id="rId6"/>
    <p:sldId id="401" r:id="rId7"/>
    <p:sldId id="403" r:id="rId8"/>
    <p:sldId id="402" r:id="rId9"/>
    <p:sldId id="411" r:id="rId10"/>
    <p:sldId id="408" r:id="rId11"/>
    <p:sldId id="395" r:id="rId12"/>
    <p:sldId id="404" r:id="rId13"/>
    <p:sldId id="373" r:id="rId14"/>
    <p:sldId id="372" r:id="rId15"/>
    <p:sldId id="399" r:id="rId16"/>
    <p:sldId id="397" r:id="rId17"/>
    <p:sldId id="374" r:id="rId18"/>
    <p:sldId id="398" r:id="rId19"/>
    <p:sldId id="409" r:id="rId20"/>
    <p:sldId id="406" r:id="rId21"/>
    <p:sldId id="407" r:id="rId22"/>
    <p:sldId id="375" r:id="rId23"/>
    <p:sldId id="405" r:id="rId24"/>
    <p:sldId id="371" r:id="rId25"/>
    <p:sldId id="41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777777"/>
    <a:srgbClr val="C0C0C0"/>
    <a:srgbClr val="66FF66"/>
    <a:srgbClr val="4C6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26" autoAdjust="0"/>
    <p:restoredTop sz="96134" autoAdjust="0"/>
  </p:normalViewPr>
  <p:slideViewPr>
    <p:cSldViewPr>
      <p:cViewPr varScale="1">
        <p:scale>
          <a:sx n="83" d="100"/>
          <a:sy n="83" d="100"/>
        </p:scale>
        <p:origin x="50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6B8129E-BAB1-4329-BAC1-4F971858BCB7}" type="datetimeFigureOut">
              <a:rPr lang="en-US"/>
              <a:pPr>
                <a:defRPr/>
              </a:pPr>
              <a:t>7/2/2017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F52E5E1-3065-46C6-A0CA-F8C243EE4F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sphere1.png"/>
          <p:cNvPicPr>
            <a:picLocks noChangeAspect="1"/>
          </p:cNvPicPr>
          <p:nvPr/>
        </p:nvPicPr>
        <p:blipFill>
          <a:blip r:embed="rId2"/>
          <a:srcRect/>
          <a:stretch>
            <a:fillRect/>
          </a:stretch>
        </p:blipFill>
        <p:spPr bwMode="auto">
          <a:xfrm>
            <a:off x="6850063" y="0"/>
            <a:ext cx="2293937" cy="6858000"/>
          </a:xfrm>
          <a:prstGeom prst="rect">
            <a:avLst/>
          </a:prstGeom>
          <a:noFill/>
          <a:ln w="9525">
            <a:noFill/>
            <a:miter lim="800000"/>
            <a:headEnd/>
            <a:tailEnd/>
          </a:ln>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5" name="Date Placeholder 12"/>
          <p:cNvSpPr>
            <a:spLocks noGrp="1"/>
          </p:cNvSpPr>
          <p:nvPr>
            <p:ph type="dt" sz="half" idx="10"/>
          </p:nvPr>
        </p:nvSpPr>
        <p:spPr>
          <a:xfrm>
            <a:off x="3582988" y="6426200"/>
            <a:ext cx="2819400" cy="127000"/>
          </a:xfrm>
        </p:spPr>
        <p:txBody>
          <a:bodyPr/>
          <a:lstStyle>
            <a:lvl1pPr>
              <a:defRPr/>
            </a:lvl1pPr>
          </a:lstStyle>
          <a:p>
            <a:pPr>
              <a:defRPr/>
            </a:pPr>
            <a:fld id="{4AE21FFD-8A26-4159-957A-AFF73F45A190}" type="datetimeFigureOut">
              <a:rPr lang="en-US"/>
              <a:pPr>
                <a:defRPr/>
              </a:pPr>
              <a:t>7/2/2017</a:t>
            </a:fld>
            <a:endParaRPr lang="en-US"/>
          </a:p>
        </p:txBody>
      </p:sp>
      <p:sp>
        <p:nvSpPr>
          <p:cNvPr id="6" name="Slide Number Placeholder 13"/>
          <p:cNvSpPr>
            <a:spLocks noGrp="1"/>
          </p:cNvSpPr>
          <p:nvPr>
            <p:ph type="sldNum" sz="quarter" idx="11"/>
          </p:nvPr>
        </p:nvSpPr>
        <p:spPr>
          <a:xfrm>
            <a:off x="6415088" y="6400800"/>
            <a:ext cx="457200" cy="152400"/>
          </a:xfrm>
        </p:spPr>
        <p:txBody>
          <a:bodyPr/>
          <a:lstStyle>
            <a:lvl1pPr algn="r">
              <a:defRPr/>
            </a:lvl1pPr>
          </a:lstStyle>
          <a:p>
            <a:pPr>
              <a:defRPr/>
            </a:pPr>
            <a:fld id="{7BF1403D-6FF5-475C-8E6D-283659B3F563}" type="slidenum">
              <a:rPr lang="en-US"/>
              <a:pPr>
                <a:defRPr/>
              </a:pPr>
              <a:t>‹#›</a:t>
            </a:fld>
            <a:endParaRPr lang="en-US"/>
          </a:p>
        </p:txBody>
      </p:sp>
      <p:sp>
        <p:nvSpPr>
          <p:cNvPr id="7" name="Footer Placeholder 14"/>
          <p:cNvSpPr>
            <a:spLocks noGrp="1"/>
          </p:cNvSpPr>
          <p:nvPr>
            <p:ph type="ftr" sz="quarter" idx="12"/>
          </p:nvPr>
        </p:nvSpPr>
        <p:spPr>
          <a:xfrm>
            <a:off x="3581400" y="6296025"/>
            <a:ext cx="2820988" cy="152400"/>
          </a:xfrm>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0300385A-3928-4EC4-8C85-E23887A38943}"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D1D342D4-C196-49E4-B837-4343BAC874C9}" type="datetimeFigureOut">
              <a:rPr lang="en-US"/>
              <a:pPr>
                <a:defRPr/>
              </a:pPr>
              <a:t>7/2/2017</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DD4E5340-C5BE-4B3C-8E69-81CF1F5D6AA8}"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890A3CAE-4C2D-4B46-8407-3D1CDD4510DA}" type="datetimeFigureOut">
              <a:rPr lang="en-US"/>
              <a:pPr>
                <a:defRPr/>
              </a:pPr>
              <a:t>7/2/2017</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4" name="Slide Number Placeholder 7"/>
          <p:cNvSpPr>
            <a:spLocks noGrp="1"/>
          </p:cNvSpPr>
          <p:nvPr>
            <p:ph type="sldNum" sz="quarter" idx="10"/>
          </p:nvPr>
        </p:nvSpPr>
        <p:spPr/>
        <p:txBody>
          <a:bodyPr/>
          <a:lstStyle>
            <a:lvl1pPr>
              <a:defRPr/>
            </a:lvl1pPr>
          </a:lstStyle>
          <a:p>
            <a:pPr>
              <a:defRPr/>
            </a:pPr>
            <a:fld id="{514B0640-AB42-4187-8986-BDF78051F14D}"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ED13DF1C-556E-4C1C-912E-4EB3AF97A48A}" type="datetimeFigureOut">
              <a:rPr lang="en-US"/>
              <a:pPr>
                <a:defRPr/>
              </a:pPr>
              <a:t>7/2/2017</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sphere1.png"/>
          <p:cNvPicPr>
            <a:picLocks noChangeAspect="1"/>
          </p:cNvPicPr>
          <p:nvPr/>
        </p:nvPicPr>
        <p:blipFill>
          <a:blip r:embed="rId2"/>
          <a:srcRect/>
          <a:stretch>
            <a:fillRect/>
          </a:stretch>
        </p:blipFill>
        <p:spPr bwMode="auto">
          <a:xfrm>
            <a:off x="6858000" y="0"/>
            <a:ext cx="2293938" cy="6858000"/>
          </a:xfrm>
          <a:prstGeom prst="rect">
            <a:avLst/>
          </a:prstGeom>
          <a:noFill/>
          <a:ln w="9525">
            <a:noFill/>
            <a:miter lim="800000"/>
            <a:headEnd/>
            <a:tailEnd/>
          </a:ln>
        </p:spPr>
      </p:pic>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
        <p:nvSpPr>
          <p:cNvPr id="5" name="Date Placeholder 11"/>
          <p:cNvSpPr>
            <a:spLocks noGrp="1"/>
          </p:cNvSpPr>
          <p:nvPr>
            <p:ph type="dt" sz="half" idx="14"/>
          </p:nvPr>
        </p:nvSpPr>
        <p:spPr>
          <a:xfrm>
            <a:off x="839788" y="6426200"/>
            <a:ext cx="2819400" cy="127000"/>
          </a:xfrm>
        </p:spPr>
        <p:txBody>
          <a:bodyPr/>
          <a:lstStyle>
            <a:lvl1pPr>
              <a:defRPr/>
            </a:lvl1pPr>
          </a:lstStyle>
          <a:p>
            <a:pPr>
              <a:defRPr/>
            </a:pPr>
            <a:fld id="{2D8221BB-94F7-4474-B24F-1B4FCD8A3B4C}" type="datetimeFigureOut">
              <a:rPr lang="en-US"/>
              <a:pPr>
                <a:defRPr/>
              </a:pPr>
              <a:t>7/2/2017</a:t>
            </a:fld>
            <a:endParaRPr lang="en-US"/>
          </a:p>
        </p:txBody>
      </p:sp>
      <p:sp>
        <p:nvSpPr>
          <p:cNvPr id="6" name="Slide Number Placeholder 12"/>
          <p:cNvSpPr>
            <a:spLocks noGrp="1"/>
          </p:cNvSpPr>
          <p:nvPr>
            <p:ph type="sldNum" sz="quarter" idx="15"/>
          </p:nvPr>
        </p:nvSpPr>
        <p:spPr>
          <a:xfrm>
            <a:off x="4116388" y="6400800"/>
            <a:ext cx="533400" cy="152400"/>
          </a:xfrm>
        </p:spPr>
        <p:txBody>
          <a:bodyPr/>
          <a:lstStyle>
            <a:lvl1pPr>
              <a:defRPr/>
            </a:lvl1pPr>
          </a:lstStyle>
          <a:p>
            <a:pPr>
              <a:defRPr/>
            </a:pPr>
            <a:fld id="{3A2E8290-89AD-4674-B492-533481FEC72C}" type="slidenum">
              <a:rPr lang="en-US"/>
              <a:pPr>
                <a:defRPr/>
              </a:pPr>
              <a:t>‹#›</a:t>
            </a:fld>
            <a:endParaRPr lang="en-US"/>
          </a:p>
        </p:txBody>
      </p:sp>
      <p:sp>
        <p:nvSpPr>
          <p:cNvPr id="7" name="Footer Placeholder 13"/>
          <p:cNvSpPr>
            <a:spLocks noGrp="1"/>
          </p:cNvSpPr>
          <p:nvPr>
            <p:ph type="ftr" sz="quarter" idx="16"/>
          </p:nvPr>
        </p:nvSpPr>
        <p:spPr>
          <a:xfrm>
            <a:off x="838200" y="6296025"/>
            <a:ext cx="2820988" cy="152400"/>
          </a:xfrm>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5" name="Slide Number Placeholder 7"/>
          <p:cNvSpPr>
            <a:spLocks noGrp="1"/>
          </p:cNvSpPr>
          <p:nvPr>
            <p:ph type="sldNum" sz="quarter" idx="10"/>
          </p:nvPr>
        </p:nvSpPr>
        <p:spPr/>
        <p:txBody>
          <a:bodyPr/>
          <a:lstStyle>
            <a:lvl1pPr>
              <a:defRPr/>
            </a:lvl1pPr>
          </a:lstStyle>
          <a:p>
            <a:pPr>
              <a:defRPr/>
            </a:pPr>
            <a:fld id="{DFFFAE22-BE48-477B-A6CC-760CB9B0F3AA}"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0960D027-DFB9-41FD-9134-BDDB2D2C76EA}" type="datetimeFigureOut">
              <a:rPr lang="en-US"/>
              <a:pPr>
                <a:defRPr/>
              </a:pPr>
              <a:t>7/2/2017</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7" name="Slide Number Placeholder 7"/>
          <p:cNvSpPr>
            <a:spLocks noGrp="1"/>
          </p:cNvSpPr>
          <p:nvPr>
            <p:ph type="sldNum" sz="quarter" idx="10"/>
          </p:nvPr>
        </p:nvSpPr>
        <p:spPr/>
        <p:txBody>
          <a:bodyPr/>
          <a:lstStyle>
            <a:lvl1pPr>
              <a:defRPr/>
            </a:lvl1pPr>
          </a:lstStyle>
          <a:p>
            <a:pPr>
              <a:defRPr/>
            </a:pPr>
            <a:fld id="{9D2FE584-B551-4A98-89B7-978362C1078C}" type="slidenum">
              <a:rPr lang="en-US"/>
              <a:pPr>
                <a:defRPr/>
              </a:pPr>
              <a:t>‹#›</a:t>
            </a:fld>
            <a:endParaRPr lang="en-US"/>
          </a:p>
        </p:txBody>
      </p:sp>
      <p:sp>
        <p:nvSpPr>
          <p:cNvPr id="8" name="Date Placeholder 8"/>
          <p:cNvSpPr>
            <a:spLocks noGrp="1"/>
          </p:cNvSpPr>
          <p:nvPr>
            <p:ph type="dt" sz="half" idx="11"/>
          </p:nvPr>
        </p:nvSpPr>
        <p:spPr/>
        <p:txBody>
          <a:bodyPr/>
          <a:lstStyle>
            <a:lvl1pPr>
              <a:defRPr/>
            </a:lvl1pPr>
          </a:lstStyle>
          <a:p>
            <a:pPr>
              <a:defRPr/>
            </a:pPr>
            <a:fld id="{51CCB47B-14AB-413A-86CE-06BF14A83A17}" type="datetimeFigureOut">
              <a:rPr lang="en-US"/>
              <a:pPr>
                <a:defRPr/>
              </a:pPr>
              <a:t>7/2/2017</a:t>
            </a:fld>
            <a:endParaRPr lang="en-US"/>
          </a:p>
        </p:txBody>
      </p:sp>
      <p:sp>
        <p:nvSpPr>
          <p:cNvPr id="9"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36B7EEA2-C18B-440A-A826-651D3BDA4766}" type="slidenum">
              <a:rPr lang="en-US"/>
              <a:pPr>
                <a:defRPr/>
              </a:pPr>
              <a:t>‹#›</a:t>
            </a:fld>
            <a:endParaRPr lang="en-US"/>
          </a:p>
        </p:txBody>
      </p:sp>
      <p:sp>
        <p:nvSpPr>
          <p:cNvPr id="4" name="Date Placeholder 8"/>
          <p:cNvSpPr>
            <a:spLocks noGrp="1"/>
          </p:cNvSpPr>
          <p:nvPr>
            <p:ph type="dt" sz="half" idx="11"/>
          </p:nvPr>
        </p:nvSpPr>
        <p:spPr/>
        <p:txBody>
          <a:bodyPr/>
          <a:lstStyle>
            <a:lvl1pPr>
              <a:defRPr/>
            </a:lvl1pPr>
          </a:lstStyle>
          <a:p>
            <a:pPr>
              <a:defRPr/>
            </a:pPr>
            <a:fld id="{DA722802-23D0-4AD2-B4F1-A09B82838267}" type="datetimeFigureOut">
              <a:rPr lang="en-US"/>
              <a:pPr>
                <a:defRPr/>
              </a:pPr>
              <a:t>7/2/2017</a:t>
            </a:fld>
            <a:endParaRPr lang="en-US"/>
          </a:p>
        </p:txBody>
      </p:sp>
      <p:sp>
        <p:nvSpPr>
          <p:cNvPr id="5"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FBE1EB54-012A-4B75-81B0-D977286D1F92}" type="slidenum">
              <a:rPr lang="en-US"/>
              <a:pPr>
                <a:defRPr/>
              </a:pPr>
              <a:t>‹#›</a:t>
            </a:fld>
            <a:endParaRPr lang="en-US"/>
          </a:p>
        </p:txBody>
      </p:sp>
      <p:sp>
        <p:nvSpPr>
          <p:cNvPr id="3" name="Date Placeholder 8"/>
          <p:cNvSpPr>
            <a:spLocks noGrp="1"/>
          </p:cNvSpPr>
          <p:nvPr>
            <p:ph type="dt" sz="half" idx="11"/>
          </p:nvPr>
        </p:nvSpPr>
        <p:spPr/>
        <p:txBody>
          <a:bodyPr/>
          <a:lstStyle>
            <a:lvl1pPr>
              <a:defRPr/>
            </a:lvl1pPr>
          </a:lstStyle>
          <a:p>
            <a:pPr>
              <a:defRPr/>
            </a:pPr>
            <a:fld id="{B6E4318E-7DC2-4095-8850-C692C8684D18}" type="datetimeFigureOut">
              <a:rPr lang="en-US"/>
              <a:pPr>
                <a:defRPr/>
              </a:pPr>
              <a:t>7/2/2017</a:t>
            </a:fld>
            <a:endParaRPr lang="en-US"/>
          </a:p>
        </p:txBody>
      </p:sp>
      <p:sp>
        <p:nvSpPr>
          <p:cNvPr id="4"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28F4E86B-D2C0-44A4-B2CC-3C8280A139F8}"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F7A0EC6A-16A9-4807-B111-00BB19A3AB4C}" type="datetimeFigureOut">
              <a:rPr lang="en-US"/>
              <a:pPr>
                <a:defRPr/>
              </a:pPr>
              <a:t>7/2/2017</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11" name="Title 1"/>
          <p:cNvSpPr>
            <a:spLocks noGrp="1"/>
          </p:cNvSpPr>
          <p:nvPr>
            <p:ph type="title"/>
          </p:nvPr>
        </p:nvSpPr>
        <p:spPr>
          <a:xfrm>
            <a:off x="5181600" y="1676400"/>
            <a:ext cx="2514600" cy="1875972"/>
          </a:xfrm>
        </p:spPr>
        <p:txBody>
          <a:bodyPr anchor="b"/>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D1918A82-B147-4394-98E8-6545C5D38451}"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170B507F-9BB6-4125-BF86-DEEDB88BEB5D}" type="datetimeFigureOut">
              <a:rPr lang="en-US"/>
              <a:pPr>
                <a:defRPr/>
              </a:pPr>
              <a:t>7/2/2017</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sphere2.png"/>
          <p:cNvPicPr>
            <a:picLocks noChangeAspect="1"/>
          </p:cNvPicPr>
          <p:nvPr/>
        </p:nvPicPr>
        <p:blipFill>
          <a:blip r:embed="rId13"/>
          <a:srcRect/>
          <a:stretch>
            <a:fillRect/>
          </a:stretch>
        </p:blipFill>
        <p:spPr bwMode="auto">
          <a:xfrm>
            <a:off x="8823325" y="0"/>
            <a:ext cx="320675" cy="6858000"/>
          </a:xfrm>
          <a:prstGeom prst="rect">
            <a:avLst/>
          </a:prstGeom>
          <a:noFill/>
          <a:ln w="9525">
            <a:noFill/>
            <a:miter lim="800000"/>
            <a:headEnd/>
            <a:tailEnd/>
          </a:ln>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457200"/>
            <a:ext cx="3657600" cy="571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fontAlgn="auto">
              <a:spcBef>
                <a:spcPts val="0"/>
              </a:spcBef>
              <a:spcAft>
                <a:spcPts val="0"/>
              </a:spcAft>
              <a:defRPr sz="1050">
                <a:solidFill>
                  <a:schemeClr val="tx1">
                    <a:lumMod val="50000"/>
                    <a:lumOff val="50000"/>
                  </a:schemeClr>
                </a:solidFill>
                <a:latin typeface="+mn-lt"/>
                <a:cs typeface="+mn-cs"/>
              </a:defRPr>
            </a:lvl1pPr>
          </a:lstStyle>
          <a:p>
            <a:pPr>
              <a:defRPr/>
            </a:pPr>
            <a:fld id="{9CDC455A-1E2A-4F66-8E76-4C1255236AFB}" type="slidenum">
              <a:rPr lang="en-US"/>
              <a:pPr>
                <a:defRPr/>
              </a:pPr>
              <a:t>‹#›</a:t>
            </a:fld>
            <a:endParaRPr lang="en-US"/>
          </a:p>
        </p:txBody>
      </p:sp>
      <p:sp>
        <p:nvSpPr>
          <p:cNvPr id="9" name="Date Placeholder 8"/>
          <p:cNvSpPr>
            <a:spLocks noGrp="1"/>
          </p:cNvSpPr>
          <p:nvPr>
            <p:ph type="dt" sz="half" idx="2"/>
          </p:nvPr>
        </p:nvSpPr>
        <p:spPr>
          <a:xfrm>
            <a:off x="4876800" y="6426200"/>
            <a:ext cx="2819400" cy="127000"/>
          </a:xfrm>
          <a:prstGeom prst="rect">
            <a:avLst/>
          </a:prstGeom>
        </p:spPr>
        <p:txBody>
          <a:bodyPr vert="horz" lIns="91440" tIns="45720" rIns="91440" bIns="45720" rtlCol="0" anchor="ctr"/>
          <a:lstStyle>
            <a:lvl1pPr algn="r" fontAlgn="auto">
              <a:spcBef>
                <a:spcPts val="0"/>
              </a:spcBef>
              <a:spcAft>
                <a:spcPts val="0"/>
              </a:spcAft>
              <a:defRPr sz="1050">
                <a:solidFill>
                  <a:schemeClr val="tx1">
                    <a:lumMod val="50000"/>
                    <a:lumOff val="50000"/>
                  </a:schemeClr>
                </a:solidFill>
                <a:latin typeface="+mn-lt"/>
                <a:cs typeface="+mn-cs"/>
              </a:defRPr>
            </a:lvl1pPr>
          </a:lstStyle>
          <a:p>
            <a:pPr>
              <a:defRPr/>
            </a:pPr>
            <a:fld id="{D6F3F69E-9686-4FC2-987E-4F929B75226B}" type="datetimeFigureOut">
              <a:rPr lang="en-US"/>
              <a:pPr>
                <a:defRPr/>
              </a:pPr>
              <a:t>7/2/2017</a:t>
            </a:fld>
            <a:endParaRPr lang="en-US"/>
          </a:p>
        </p:txBody>
      </p:sp>
      <p:sp>
        <p:nvSpPr>
          <p:cNvPr id="10" name="Footer Placeholder 9"/>
          <p:cNvSpPr>
            <a:spLocks noGrp="1"/>
          </p:cNvSpPr>
          <p:nvPr>
            <p:ph type="ftr" sz="quarter" idx="3"/>
          </p:nvPr>
        </p:nvSpPr>
        <p:spPr>
          <a:xfrm>
            <a:off x="4875213" y="6296025"/>
            <a:ext cx="2820987" cy="152400"/>
          </a:xfrm>
          <a:prstGeom prst="rect">
            <a:avLst/>
          </a:prstGeom>
        </p:spPr>
        <p:txBody>
          <a:bodyPr vert="horz" lIns="91440" tIns="45720" rIns="91440" bIns="45720" rtlCol="0" anchor="b"/>
          <a:lstStyle>
            <a:lvl1pPr algn="r" fontAlgn="auto">
              <a:spcBef>
                <a:spcPts val="0"/>
              </a:spcBef>
              <a:spcAft>
                <a:spcPts val="0"/>
              </a:spcAft>
              <a:defRPr sz="1050">
                <a:solidFill>
                  <a:schemeClr val="tx1"/>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32" r:id="rId1"/>
    <p:sldLayoutId id="2147483723" r:id="rId2"/>
    <p:sldLayoutId id="214748373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rtl="0" eaLnBrk="0" fontAlgn="base" hangingPunct="0">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eaLnBrk="0" fontAlgn="base" hangingPunct="0">
        <a:spcBef>
          <a:spcPct val="0"/>
        </a:spcBef>
        <a:spcAft>
          <a:spcPct val="0"/>
        </a:spcAft>
        <a:defRPr sz="2800">
          <a:solidFill>
            <a:schemeClr val="tx1"/>
          </a:solidFill>
          <a:latin typeface="Calibri" pitchFamily="34" charset="0"/>
        </a:defRPr>
      </a:lvl2pPr>
      <a:lvl3pPr algn="r" rtl="0" eaLnBrk="0" fontAlgn="base" hangingPunct="0">
        <a:spcBef>
          <a:spcPct val="0"/>
        </a:spcBef>
        <a:spcAft>
          <a:spcPct val="0"/>
        </a:spcAft>
        <a:defRPr sz="2800">
          <a:solidFill>
            <a:schemeClr val="tx1"/>
          </a:solidFill>
          <a:latin typeface="Calibri" pitchFamily="34" charset="0"/>
        </a:defRPr>
      </a:lvl3pPr>
      <a:lvl4pPr algn="r" rtl="0" eaLnBrk="0" fontAlgn="base" hangingPunct="0">
        <a:spcBef>
          <a:spcPct val="0"/>
        </a:spcBef>
        <a:spcAft>
          <a:spcPct val="0"/>
        </a:spcAft>
        <a:defRPr sz="2800">
          <a:solidFill>
            <a:schemeClr val="tx1"/>
          </a:solidFill>
          <a:latin typeface="Calibri" pitchFamily="34" charset="0"/>
        </a:defRPr>
      </a:lvl4pPr>
      <a:lvl5pPr algn="r" rtl="0" eaLnBrk="0" fontAlgn="base" hangingPunct="0">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p:titleStyle>
    <p:bodyStyle>
      <a:lvl1pPr marL="182563" indent="-182563" algn="l" rtl="0" eaLnBrk="0" fontAlgn="base" hangingPunct="0">
        <a:spcBef>
          <a:spcPct val="20000"/>
        </a:spcBef>
        <a:spcAft>
          <a:spcPct val="0"/>
        </a:spcAft>
        <a:buClr>
          <a:srgbClr val="7F7F7F"/>
        </a:buClr>
        <a:buFont typeface="Wingdings" pitchFamily="2" charset="2"/>
        <a:buChar char="§"/>
        <a:defRPr kern="1200">
          <a:solidFill>
            <a:srgbClr val="000000"/>
          </a:solidFill>
          <a:latin typeface="+mn-lt"/>
          <a:ea typeface="+mn-ea"/>
          <a:cs typeface="+mn-cs"/>
        </a:defRPr>
      </a:lvl1pPr>
      <a:lvl2pPr marL="411163"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2pPr>
      <a:lvl3pPr marL="593725"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3pPr>
      <a:lvl4pPr marL="776288"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4pPr>
      <a:lvl5pPr marL="958850"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2438400" y="4495800"/>
            <a:ext cx="3962400" cy="2133600"/>
          </a:xfrm>
        </p:spPr>
        <p:txBody>
          <a:bodyPr/>
          <a:lstStyle/>
          <a:p>
            <a:pPr eaLnBrk="1" hangingPunct="1"/>
            <a:r>
              <a:rPr lang="en-US" altLang="zh-CN" sz="2000" dirty="0"/>
              <a:t>2 July 2017</a:t>
            </a:r>
          </a:p>
          <a:p>
            <a:pPr eaLnBrk="1" hangingPunct="1"/>
            <a:r>
              <a:rPr lang="en-US" altLang="zh-CN" sz="2000" dirty="0"/>
              <a:t>Chad Cogburn</a:t>
            </a:r>
          </a:p>
          <a:p>
            <a:pPr eaLnBrk="1" hangingPunct="1"/>
            <a:r>
              <a:rPr lang="en-US" altLang="zh-CN" sz="2000" dirty="0"/>
              <a:t>Albuquerque, NM</a:t>
            </a:r>
          </a:p>
        </p:txBody>
      </p:sp>
      <p:sp>
        <p:nvSpPr>
          <p:cNvPr id="14338" name="Title 1"/>
          <p:cNvSpPr>
            <a:spLocks noGrp="1"/>
          </p:cNvSpPr>
          <p:nvPr>
            <p:ph type="title"/>
          </p:nvPr>
        </p:nvSpPr>
        <p:spPr bwMode="auto"/>
        <p:txBody>
          <a:bodyPr wrap="square" numCol="1" anchorCtr="0" compatLnSpc="1">
            <a:prstTxWarp prst="textNoShape">
              <a:avLst/>
            </a:prstTxWarp>
            <a:normAutofit/>
          </a:bodyPr>
          <a:lstStyle/>
          <a:p>
            <a:pPr algn="l" eaLnBrk="1" hangingPunct="1"/>
            <a:r>
              <a:rPr lang="en-US" altLang="zh-CN" sz="3200" b="1" i="1" dirty="0">
                <a:solidFill>
                  <a:schemeClr val="tx1"/>
                </a:solidFill>
              </a:rPr>
              <a:t>Ephesians</a:t>
            </a:r>
            <a:br>
              <a:rPr lang="en-US" altLang="zh-CN" sz="3200" b="1" i="1" dirty="0">
                <a:solidFill>
                  <a:schemeClr val="tx1"/>
                </a:solidFill>
              </a:rPr>
            </a:br>
            <a:r>
              <a:rPr lang="en-US" altLang="zh-CN" sz="3200" b="1" i="1" dirty="0">
                <a:solidFill>
                  <a:schemeClr val="tx1"/>
                </a:solidFill>
              </a:rPr>
              <a:t>Part VIII</a:t>
            </a:r>
            <a:br>
              <a:rPr lang="en-US" altLang="zh-CN" sz="3200" b="1" i="1" dirty="0">
                <a:solidFill>
                  <a:schemeClr val="tx1"/>
                </a:solidFill>
              </a:rPr>
            </a:br>
            <a:br>
              <a:rPr lang="en-US" altLang="zh-CN" sz="2400" i="1" dirty="0">
                <a:solidFill>
                  <a:schemeClr val="tx1"/>
                </a:solidFill>
              </a:rPr>
            </a:br>
            <a:r>
              <a:rPr lang="en-US" altLang="zh-CN" sz="2400" i="1" dirty="0">
                <a:solidFill>
                  <a:schemeClr val="tx1"/>
                </a:solidFill>
              </a:rPr>
              <a:t>Chapter 5:1-2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0"/>
          <p:cNvSpPr txBox="1">
            <a:spLocks noChangeArrowheads="1"/>
          </p:cNvSpPr>
          <p:nvPr/>
        </p:nvSpPr>
        <p:spPr bwMode="auto">
          <a:xfrm>
            <a:off x="609600" y="1069975"/>
            <a:ext cx="8001000" cy="4493538"/>
          </a:xfrm>
          <a:prstGeom prst="rect">
            <a:avLst/>
          </a:prstGeom>
          <a:noFill/>
          <a:ln w="9525">
            <a:noFill/>
            <a:miter lim="800000"/>
            <a:headEnd/>
            <a:tailEnd/>
          </a:ln>
        </p:spPr>
        <p:txBody>
          <a:bodyPr>
            <a:spAutoFit/>
          </a:bodyPr>
          <a:lstStyle/>
          <a:p>
            <a:r>
              <a:rPr lang="en-US" sz="2200" b="1" dirty="0" err="1">
                <a:latin typeface="+mn-lt"/>
              </a:rPr>
              <a:t>Eph</a:t>
            </a:r>
            <a:r>
              <a:rPr lang="en-US" sz="2200" b="1" dirty="0">
                <a:latin typeface="+mn-lt"/>
              </a:rPr>
              <a:t> 5:8</a:t>
            </a:r>
            <a:r>
              <a:rPr lang="en-US" sz="2200" dirty="0">
                <a:latin typeface="+mn-lt"/>
              </a:rPr>
              <a:t>  For you were once darkness, but now </a:t>
            </a:r>
            <a:r>
              <a:rPr lang="en-US" sz="2200" i="1" dirty="0">
                <a:latin typeface="+mn-lt"/>
              </a:rPr>
              <a:t>you are</a:t>
            </a:r>
            <a:r>
              <a:rPr lang="en-US" sz="2200" dirty="0">
                <a:latin typeface="+mn-lt"/>
              </a:rPr>
              <a:t> light in the Lord. Walk as children of light  9  (for the fruit of the Spirit </a:t>
            </a:r>
            <a:r>
              <a:rPr lang="en-US" sz="2200" i="1" dirty="0">
                <a:latin typeface="+mn-lt"/>
              </a:rPr>
              <a:t>is</a:t>
            </a:r>
            <a:r>
              <a:rPr lang="en-US" sz="2200" dirty="0">
                <a:latin typeface="+mn-lt"/>
              </a:rPr>
              <a:t> in all goodness, righteousness, and truth),  10  finding out what is acceptable to the Lord.</a:t>
            </a:r>
          </a:p>
          <a:p>
            <a:pPr marL="342900" indent="-342900">
              <a:buFontTx/>
              <a:buChar char="•"/>
            </a:pPr>
            <a:r>
              <a:rPr lang="en-US" sz="2200" dirty="0">
                <a:solidFill>
                  <a:srgbClr val="003399"/>
                </a:solidFill>
                <a:latin typeface="+mn-lt"/>
                <a:cs typeface="Calibri" panose="020F0502020204030204" pitchFamily="34" charset="0"/>
              </a:rPr>
              <a:t>We are children of light, given spiritual life</a:t>
            </a:r>
          </a:p>
          <a:p>
            <a:pPr marL="342900" indent="-342900">
              <a:buFontTx/>
              <a:buChar char="•"/>
            </a:pPr>
            <a:r>
              <a:rPr lang="en-US" sz="2200" dirty="0">
                <a:solidFill>
                  <a:srgbClr val="003399"/>
                </a:solidFill>
                <a:latin typeface="+mn-lt"/>
                <a:cs typeface="Calibri" panose="020F0502020204030204" pitchFamily="34" charset="0"/>
              </a:rPr>
              <a:t>Spirit yields fruit according to God’s character</a:t>
            </a:r>
          </a:p>
          <a:p>
            <a:pPr marL="342900" indent="-342900">
              <a:buFontTx/>
              <a:buChar char="•"/>
            </a:pPr>
            <a:r>
              <a:rPr lang="en-US" sz="2200" dirty="0">
                <a:solidFill>
                  <a:srgbClr val="003399"/>
                </a:solidFill>
                <a:latin typeface="+mn-lt"/>
                <a:cs typeface="Calibri" panose="020F0502020204030204" pitchFamily="34" charset="0"/>
              </a:rPr>
              <a:t>We imitate God by power and guidance of the H.S.</a:t>
            </a:r>
          </a:p>
          <a:p>
            <a:endParaRPr lang="en-US" sz="2200" b="1" dirty="0">
              <a:latin typeface="+mn-lt"/>
            </a:endParaRPr>
          </a:p>
          <a:p>
            <a:r>
              <a:rPr lang="en-US" sz="2200" b="1" dirty="0">
                <a:latin typeface="+mn-lt"/>
              </a:rPr>
              <a:t>1 Cor 2:14</a:t>
            </a:r>
            <a:r>
              <a:rPr lang="en-US" sz="2200" dirty="0">
                <a:latin typeface="+mn-lt"/>
              </a:rPr>
              <a:t>  But the natural man does not receive the things of the Spirit of God, for they are foolishness to him; nor can he know </a:t>
            </a:r>
            <a:r>
              <a:rPr lang="en-US" sz="2200" i="1" dirty="0">
                <a:latin typeface="+mn-lt"/>
              </a:rPr>
              <a:t>them,</a:t>
            </a:r>
            <a:r>
              <a:rPr lang="en-US" sz="2200" dirty="0">
                <a:latin typeface="+mn-lt"/>
              </a:rPr>
              <a:t> because they are spiritually discerned.</a:t>
            </a:r>
          </a:p>
          <a:p>
            <a:pPr marL="342900" indent="-342900">
              <a:buFontTx/>
              <a:buChar char="•"/>
            </a:pPr>
            <a:r>
              <a:rPr lang="en-US" sz="2200" dirty="0">
                <a:solidFill>
                  <a:srgbClr val="003399"/>
                </a:solidFill>
                <a:latin typeface="+mn-lt"/>
                <a:cs typeface="Calibri" panose="020F0502020204030204" pitchFamily="34" charset="0"/>
              </a:rPr>
              <a:t>Learning Christ/Imitating God is impossible without H.S. power</a:t>
            </a:r>
            <a:endParaRPr lang="en-US" sz="2200" b="1" dirty="0">
              <a:latin typeface="+mn-lt"/>
            </a:endParaRPr>
          </a:p>
          <a:p>
            <a:pPr marL="342900" indent="-342900">
              <a:buFontTx/>
              <a:buChar char="•"/>
            </a:pPr>
            <a:endParaRPr lang="en-US" sz="2200" dirty="0">
              <a:solidFill>
                <a:srgbClr val="003399"/>
              </a:solidFill>
              <a:latin typeface="+mn-lt"/>
              <a:cs typeface="Calibri" panose="020F0502020204030204" pitchFamily="34" charset="0"/>
            </a:endParaRPr>
          </a:p>
        </p:txBody>
      </p:sp>
      <p:sp>
        <p:nvSpPr>
          <p:cNvPr id="24578"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Spiritual Light </a:t>
            </a:r>
            <a:r>
              <a:rPr lang="en-US" altLang="zh-CN" sz="2800" b="1" i="1" dirty="0">
                <a:latin typeface="Calibri" pitchFamily="34" charset="0"/>
                <a:sym typeface="Wingdings" panose="05000000000000000000" pitchFamily="2" charset="2"/>
              </a:rPr>
              <a:t> </a:t>
            </a:r>
            <a:r>
              <a:rPr lang="en-US" altLang="zh-CN" sz="2800" b="1" i="1" dirty="0">
                <a:latin typeface="Calibri" pitchFamily="34" charset="0"/>
              </a:rPr>
              <a:t>Fruit</a:t>
            </a:r>
            <a:endParaRPr lang="en-US" altLang="zh-CN" sz="2800" i="1" dirty="0">
              <a:latin typeface="Calibri" pitchFamily="34" charset="0"/>
            </a:endParaRPr>
          </a:p>
        </p:txBody>
      </p:sp>
    </p:spTree>
    <p:extLst>
      <p:ext uri="{BB962C8B-B14F-4D97-AF65-F5344CB8AC3E}">
        <p14:creationId xmlns:p14="http://schemas.microsoft.com/office/powerpoint/2010/main" val="1674936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5638800" cy="1295400"/>
          </a:xfrm>
          <a:effectLst/>
        </p:spPr>
        <p:txBody>
          <a:bodyPr>
            <a:noAutofit/>
          </a:bodyPr>
          <a:lstStyle/>
          <a:p>
            <a:pPr algn="ctr"/>
            <a:r>
              <a:rPr lang="en-US" sz="4000" dirty="0">
                <a:solidFill>
                  <a:schemeClr val="tx1">
                    <a:lumMod val="75000"/>
                    <a:lumOff val="25000"/>
                  </a:schemeClr>
                </a:solidFill>
                <a:effectLst>
                  <a:outerShdw blurRad="38100" dist="38100" dir="2700000" algn="tl">
                    <a:srgbClr val="000000">
                      <a:alpha val="43137"/>
                    </a:srgbClr>
                  </a:outerShdw>
                </a:effectLst>
              </a:rPr>
              <a:t>Examples Given</a:t>
            </a:r>
          </a:p>
        </p:txBody>
      </p:sp>
      <p:pic>
        <p:nvPicPr>
          <p:cNvPr id="5" name="Picture 4" descr="Wallpapers HQ - Wonderful Places Part 4 - 1001Best Wallpapers"/>
          <p:cNvPicPr>
            <a:picLocks noChangeAspect="1"/>
          </p:cNvPicPr>
          <p:nvPr/>
        </p:nvPicPr>
        <p:blipFill rotWithShape="1">
          <a:blip r:embed="rId2">
            <a:extLst>
              <a:ext uri="{28A0092B-C50C-407E-A947-70E740481C1C}">
                <a14:useLocalDpi xmlns:a14="http://schemas.microsoft.com/office/drawing/2010/main" val="0"/>
              </a:ext>
            </a:extLst>
          </a:blip>
          <a:srcRect t="-87" b="44435"/>
          <a:stretch/>
        </p:blipFill>
        <p:spPr>
          <a:xfrm>
            <a:off x="1104900" y="2438400"/>
            <a:ext cx="5257800" cy="2057400"/>
          </a:xfrm>
          <a:prstGeom prst="rect">
            <a:avLst/>
          </a:prstGeom>
          <a:effectLst>
            <a:reflection stA="79000" endPos="84000" dir="5400000" sy="-100000" algn="bl" rotWithShape="0"/>
          </a:effectLst>
        </p:spPr>
      </p:pic>
    </p:spTree>
    <p:extLst>
      <p:ext uri="{BB962C8B-B14F-4D97-AF65-F5344CB8AC3E}">
        <p14:creationId xmlns:p14="http://schemas.microsoft.com/office/powerpoint/2010/main" val="1212276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001000" cy="4493538"/>
          </a:xfrm>
          <a:prstGeom prst="rect">
            <a:avLst/>
          </a:prstGeom>
          <a:noFill/>
          <a:ln w="9525">
            <a:noFill/>
            <a:miter lim="800000"/>
            <a:headEnd/>
            <a:tailEnd/>
          </a:ln>
        </p:spPr>
        <p:txBody>
          <a:bodyPr>
            <a:spAutoFit/>
          </a:bodyPr>
          <a:lstStyle/>
          <a:p>
            <a:r>
              <a:rPr lang="en-US" sz="2200" b="1" dirty="0">
                <a:latin typeface="+mn-lt"/>
              </a:rPr>
              <a:t>John 13:12</a:t>
            </a:r>
            <a:r>
              <a:rPr lang="en-US" sz="2200" dirty="0">
                <a:latin typeface="+mn-lt"/>
              </a:rPr>
              <a:t>  So when He had washed their feet, taken His garments, and sat down again, He said to them, "Do you know what I have done to you?  13  You call Me Teacher and Lord, and you say well, for </a:t>
            </a:r>
            <a:r>
              <a:rPr lang="en-US" sz="2200" i="1" dirty="0">
                <a:latin typeface="+mn-lt"/>
              </a:rPr>
              <a:t>so</a:t>
            </a:r>
            <a:r>
              <a:rPr lang="en-US" sz="2200" dirty="0">
                <a:latin typeface="+mn-lt"/>
              </a:rPr>
              <a:t> I am.  14  </a:t>
            </a:r>
            <a:r>
              <a:rPr lang="en-US" sz="2200" u="sng" dirty="0">
                <a:latin typeface="+mn-lt"/>
              </a:rPr>
              <a:t>If I then, </a:t>
            </a:r>
            <a:r>
              <a:rPr lang="en-US" sz="2200" i="1" u="sng" dirty="0">
                <a:latin typeface="+mn-lt"/>
              </a:rPr>
              <a:t>your</a:t>
            </a:r>
            <a:r>
              <a:rPr lang="en-US" sz="2200" u="sng" dirty="0">
                <a:latin typeface="+mn-lt"/>
              </a:rPr>
              <a:t> Lord and Teacher, have washed your feet, you also ought to wash one another's feet</a:t>
            </a:r>
            <a:r>
              <a:rPr lang="en-US" sz="2200" dirty="0">
                <a:latin typeface="+mn-lt"/>
              </a:rPr>
              <a:t>.  15  For I have given you an example, that you should do as I have done to you.  16  Most assuredly, I say to you, a servant is not greater than his master; nor is he who is sent greater than he who sent him.  17  If you know these things, blessed are you if you do them.</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Example: Serve one another with humility</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Not asking us to do what he hasn’t already done</a:t>
            </a:r>
          </a:p>
          <a:p>
            <a:endParaRPr lang="en-US" sz="2200" dirty="0">
              <a:latin typeface="+mn-lt"/>
              <a:cs typeface="Calibri" panose="020F0502020204030204" pitchFamily="34" charset="0"/>
            </a:endParaRPr>
          </a:p>
          <a:p>
            <a:pPr marL="342900" indent="-342900">
              <a:buFontTx/>
              <a:buChar char="•"/>
            </a:pPr>
            <a:endParaRPr lang="en-US" sz="2200" dirty="0">
              <a:solidFill>
                <a:srgbClr val="003399"/>
              </a:solidFill>
              <a:latin typeface="+mn-lt"/>
              <a:cs typeface="Calibri" panose="020F0502020204030204" pitchFamily="34" charset="0"/>
            </a:endParaRP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Example: Service</a:t>
            </a:r>
          </a:p>
        </p:txBody>
      </p:sp>
    </p:spTree>
    <p:extLst>
      <p:ext uri="{BB962C8B-B14F-4D97-AF65-F5344CB8AC3E}">
        <p14:creationId xmlns:p14="http://schemas.microsoft.com/office/powerpoint/2010/main" val="3515073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5509200"/>
          </a:xfrm>
          <a:prstGeom prst="rect">
            <a:avLst/>
          </a:prstGeom>
          <a:noFill/>
          <a:ln w="9525">
            <a:noFill/>
            <a:miter lim="800000"/>
            <a:headEnd/>
            <a:tailEnd/>
          </a:ln>
        </p:spPr>
        <p:txBody>
          <a:bodyPr>
            <a:spAutoFit/>
          </a:bodyPr>
          <a:lstStyle/>
          <a:p>
            <a:r>
              <a:rPr lang="en-US" sz="2200" b="1" dirty="0">
                <a:latin typeface="+mn-lt"/>
              </a:rPr>
              <a:t>Phil 3:12</a:t>
            </a:r>
            <a:r>
              <a:rPr lang="en-US" sz="2200" dirty="0">
                <a:latin typeface="+mn-lt"/>
              </a:rPr>
              <a:t>  Not that I have already attained, or am already perfected; but I press on, that I may lay hold of that for which Christ Jesus has also laid hold of me.  13  Brethren, I do not count myself to have apprehended; but one thing </a:t>
            </a:r>
            <a:r>
              <a:rPr lang="en-US" sz="2200" i="1" dirty="0">
                <a:latin typeface="+mn-lt"/>
              </a:rPr>
              <a:t>I do,</a:t>
            </a:r>
            <a:r>
              <a:rPr lang="en-US" sz="2200" dirty="0">
                <a:latin typeface="+mn-lt"/>
              </a:rPr>
              <a:t> forgetting those things which are behind and reaching forward to those things which are ahead,  14  I press toward the goal for the prize of the upward call of God in Christ Jesus.  15  Therefore let us, as many as are mature, have this mind; and if in anything you think otherwise, God will reveal even this to you.  16  Nevertheless, to </a:t>
            </a:r>
            <a:r>
              <a:rPr lang="en-US" sz="2200" i="1" dirty="0">
                <a:latin typeface="+mn-lt"/>
              </a:rPr>
              <a:t>the degree</a:t>
            </a:r>
            <a:r>
              <a:rPr lang="en-US" sz="2200" dirty="0">
                <a:latin typeface="+mn-lt"/>
              </a:rPr>
              <a:t> that we have already attained, let us walk by the same rule, let us be of the same mind.  17  Brethren, </a:t>
            </a:r>
            <a:r>
              <a:rPr lang="en-US" sz="2200" u="sng" dirty="0">
                <a:latin typeface="+mn-lt"/>
              </a:rPr>
              <a:t>join in following my example</a:t>
            </a:r>
            <a:r>
              <a:rPr lang="en-US" sz="2200" dirty="0">
                <a:latin typeface="+mn-lt"/>
              </a:rPr>
              <a:t>, and note those who so walk, as you have us for a pattern.</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Example Lesson: Press toward the goal of the call of God in Christ</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Perseverance, </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Vs 17 Not being asked to do anything Paul didn’t do himself</a:t>
            </a:r>
          </a:p>
          <a:p>
            <a:pPr marL="342900"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p:txBody>
      </p:sp>
      <p:sp>
        <p:nvSpPr>
          <p:cNvPr id="16386" name="TextBox 11"/>
          <p:cNvSpPr txBox="1">
            <a:spLocks noChangeArrowheads="1"/>
          </p:cNvSpPr>
          <p:nvPr/>
        </p:nvSpPr>
        <p:spPr bwMode="auto">
          <a:xfrm>
            <a:off x="1143000" y="381000"/>
            <a:ext cx="6400800" cy="523220"/>
          </a:xfrm>
          <a:prstGeom prst="rect">
            <a:avLst/>
          </a:prstGeom>
          <a:noFill/>
          <a:ln w="9525">
            <a:noFill/>
            <a:miter lim="800000"/>
            <a:headEnd/>
            <a:tailEnd/>
          </a:ln>
        </p:spPr>
        <p:txBody>
          <a:bodyPr>
            <a:spAutoFit/>
          </a:bodyPr>
          <a:lstStyle/>
          <a:p>
            <a:r>
              <a:rPr lang="en-US" sz="2800" b="1" dirty="0">
                <a:latin typeface="+mj-lt"/>
              </a:rPr>
              <a:t>Example: Press Forward</a:t>
            </a:r>
          </a:p>
        </p:txBody>
      </p:sp>
    </p:spTree>
    <p:extLst>
      <p:ext uri="{BB962C8B-B14F-4D97-AF65-F5344CB8AC3E}">
        <p14:creationId xmlns:p14="http://schemas.microsoft.com/office/powerpoint/2010/main" val="3776772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2800767"/>
          </a:xfrm>
          <a:prstGeom prst="rect">
            <a:avLst/>
          </a:prstGeom>
          <a:noFill/>
          <a:ln w="9525">
            <a:noFill/>
            <a:miter lim="800000"/>
            <a:headEnd/>
            <a:tailEnd/>
          </a:ln>
        </p:spPr>
        <p:txBody>
          <a:bodyPr>
            <a:spAutoFit/>
          </a:bodyPr>
          <a:lstStyle/>
          <a:p>
            <a:r>
              <a:rPr lang="en-US" sz="2200" b="1" dirty="0">
                <a:latin typeface="+mn-lt"/>
              </a:rPr>
              <a:t>1 Pet 2:19</a:t>
            </a:r>
            <a:r>
              <a:rPr lang="en-US" sz="2200" dirty="0">
                <a:latin typeface="+mn-lt"/>
              </a:rPr>
              <a:t>  For this </a:t>
            </a:r>
            <a:r>
              <a:rPr lang="en-US" sz="2200" i="1" dirty="0">
                <a:latin typeface="+mn-lt"/>
              </a:rPr>
              <a:t>is</a:t>
            </a:r>
            <a:r>
              <a:rPr lang="en-US" sz="2200" dirty="0">
                <a:latin typeface="+mn-lt"/>
              </a:rPr>
              <a:t> commendable, if because of conscience toward God one endures grief, suffering wrongfully.  20  For what credit </a:t>
            </a:r>
            <a:r>
              <a:rPr lang="en-US" sz="2200" i="1" dirty="0">
                <a:latin typeface="+mn-lt"/>
              </a:rPr>
              <a:t>is it</a:t>
            </a:r>
            <a:r>
              <a:rPr lang="en-US" sz="2200" dirty="0">
                <a:latin typeface="+mn-lt"/>
              </a:rPr>
              <a:t> if, when you are beaten for your faults, you take it patiently? But when you do good and suffer, if you take it patiently, this </a:t>
            </a:r>
            <a:r>
              <a:rPr lang="en-US" sz="2200" i="1" dirty="0">
                <a:latin typeface="+mn-lt"/>
              </a:rPr>
              <a:t>is</a:t>
            </a:r>
            <a:r>
              <a:rPr lang="en-US" sz="2200" dirty="0">
                <a:latin typeface="+mn-lt"/>
              </a:rPr>
              <a:t> commendable before God.  21  For to this you were called, because Christ also suffered for us, </a:t>
            </a:r>
            <a:r>
              <a:rPr lang="en-US" sz="2200" u="sng" dirty="0">
                <a:latin typeface="+mn-lt"/>
              </a:rPr>
              <a:t>leaving us an example, that you should follow His steps:</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Example lesson: endure persecution, patience</a:t>
            </a: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Example: Persecution</a:t>
            </a:r>
          </a:p>
        </p:txBody>
      </p:sp>
    </p:spTree>
    <p:extLst>
      <p:ext uri="{BB962C8B-B14F-4D97-AF65-F5344CB8AC3E}">
        <p14:creationId xmlns:p14="http://schemas.microsoft.com/office/powerpoint/2010/main" val="375390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5509200"/>
          </a:xfrm>
          <a:prstGeom prst="rect">
            <a:avLst/>
          </a:prstGeom>
          <a:noFill/>
          <a:ln w="9525">
            <a:noFill/>
            <a:miter lim="800000"/>
            <a:headEnd/>
            <a:tailEnd/>
          </a:ln>
        </p:spPr>
        <p:txBody>
          <a:bodyPr>
            <a:spAutoFit/>
          </a:bodyPr>
          <a:lstStyle/>
          <a:p>
            <a:r>
              <a:rPr lang="en-US" sz="2200" b="1" dirty="0">
                <a:latin typeface="+mn-lt"/>
              </a:rPr>
              <a:t>1 John 3:16</a:t>
            </a:r>
            <a:r>
              <a:rPr lang="en-US" sz="2200" dirty="0">
                <a:latin typeface="+mn-lt"/>
              </a:rPr>
              <a:t>  By this we know love, because He laid down His life for us. And we also ought to lay down </a:t>
            </a:r>
            <a:r>
              <a:rPr lang="en-US" sz="2200" i="1" dirty="0">
                <a:latin typeface="+mn-lt"/>
              </a:rPr>
              <a:t>our</a:t>
            </a:r>
            <a:r>
              <a:rPr lang="en-US" sz="2200" dirty="0">
                <a:latin typeface="+mn-lt"/>
              </a:rPr>
              <a:t> lives for the brethren.</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Love demonstrated first</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Love instructed second</a:t>
            </a:r>
          </a:p>
          <a:p>
            <a:r>
              <a:rPr lang="en-US" sz="2200" b="1" dirty="0">
                <a:latin typeface="+mn-lt"/>
              </a:rPr>
              <a:t>1 John 4:19</a:t>
            </a:r>
            <a:r>
              <a:rPr lang="en-US" sz="2200" dirty="0">
                <a:latin typeface="+mn-lt"/>
              </a:rPr>
              <a:t>  We love Him because He </a:t>
            </a:r>
            <a:r>
              <a:rPr lang="en-US" sz="2200" u="sng" dirty="0">
                <a:latin typeface="+mn-lt"/>
              </a:rPr>
              <a:t>first</a:t>
            </a:r>
            <a:r>
              <a:rPr lang="en-US" sz="2200" dirty="0">
                <a:latin typeface="+mn-lt"/>
              </a:rPr>
              <a:t> loved us.</a:t>
            </a:r>
            <a:endParaRPr lang="en-US" sz="2200" b="1" dirty="0">
              <a:latin typeface="+mn-lt"/>
            </a:endParaRPr>
          </a:p>
          <a:p>
            <a:r>
              <a:rPr lang="en-US" sz="2200" b="1" dirty="0">
                <a:latin typeface="+mn-lt"/>
              </a:rPr>
              <a:t>Rom 5:8</a:t>
            </a:r>
            <a:r>
              <a:rPr lang="en-US" sz="2200" dirty="0">
                <a:latin typeface="+mn-lt"/>
              </a:rPr>
              <a:t>  But God </a:t>
            </a:r>
            <a:r>
              <a:rPr lang="en-US" sz="2200" u="sng" dirty="0">
                <a:latin typeface="+mn-lt"/>
              </a:rPr>
              <a:t>demonstrates</a:t>
            </a:r>
            <a:r>
              <a:rPr lang="en-US" sz="2200" dirty="0">
                <a:latin typeface="+mn-lt"/>
              </a:rPr>
              <a:t> His own love toward us, in that while we were still sinners, Christ died for us.</a:t>
            </a:r>
          </a:p>
          <a:p>
            <a:endParaRPr lang="en-US" altLang="zh-CN" sz="2200" b="1" dirty="0">
              <a:latin typeface="+mn-lt"/>
            </a:endParaRPr>
          </a:p>
          <a:p>
            <a:r>
              <a:rPr lang="en-US" altLang="zh-CN" sz="2200" b="1" dirty="0" err="1">
                <a:latin typeface="+mn-lt"/>
              </a:rPr>
              <a:t>Eph</a:t>
            </a:r>
            <a:r>
              <a:rPr lang="en-US" altLang="zh-CN" sz="2200" b="1" dirty="0">
                <a:latin typeface="+mn-lt"/>
              </a:rPr>
              <a:t> 5:2</a:t>
            </a:r>
            <a:r>
              <a:rPr lang="en-US" sz="2200" dirty="0">
                <a:latin typeface="+mn-lt"/>
              </a:rPr>
              <a:t> And walk in love, as Christ also has loved us and given Himself for us…</a:t>
            </a:r>
            <a:endParaRPr lang="en-US" sz="2200" dirty="0">
              <a:latin typeface="+mn-lt"/>
            </a:endParaRP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Walking in love describes the motive and manner in which we imitate God</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God is Love</a:t>
            </a:r>
          </a:p>
          <a:p>
            <a:r>
              <a:rPr lang="en-US" sz="2200" b="1" dirty="0">
                <a:latin typeface="+mn-lt"/>
              </a:rPr>
              <a:t>1 John 4:8</a:t>
            </a:r>
            <a:r>
              <a:rPr lang="en-US" sz="2200" dirty="0">
                <a:latin typeface="+mn-lt"/>
              </a:rPr>
              <a:t>  He who does not love does not know God, for God is love.</a:t>
            </a:r>
            <a:endParaRPr lang="en-US" sz="2200" dirty="0">
              <a:solidFill>
                <a:srgbClr val="003399"/>
              </a:solidFill>
              <a:latin typeface="+mn-lt"/>
              <a:cs typeface="Calibri" panose="020F0502020204030204" pitchFamily="34" charset="0"/>
            </a:endParaRP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Love fulfils the law (Matt 22:37-40)</a:t>
            </a:r>
            <a:endParaRPr lang="en-US" sz="2200" b="1" dirty="0">
              <a:latin typeface="+mn-lt"/>
              <a:cs typeface="Calibri" panose="020F0502020204030204"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Example: Love</a:t>
            </a:r>
          </a:p>
        </p:txBody>
      </p:sp>
    </p:spTree>
    <p:extLst>
      <p:ext uri="{BB962C8B-B14F-4D97-AF65-F5344CB8AC3E}">
        <p14:creationId xmlns:p14="http://schemas.microsoft.com/office/powerpoint/2010/main" val="1640395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4832092"/>
          </a:xfrm>
          <a:prstGeom prst="rect">
            <a:avLst/>
          </a:prstGeom>
          <a:noFill/>
          <a:ln w="9525">
            <a:noFill/>
            <a:miter lim="800000"/>
            <a:headEnd/>
            <a:tailEnd/>
          </a:ln>
        </p:spPr>
        <p:txBody>
          <a:bodyPr>
            <a:spAutoFit/>
          </a:bodyPr>
          <a:lstStyle/>
          <a:p>
            <a:r>
              <a:rPr lang="en-US" sz="2200" b="1" dirty="0">
                <a:latin typeface="+mn-lt"/>
              </a:rPr>
              <a:t>1 Cor 10:5</a:t>
            </a:r>
            <a:r>
              <a:rPr lang="en-US" sz="2200" dirty="0">
                <a:latin typeface="+mn-lt"/>
              </a:rPr>
              <a:t>  But with most of them God was not well pleased, for </a:t>
            </a:r>
            <a:r>
              <a:rPr lang="en-US" sz="2200" i="1" dirty="0">
                <a:latin typeface="+mn-lt"/>
              </a:rPr>
              <a:t>their bodies</a:t>
            </a:r>
            <a:r>
              <a:rPr lang="en-US" sz="2200" dirty="0">
                <a:latin typeface="+mn-lt"/>
              </a:rPr>
              <a:t> were scattered in the wilderness.  6  Now these things became our examples, to the intent </a:t>
            </a:r>
            <a:r>
              <a:rPr lang="en-US" sz="2200" u="sng" dirty="0">
                <a:latin typeface="+mn-lt"/>
              </a:rPr>
              <a:t>that we should not lust </a:t>
            </a:r>
            <a:r>
              <a:rPr lang="en-US" sz="2200" dirty="0">
                <a:latin typeface="+mn-lt"/>
              </a:rPr>
              <a:t>after evil things as they also lusted.</a:t>
            </a:r>
            <a:endParaRPr lang="en-US" sz="2200" b="1" dirty="0">
              <a:latin typeface="+mn-lt"/>
            </a:endParaRP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God give examples for both good and bad</a:t>
            </a:r>
          </a:p>
          <a:p>
            <a:pPr marL="342900"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a:p>
            <a:r>
              <a:rPr lang="en-US" sz="2200" b="1" dirty="0">
                <a:latin typeface="+mn-lt"/>
              </a:rPr>
              <a:t>2 Pet 2:6</a:t>
            </a:r>
            <a:r>
              <a:rPr lang="en-US" sz="2200" dirty="0">
                <a:latin typeface="+mn-lt"/>
              </a:rPr>
              <a:t>  and turning the cities of Sodom and Gomorrah into ashes, condemned </a:t>
            </a:r>
            <a:r>
              <a:rPr lang="en-US" sz="2200" i="1" dirty="0">
                <a:latin typeface="+mn-lt"/>
              </a:rPr>
              <a:t>them</a:t>
            </a:r>
            <a:r>
              <a:rPr lang="en-US" sz="2200" dirty="0">
                <a:latin typeface="+mn-lt"/>
              </a:rPr>
              <a:t> to destruction, making </a:t>
            </a:r>
            <a:r>
              <a:rPr lang="en-US" sz="2200" i="1" dirty="0">
                <a:latin typeface="+mn-lt"/>
              </a:rPr>
              <a:t>them</a:t>
            </a:r>
            <a:r>
              <a:rPr lang="en-US" sz="2200" dirty="0">
                <a:latin typeface="+mn-lt"/>
              </a:rPr>
              <a:t> an example to those who afterward would live ungodly;</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Example also given to the ungodly</a:t>
            </a:r>
          </a:p>
          <a:p>
            <a:endParaRPr lang="en-US" sz="2200" dirty="0">
              <a:latin typeface="+mn-lt"/>
            </a:endParaRPr>
          </a:p>
          <a:p>
            <a:pPr marL="342900"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a:p>
            <a:pPr marL="342900"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a:p>
            <a:pPr marL="342900"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p:txBody>
      </p:sp>
      <p:sp>
        <p:nvSpPr>
          <p:cNvPr id="16386" name="TextBox 11"/>
          <p:cNvSpPr txBox="1">
            <a:spLocks noChangeArrowheads="1"/>
          </p:cNvSpPr>
          <p:nvPr/>
        </p:nvSpPr>
        <p:spPr bwMode="auto">
          <a:xfrm>
            <a:off x="1143000" y="381000"/>
            <a:ext cx="6400800" cy="523220"/>
          </a:xfrm>
          <a:prstGeom prst="rect">
            <a:avLst/>
          </a:prstGeom>
          <a:noFill/>
          <a:ln w="9525">
            <a:noFill/>
            <a:miter lim="800000"/>
            <a:headEnd/>
            <a:tailEnd/>
          </a:ln>
        </p:spPr>
        <p:txBody>
          <a:bodyPr>
            <a:spAutoFit/>
          </a:bodyPr>
          <a:lstStyle/>
          <a:p>
            <a:r>
              <a:rPr lang="en-US" sz="2800" b="1" dirty="0">
                <a:latin typeface="+mj-lt"/>
              </a:rPr>
              <a:t>Example: What not to do</a:t>
            </a:r>
          </a:p>
        </p:txBody>
      </p:sp>
    </p:spTree>
    <p:extLst>
      <p:ext uri="{BB962C8B-B14F-4D97-AF65-F5344CB8AC3E}">
        <p14:creationId xmlns:p14="http://schemas.microsoft.com/office/powerpoint/2010/main" val="2581139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001000" cy="5847755"/>
          </a:xfrm>
          <a:prstGeom prst="rect">
            <a:avLst/>
          </a:prstGeom>
          <a:noFill/>
          <a:ln w="9525">
            <a:noFill/>
            <a:miter lim="800000"/>
            <a:headEnd/>
            <a:tailEnd/>
          </a:ln>
        </p:spPr>
        <p:txBody>
          <a:bodyPr>
            <a:spAutoFit/>
          </a:bodyPr>
          <a:lstStyle/>
          <a:p>
            <a:r>
              <a:rPr lang="en-US" sz="2200" b="1" dirty="0">
                <a:latin typeface="+mn-lt"/>
              </a:rPr>
              <a:t>2 </a:t>
            </a:r>
            <a:r>
              <a:rPr lang="en-US" sz="2200" b="1" dirty="0" err="1">
                <a:latin typeface="+mn-lt"/>
              </a:rPr>
              <a:t>Thess</a:t>
            </a:r>
            <a:r>
              <a:rPr lang="en-US" sz="2200" b="1" dirty="0">
                <a:latin typeface="+mn-lt"/>
              </a:rPr>
              <a:t> 3:7</a:t>
            </a:r>
            <a:r>
              <a:rPr lang="en-US" sz="2200" dirty="0">
                <a:latin typeface="+mn-lt"/>
              </a:rPr>
              <a:t>  For you yourselves know how you ought to follow us, for we were not disorderly among you;  8  nor did we eat anyone's bread free of charge, but worked with labor and toil night and day, that we might not be a burden to any of you,  9  not because we do not have authority, but to make ourselves an example of how you should follow us.</a:t>
            </a:r>
          </a:p>
          <a:p>
            <a:pPr marL="342900" indent="-342900">
              <a:buFont typeface="Arial" panose="020B0604020202020204" pitchFamily="34" charset="0"/>
              <a:buChar char="•"/>
            </a:pPr>
            <a:r>
              <a:rPr lang="en-US" sz="2200" dirty="0">
                <a:solidFill>
                  <a:srgbClr val="003399"/>
                </a:solidFill>
                <a:latin typeface="+mn-lt"/>
              </a:rPr>
              <a:t>Example Lesson: work hard, don’t be a burden on others</a:t>
            </a:r>
          </a:p>
          <a:p>
            <a:pPr marL="342900" indent="-342900">
              <a:buFont typeface="Arial" panose="020B0604020202020204" pitchFamily="34" charset="0"/>
              <a:buChar char="•"/>
            </a:pPr>
            <a:r>
              <a:rPr lang="en-US" sz="2200" dirty="0">
                <a:solidFill>
                  <a:srgbClr val="003399"/>
                </a:solidFill>
                <a:latin typeface="+mn-lt"/>
              </a:rPr>
              <a:t>Paul deliberately denied himself support to leave an example; it was that important to him</a:t>
            </a:r>
          </a:p>
          <a:p>
            <a:pPr marL="342900" indent="-342900">
              <a:buFont typeface="Arial" panose="020B0604020202020204" pitchFamily="34" charset="0"/>
              <a:buChar char="•"/>
            </a:pPr>
            <a:endParaRPr lang="en-US" sz="2200" dirty="0">
              <a:solidFill>
                <a:srgbClr val="003399"/>
              </a:solidFill>
              <a:latin typeface="+mn-lt"/>
            </a:endParaRPr>
          </a:p>
          <a:p>
            <a:r>
              <a:rPr lang="en-US" sz="2200" b="1" dirty="0">
                <a:latin typeface="+mn-lt"/>
              </a:rPr>
              <a:t>1 Cor 10:23 </a:t>
            </a:r>
            <a:r>
              <a:rPr lang="en-US" sz="2200" dirty="0">
                <a:latin typeface="+mn-lt"/>
              </a:rPr>
              <a:t> All things are lawful for me, but not all things are helpful; all things are lawful for me, but not all things edify.</a:t>
            </a:r>
          </a:p>
          <a:p>
            <a:pPr marL="342900" indent="-342900">
              <a:buFont typeface="Arial" panose="020B0604020202020204" pitchFamily="34" charset="0"/>
              <a:buChar char="•"/>
            </a:pPr>
            <a:r>
              <a:rPr lang="en-US" sz="2200" dirty="0">
                <a:solidFill>
                  <a:srgbClr val="003399"/>
                </a:solidFill>
                <a:latin typeface="+mn-lt"/>
              </a:rPr>
              <a:t>Leaving an example for other was more helpful and edifying</a:t>
            </a:r>
          </a:p>
          <a:p>
            <a:pPr marL="342900" indent="-342900">
              <a:buFont typeface="Arial" panose="020B0604020202020204" pitchFamily="34" charset="0"/>
              <a:buChar char="•"/>
            </a:pPr>
            <a:r>
              <a:rPr lang="en-US" sz="2200" dirty="0">
                <a:solidFill>
                  <a:srgbClr val="003399"/>
                </a:solidFill>
                <a:latin typeface="+mn-lt"/>
              </a:rPr>
              <a:t>Elevates purpose above personal liberty</a:t>
            </a:r>
          </a:p>
          <a:p>
            <a:endParaRPr lang="en-US" sz="2200" dirty="0">
              <a:latin typeface="+mn-lt"/>
            </a:endParaRPr>
          </a:p>
          <a:p>
            <a:endParaRPr lang="en-US" sz="2200" dirty="0">
              <a:latin typeface="+mn-lt"/>
            </a:endParaRPr>
          </a:p>
          <a:p>
            <a:pPr marL="342900" indent="-342900">
              <a:buFont typeface="Arial" panose="020B0604020202020204" pitchFamily="34" charset="0"/>
              <a:buChar char="•"/>
            </a:pPr>
            <a:endParaRPr lang="en-US" sz="2200" dirty="0">
              <a:solidFill>
                <a:srgbClr val="003399"/>
              </a:solidFill>
              <a:latin typeface="+mn-lt"/>
            </a:endParaRP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Paul Intentionally Left Examples </a:t>
            </a:r>
          </a:p>
        </p:txBody>
      </p:sp>
    </p:spTree>
    <p:extLst>
      <p:ext uri="{BB962C8B-B14F-4D97-AF65-F5344CB8AC3E}">
        <p14:creationId xmlns:p14="http://schemas.microsoft.com/office/powerpoint/2010/main" val="2035671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5638800" cy="1295400"/>
          </a:xfrm>
          <a:effectLst/>
        </p:spPr>
        <p:txBody>
          <a:bodyPr>
            <a:noAutofit/>
          </a:bodyPr>
          <a:lstStyle/>
          <a:p>
            <a:pPr algn="ctr"/>
            <a:r>
              <a:rPr lang="en-US" sz="4000" dirty="0">
                <a:solidFill>
                  <a:schemeClr val="tx1">
                    <a:lumMod val="75000"/>
                    <a:lumOff val="25000"/>
                  </a:schemeClr>
                </a:solidFill>
                <a:effectLst>
                  <a:outerShdw blurRad="38100" dist="38100" dir="2700000" algn="tl">
                    <a:srgbClr val="000000">
                      <a:alpha val="43137"/>
                    </a:srgbClr>
                  </a:outerShdw>
                </a:effectLst>
              </a:rPr>
              <a:t>Why Imitate God?</a:t>
            </a:r>
          </a:p>
        </p:txBody>
      </p:sp>
      <p:pic>
        <p:nvPicPr>
          <p:cNvPr id="5" name="Picture 4" descr="Wallpapers HQ - Wonderful Places Part 4 - 1001Best Wallpapers"/>
          <p:cNvPicPr>
            <a:picLocks noChangeAspect="1"/>
          </p:cNvPicPr>
          <p:nvPr/>
        </p:nvPicPr>
        <p:blipFill rotWithShape="1">
          <a:blip r:embed="rId2">
            <a:extLst>
              <a:ext uri="{28A0092B-C50C-407E-A947-70E740481C1C}">
                <a14:useLocalDpi xmlns:a14="http://schemas.microsoft.com/office/drawing/2010/main" val="0"/>
              </a:ext>
            </a:extLst>
          </a:blip>
          <a:srcRect t="-87" b="44435"/>
          <a:stretch/>
        </p:blipFill>
        <p:spPr>
          <a:xfrm>
            <a:off x="1104900" y="2438400"/>
            <a:ext cx="5257800" cy="2057400"/>
          </a:xfrm>
          <a:prstGeom prst="rect">
            <a:avLst/>
          </a:prstGeom>
          <a:effectLst>
            <a:reflection stA="79000" endPos="84000" dir="5400000" sy="-100000" algn="bl" rotWithShape="0"/>
          </a:effectLst>
        </p:spPr>
      </p:pic>
    </p:spTree>
    <p:extLst>
      <p:ext uri="{BB962C8B-B14F-4D97-AF65-F5344CB8AC3E}">
        <p14:creationId xmlns:p14="http://schemas.microsoft.com/office/powerpoint/2010/main" val="4106979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2462213"/>
          </a:xfrm>
          <a:prstGeom prst="rect">
            <a:avLst/>
          </a:prstGeom>
          <a:noFill/>
          <a:ln w="9525">
            <a:noFill/>
            <a:miter lim="800000"/>
            <a:headEnd/>
            <a:tailEnd/>
          </a:ln>
        </p:spPr>
        <p:txBody>
          <a:bodyPr wrap="square">
            <a:spAutoFit/>
          </a:bodyPr>
          <a:lstStyle/>
          <a:p>
            <a:r>
              <a:rPr lang="en-US" sz="2200" b="1" dirty="0">
                <a:latin typeface="+mn-lt"/>
              </a:rPr>
              <a:t>2 Cor 4:6</a:t>
            </a:r>
            <a:r>
              <a:rPr lang="en-US" sz="2200" dirty="0">
                <a:latin typeface="+mn-lt"/>
              </a:rPr>
              <a:t>  For it is the God who commanded light to shine out of darkness, who has shone in our hearts to </a:t>
            </a:r>
            <a:r>
              <a:rPr lang="en-US" sz="2200" i="1" dirty="0">
                <a:latin typeface="+mn-lt"/>
              </a:rPr>
              <a:t>give</a:t>
            </a:r>
            <a:r>
              <a:rPr lang="en-US" sz="2200" dirty="0">
                <a:latin typeface="+mn-lt"/>
              </a:rPr>
              <a:t> the light of the knowledge of the glory of God in the face of Jesus Christ.</a:t>
            </a:r>
          </a:p>
          <a:p>
            <a:pPr marL="285750" indent="-285750">
              <a:buFont typeface="Arial" panose="020B0604020202020204" pitchFamily="34" charset="0"/>
              <a:buChar char="•"/>
            </a:pPr>
            <a:r>
              <a:rPr lang="en-US" sz="2200" dirty="0">
                <a:solidFill>
                  <a:srgbClr val="003399"/>
                </a:solidFill>
                <a:latin typeface="+mn-lt"/>
                <a:cs typeface="Calibri" panose="020F0502020204030204" pitchFamily="34" charset="0"/>
              </a:rPr>
              <a:t>Light shone….light given</a:t>
            </a:r>
          </a:p>
          <a:p>
            <a:pPr marL="285750" indent="-285750">
              <a:buFont typeface="Arial" panose="020B0604020202020204" pitchFamily="34" charset="0"/>
              <a:buChar char="•"/>
            </a:pPr>
            <a:r>
              <a:rPr lang="en-US" sz="2200" dirty="0">
                <a:solidFill>
                  <a:srgbClr val="003399"/>
                </a:solidFill>
                <a:latin typeface="+mn-lt"/>
                <a:cs typeface="Calibri" panose="020F0502020204030204" pitchFamily="34" charset="0"/>
              </a:rPr>
              <a:t>We reflect or radiate the light given to us.  We have no light source of ourselves.</a:t>
            </a:r>
            <a:endParaRPr lang="en-US" sz="2200" dirty="0">
              <a:latin typeface="+mn-lt"/>
            </a:endParaRPr>
          </a:p>
          <a:p>
            <a:pPr marL="285750" indent="-285750">
              <a:buFont typeface="Arial" panose="020B0604020202020204" pitchFamily="34" charset="0"/>
              <a:buChar char="•"/>
            </a:pPr>
            <a:endParaRPr lang="en-US" altLang="zh-CN" sz="2200" dirty="0">
              <a:solidFill>
                <a:srgbClr val="003399"/>
              </a:solidFill>
              <a:latin typeface="+mn-lt"/>
              <a:cs typeface="Calibri" panose="020F0502020204030204" pitchFamily="34" charset="0"/>
            </a:endParaRPr>
          </a:p>
        </p:txBody>
      </p:sp>
      <p:sp>
        <p:nvSpPr>
          <p:cNvPr id="16386" name="TextBox 11"/>
          <p:cNvSpPr txBox="1">
            <a:spLocks noChangeArrowheads="1"/>
          </p:cNvSpPr>
          <p:nvPr/>
        </p:nvSpPr>
        <p:spPr bwMode="auto">
          <a:xfrm>
            <a:off x="1143000" y="381000"/>
            <a:ext cx="6400800" cy="523220"/>
          </a:xfrm>
          <a:prstGeom prst="rect">
            <a:avLst/>
          </a:prstGeom>
          <a:noFill/>
          <a:ln w="9525">
            <a:noFill/>
            <a:miter lim="800000"/>
            <a:headEnd/>
            <a:tailEnd/>
          </a:ln>
        </p:spPr>
        <p:txBody>
          <a:bodyPr>
            <a:spAutoFit/>
          </a:bodyPr>
          <a:lstStyle/>
          <a:p>
            <a:r>
              <a:rPr lang="en-US" altLang="zh-CN" sz="2800" b="1" i="1" dirty="0">
                <a:latin typeface="+mj-lt"/>
              </a:rPr>
              <a:t>Our Source of Light</a:t>
            </a:r>
          </a:p>
        </p:txBody>
      </p:sp>
    </p:spTree>
    <p:extLst>
      <p:ext uri="{BB962C8B-B14F-4D97-AF65-F5344CB8AC3E}">
        <p14:creationId xmlns:p14="http://schemas.microsoft.com/office/powerpoint/2010/main" val="250133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0"/>
          <p:cNvSpPr txBox="1">
            <a:spLocks noChangeArrowheads="1"/>
          </p:cNvSpPr>
          <p:nvPr/>
        </p:nvSpPr>
        <p:spPr bwMode="auto">
          <a:xfrm>
            <a:off x="914400" y="5418138"/>
            <a:ext cx="7162800" cy="1287462"/>
          </a:xfrm>
          <a:prstGeom prst="rect">
            <a:avLst/>
          </a:prstGeom>
          <a:solidFill>
            <a:schemeClr val="bg1"/>
          </a:solidFill>
          <a:ln w="38100" cmpd="dbl">
            <a:solidFill>
              <a:srgbClr val="000000"/>
            </a:solidFill>
            <a:miter lim="800000"/>
            <a:headEnd/>
            <a:tailEnd/>
          </a:ln>
        </p:spPr>
        <p:txBody>
          <a:bodyPr>
            <a:spAutoFit/>
          </a:bodyPr>
          <a:lstStyle/>
          <a:p>
            <a:pPr algn="ctr"/>
            <a:r>
              <a:rPr lang="en-US" altLang="zh-CN" sz="2800" b="1" dirty="0">
                <a:latin typeface="Calibri" pitchFamily="34" charset="0"/>
              </a:rPr>
              <a:t>Ephesians 4:1 </a:t>
            </a:r>
          </a:p>
          <a:p>
            <a:pPr algn="ctr"/>
            <a:r>
              <a:rPr lang="en-US" altLang="zh-CN" sz="2400" i="1" dirty="0">
                <a:latin typeface="Calibri" pitchFamily="34" charset="0"/>
              </a:rPr>
              <a:t>I, </a:t>
            </a:r>
            <a:r>
              <a:rPr lang="en-US" altLang="zh-CN" sz="2400" i="1" u="sng" dirty="0">
                <a:latin typeface="Calibri" pitchFamily="34" charset="0"/>
              </a:rPr>
              <a:t>therefore</a:t>
            </a:r>
            <a:r>
              <a:rPr lang="en-US" altLang="zh-CN" sz="2400" i="1" dirty="0">
                <a:latin typeface="Calibri" pitchFamily="34" charset="0"/>
              </a:rPr>
              <a:t>, the prisoner of the Lord, beseech you to </a:t>
            </a:r>
            <a:r>
              <a:rPr lang="en-US" altLang="zh-CN" sz="2400" i="1" u="sng" dirty="0">
                <a:latin typeface="Calibri" pitchFamily="34" charset="0"/>
              </a:rPr>
              <a:t>walk</a:t>
            </a:r>
            <a:r>
              <a:rPr lang="en-US" altLang="zh-CN" sz="2400" i="1" dirty="0">
                <a:latin typeface="Calibri" pitchFamily="34" charset="0"/>
              </a:rPr>
              <a:t> worthy of the calling with which you were called…</a:t>
            </a:r>
            <a:endParaRPr lang="en-US" altLang="zh-CN" sz="2400" dirty="0">
              <a:latin typeface="Calibri" pitchFamily="34" charset="0"/>
              <a:cs typeface="Aparajita"/>
            </a:endParaRPr>
          </a:p>
        </p:txBody>
      </p:sp>
      <p:sp>
        <p:nvSpPr>
          <p:cNvPr id="15362" name="TextBox 11"/>
          <p:cNvSpPr txBox="1">
            <a:spLocks noChangeArrowheads="1"/>
          </p:cNvSpPr>
          <p:nvPr/>
        </p:nvSpPr>
        <p:spPr bwMode="auto">
          <a:xfrm>
            <a:off x="1143000" y="1524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Flow of Ephesians</a:t>
            </a:r>
          </a:p>
        </p:txBody>
      </p:sp>
      <p:sp>
        <p:nvSpPr>
          <p:cNvPr id="15363" name="Text Box 4"/>
          <p:cNvSpPr txBox="1">
            <a:spLocks noChangeArrowheads="1"/>
          </p:cNvSpPr>
          <p:nvPr/>
        </p:nvSpPr>
        <p:spPr bwMode="auto">
          <a:xfrm>
            <a:off x="609600" y="762000"/>
            <a:ext cx="2819400" cy="4154984"/>
          </a:xfrm>
          <a:prstGeom prst="rect">
            <a:avLst/>
          </a:prstGeom>
          <a:solidFill>
            <a:srgbClr val="66FF66"/>
          </a:solidFill>
          <a:ln w="38100" cmpd="dbl">
            <a:solidFill>
              <a:schemeClr val="tx1"/>
            </a:solidFill>
            <a:miter lim="800000"/>
            <a:headEnd/>
            <a:tailEnd/>
          </a:ln>
        </p:spPr>
        <p:txBody>
          <a:bodyPr>
            <a:spAutoFit/>
          </a:bodyPr>
          <a:lstStyle/>
          <a:p>
            <a:pPr algn="ctr"/>
            <a:r>
              <a:rPr lang="en-US" altLang="zh-CN" sz="3200" u="sng" dirty="0"/>
              <a:t>Ch 1-3</a:t>
            </a:r>
          </a:p>
          <a:p>
            <a:pPr algn="ctr"/>
            <a:r>
              <a:rPr lang="en-US" altLang="zh-CN" sz="3200" dirty="0"/>
              <a:t>Blessings</a:t>
            </a:r>
          </a:p>
          <a:p>
            <a:pPr>
              <a:buFontTx/>
              <a:buChar char="•"/>
            </a:pPr>
            <a:r>
              <a:rPr lang="en-US" altLang="zh-CN" sz="2000" dirty="0"/>
              <a:t>Chosen/predestined</a:t>
            </a:r>
          </a:p>
          <a:p>
            <a:pPr>
              <a:buFontTx/>
              <a:buChar char="•"/>
            </a:pPr>
            <a:r>
              <a:rPr lang="en-US" altLang="zh-CN" sz="2000" dirty="0"/>
              <a:t>Redeemed</a:t>
            </a:r>
          </a:p>
          <a:p>
            <a:pPr>
              <a:buFontTx/>
              <a:buChar char="•"/>
            </a:pPr>
            <a:r>
              <a:rPr lang="en-US" altLang="zh-CN" sz="2000" dirty="0"/>
              <a:t>Sealed w/H.S.</a:t>
            </a:r>
          </a:p>
          <a:p>
            <a:pPr>
              <a:buFontTx/>
              <a:buChar char="•"/>
            </a:pPr>
            <a:r>
              <a:rPr lang="en-US" altLang="zh-CN" sz="2000" dirty="0"/>
              <a:t>Made alive</a:t>
            </a:r>
          </a:p>
          <a:p>
            <a:pPr>
              <a:buFontTx/>
              <a:buChar char="•"/>
            </a:pPr>
            <a:r>
              <a:rPr lang="en-US" altLang="zh-CN" sz="2000" dirty="0"/>
              <a:t>Gift of grace</a:t>
            </a:r>
          </a:p>
          <a:p>
            <a:pPr>
              <a:buFontTx/>
              <a:buChar char="•"/>
            </a:pPr>
            <a:r>
              <a:rPr lang="en-US" altLang="zh-CN" sz="2000" dirty="0"/>
              <a:t>Salvation for Gentiles</a:t>
            </a:r>
          </a:p>
          <a:p>
            <a:pPr>
              <a:buFontTx/>
              <a:buChar char="•"/>
            </a:pPr>
            <a:r>
              <a:rPr lang="en-US" altLang="zh-CN" sz="2000" dirty="0"/>
              <a:t>Understand Mystery</a:t>
            </a:r>
          </a:p>
          <a:p>
            <a:pPr>
              <a:buFontTx/>
              <a:buChar char="•"/>
            </a:pPr>
            <a:r>
              <a:rPr lang="en-US" altLang="zh-CN" sz="2000" dirty="0"/>
              <a:t>Fellowship</a:t>
            </a:r>
          </a:p>
          <a:p>
            <a:pPr>
              <a:buFontTx/>
              <a:buChar char="•"/>
            </a:pPr>
            <a:r>
              <a:rPr lang="en-US" altLang="zh-CN" sz="2000" dirty="0"/>
              <a:t>Grounded in love</a:t>
            </a:r>
          </a:p>
          <a:p>
            <a:pPr>
              <a:buFontTx/>
              <a:buChar char="•"/>
            </a:pPr>
            <a:r>
              <a:rPr lang="en-US" altLang="zh-CN" sz="2000" dirty="0"/>
              <a:t>Power!</a:t>
            </a:r>
          </a:p>
        </p:txBody>
      </p:sp>
      <p:sp>
        <p:nvSpPr>
          <p:cNvPr id="15364" name="Rectangle 5"/>
          <p:cNvSpPr>
            <a:spLocks noChangeArrowheads="1"/>
          </p:cNvSpPr>
          <p:nvPr/>
        </p:nvSpPr>
        <p:spPr bwMode="auto">
          <a:xfrm>
            <a:off x="5562600" y="762000"/>
            <a:ext cx="2819400" cy="2616101"/>
          </a:xfrm>
          <a:prstGeom prst="rect">
            <a:avLst/>
          </a:prstGeom>
          <a:solidFill>
            <a:schemeClr val="hlink"/>
          </a:solidFill>
          <a:ln w="38100" cmpd="dbl">
            <a:solidFill>
              <a:schemeClr val="tx1"/>
            </a:solidFill>
            <a:miter lim="800000"/>
            <a:headEnd/>
            <a:tailEnd/>
          </a:ln>
        </p:spPr>
        <p:txBody>
          <a:bodyPr>
            <a:spAutoFit/>
          </a:bodyPr>
          <a:lstStyle/>
          <a:p>
            <a:pPr algn="ctr"/>
            <a:r>
              <a:rPr lang="en-US" altLang="zh-CN" sz="3200" u="sng" dirty="0"/>
              <a:t>Ch 4-6 </a:t>
            </a:r>
          </a:p>
          <a:p>
            <a:pPr algn="ctr"/>
            <a:r>
              <a:rPr lang="en-US" altLang="zh-CN" sz="3200" dirty="0"/>
              <a:t>Walk Worthy</a:t>
            </a:r>
          </a:p>
          <a:p>
            <a:pPr>
              <a:buFont typeface="Arial" panose="020B0604020202020204" pitchFamily="34" charset="0"/>
              <a:buChar char="•"/>
            </a:pPr>
            <a:r>
              <a:rPr lang="en-US" altLang="zh-CN" sz="2000" dirty="0"/>
              <a:t>Unity through humility</a:t>
            </a:r>
          </a:p>
          <a:p>
            <a:pPr>
              <a:buFont typeface="Arial" panose="020B0604020202020204" pitchFamily="34" charset="0"/>
              <a:buChar char="•"/>
            </a:pPr>
            <a:r>
              <a:rPr lang="en-US" altLang="zh-CN" sz="2000" dirty="0"/>
              <a:t>Equipped</a:t>
            </a:r>
          </a:p>
          <a:p>
            <a:pPr>
              <a:buFont typeface="Arial" panose="020B0604020202020204" pitchFamily="34" charset="0"/>
              <a:buChar char="•"/>
            </a:pPr>
            <a:r>
              <a:rPr lang="en-US" altLang="zh-CN" sz="2000" dirty="0"/>
              <a:t>Learn Christ</a:t>
            </a:r>
          </a:p>
          <a:p>
            <a:pPr>
              <a:buFont typeface="Arial" panose="020B0604020202020204" pitchFamily="34" charset="0"/>
              <a:buChar char="•"/>
            </a:pPr>
            <a:r>
              <a:rPr lang="en-US" altLang="zh-CN" sz="2000" dirty="0"/>
              <a:t>Put off-Put on</a:t>
            </a:r>
          </a:p>
          <a:p>
            <a:pPr>
              <a:buFont typeface="Arial" panose="020B0604020202020204" pitchFamily="34" charset="0"/>
              <a:buChar char="•"/>
            </a:pPr>
            <a:r>
              <a:rPr lang="en-US" altLang="zh-CN" sz="2000" dirty="0"/>
              <a:t>Imitate God</a:t>
            </a:r>
          </a:p>
        </p:txBody>
      </p:sp>
      <p:sp>
        <p:nvSpPr>
          <p:cNvPr id="15365" name="AutoShape 6"/>
          <p:cNvSpPr>
            <a:spLocks noChangeArrowheads="1"/>
          </p:cNvSpPr>
          <p:nvPr/>
        </p:nvSpPr>
        <p:spPr bwMode="auto">
          <a:xfrm>
            <a:off x="3733800" y="1600200"/>
            <a:ext cx="1447800" cy="609600"/>
          </a:xfrm>
          <a:prstGeom prst="rightArrow">
            <a:avLst>
              <a:gd name="adj1" fmla="val 50000"/>
              <a:gd name="adj2" fmla="val 59375"/>
            </a:avLst>
          </a:prstGeom>
          <a:solidFill>
            <a:srgbClr val="C0C0C0"/>
          </a:solidFill>
          <a:ln w="9525">
            <a:solidFill>
              <a:schemeClr val="tx1"/>
            </a:solidFill>
            <a:miter lim="800000"/>
            <a:headEnd/>
            <a:tailEnd/>
          </a:ln>
        </p:spPr>
        <p:txBody>
          <a:bodyPr wrap="none" anchor="ctr"/>
          <a:lstStyle/>
          <a:p>
            <a:r>
              <a:rPr lang="en-US" altLang="zh-CN" dirty="0"/>
              <a:t>Therefore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153400" cy="4154984"/>
          </a:xfrm>
          <a:prstGeom prst="rect">
            <a:avLst/>
          </a:prstGeom>
          <a:noFill/>
          <a:ln w="9525">
            <a:noFill/>
            <a:miter lim="800000"/>
            <a:headEnd/>
            <a:tailEnd/>
          </a:ln>
        </p:spPr>
        <p:txBody>
          <a:bodyPr wrap="square">
            <a:spAutoFit/>
          </a:bodyPr>
          <a:lstStyle/>
          <a:p>
            <a:r>
              <a:rPr lang="en-US" sz="2200" b="1" dirty="0">
                <a:latin typeface="+mn-lt"/>
              </a:rPr>
              <a:t>Matt 5:16</a:t>
            </a:r>
            <a:r>
              <a:rPr lang="en-US" sz="2200" dirty="0">
                <a:latin typeface="+mn-lt"/>
              </a:rPr>
              <a:t>  Let your light so shine before men, that they may see your good works and </a:t>
            </a:r>
            <a:r>
              <a:rPr lang="en-US" sz="2200" u="sng" dirty="0">
                <a:latin typeface="+mn-lt"/>
              </a:rPr>
              <a:t>glorify your Father in heaven</a:t>
            </a:r>
            <a:r>
              <a:rPr lang="en-US" sz="2200" dirty="0">
                <a:latin typeface="+mn-lt"/>
              </a:rPr>
              <a:t>.</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We reflect God’s light for His glory</a:t>
            </a:r>
          </a:p>
          <a:p>
            <a:endParaRPr lang="en-US" sz="2200" dirty="0">
              <a:latin typeface="+mn-lt"/>
            </a:endParaRPr>
          </a:p>
          <a:p>
            <a:r>
              <a:rPr lang="en-US" sz="2200" b="1" dirty="0">
                <a:latin typeface="+mn-lt"/>
              </a:rPr>
              <a:t>1 Pet 2:11 </a:t>
            </a:r>
            <a:r>
              <a:rPr lang="en-US" sz="2200" dirty="0">
                <a:latin typeface="+mn-lt"/>
              </a:rPr>
              <a:t> Beloved, I beg </a:t>
            </a:r>
            <a:r>
              <a:rPr lang="en-US" sz="2200" i="1" dirty="0">
                <a:latin typeface="+mn-lt"/>
              </a:rPr>
              <a:t>you</a:t>
            </a:r>
            <a:r>
              <a:rPr lang="en-US" sz="2200" dirty="0">
                <a:latin typeface="+mn-lt"/>
              </a:rPr>
              <a:t> as sojourners and pilgrims, abstain from fleshly lusts which war against the soul,  12  having your conduct honorable among the Gentiles, that when they speak against you as evildoers, they may, by </a:t>
            </a:r>
            <a:r>
              <a:rPr lang="en-US" sz="2200" i="1" dirty="0">
                <a:latin typeface="+mn-lt"/>
              </a:rPr>
              <a:t>your</a:t>
            </a:r>
            <a:r>
              <a:rPr lang="en-US" sz="2200" dirty="0">
                <a:latin typeface="+mn-lt"/>
              </a:rPr>
              <a:t> good works which they observe, </a:t>
            </a:r>
            <a:r>
              <a:rPr lang="en-US" sz="2200" u="sng" dirty="0">
                <a:latin typeface="+mn-lt"/>
              </a:rPr>
              <a:t>glorify God </a:t>
            </a:r>
            <a:r>
              <a:rPr lang="en-US" sz="2200" dirty="0">
                <a:latin typeface="+mn-lt"/>
              </a:rPr>
              <a:t>in the day of visitation.</a:t>
            </a:r>
          </a:p>
          <a:p>
            <a:pPr marL="342900" indent="-342900">
              <a:buFontTx/>
              <a:buChar char="•"/>
            </a:pPr>
            <a:r>
              <a:rPr lang="en-US" sz="2200" dirty="0">
                <a:solidFill>
                  <a:srgbClr val="003399"/>
                </a:solidFill>
                <a:latin typeface="+mn-lt"/>
                <a:cs typeface="Calibri" panose="020F0502020204030204" pitchFamily="34" charset="0"/>
              </a:rPr>
              <a:t>When they see/observe our good works (because we imitated God), “Gentiles” will glorify God.</a:t>
            </a:r>
          </a:p>
          <a:p>
            <a:pPr marL="342900" indent="-342900">
              <a:buFontTx/>
              <a:buChar char="•"/>
            </a:pPr>
            <a:r>
              <a:rPr lang="en-US" sz="2200" dirty="0">
                <a:solidFill>
                  <a:srgbClr val="003399"/>
                </a:solidFill>
                <a:latin typeface="+mn-lt"/>
                <a:cs typeface="Calibri" panose="020F0502020204030204" pitchFamily="34" charset="0"/>
              </a:rPr>
              <a:t>We imitate God for His glory!</a:t>
            </a: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It’s about God’s Glory</a:t>
            </a:r>
            <a:endParaRPr lang="en-US" altLang="zh-CN" sz="2800" b="1" dirty="0">
              <a:solidFill>
                <a:srgbClr val="FF0000"/>
              </a:solidFill>
              <a:latin typeface="Calibri" pitchFamily="34" charset="0"/>
            </a:endParaRPr>
          </a:p>
        </p:txBody>
      </p:sp>
    </p:spTree>
    <p:extLst>
      <p:ext uri="{BB962C8B-B14F-4D97-AF65-F5344CB8AC3E}">
        <p14:creationId xmlns:p14="http://schemas.microsoft.com/office/powerpoint/2010/main" val="2803115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se &lt;strong&gt;Sketch&lt;/strong&gt; by ModularSundays on Deviant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3810000"/>
            <a:ext cx="2315236" cy="3178019"/>
          </a:xfrm>
          <a:prstGeom prst="rect">
            <a:avLst/>
          </a:prstGeom>
        </p:spPr>
      </p:pic>
      <p:sp>
        <p:nvSpPr>
          <p:cNvPr id="30721" name="TextBox 10"/>
          <p:cNvSpPr txBox="1">
            <a:spLocks noChangeArrowheads="1"/>
          </p:cNvSpPr>
          <p:nvPr/>
        </p:nvSpPr>
        <p:spPr bwMode="auto">
          <a:xfrm>
            <a:off x="609600" y="1069975"/>
            <a:ext cx="8153400" cy="3477875"/>
          </a:xfrm>
          <a:prstGeom prst="rect">
            <a:avLst/>
          </a:prstGeom>
          <a:noFill/>
          <a:ln w="9525">
            <a:noFill/>
            <a:miter lim="800000"/>
            <a:headEnd/>
            <a:tailEnd/>
          </a:ln>
        </p:spPr>
        <p:txBody>
          <a:bodyPr wrap="square">
            <a:spAutoFit/>
          </a:bodyPr>
          <a:lstStyle/>
          <a:p>
            <a:r>
              <a:rPr lang="en-US" sz="2200" b="1" dirty="0">
                <a:latin typeface="+mn-lt"/>
              </a:rPr>
              <a:t>1 Tim 1:15</a:t>
            </a:r>
            <a:r>
              <a:rPr lang="en-US" sz="2200" dirty="0">
                <a:latin typeface="+mn-lt"/>
              </a:rPr>
              <a:t>  This </a:t>
            </a:r>
            <a:r>
              <a:rPr lang="en-US" sz="2200" i="1" dirty="0">
                <a:latin typeface="+mn-lt"/>
              </a:rPr>
              <a:t>is</a:t>
            </a:r>
            <a:r>
              <a:rPr lang="en-US" sz="2200" dirty="0">
                <a:latin typeface="+mn-lt"/>
              </a:rPr>
              <a:t> a faithful saying and worthy of all acceptance, that Christ Jesus came into the world to save sinners, of whom I am chief.  16  However, for this reason I obtained mercy, that in me first Jesus Christ might show all longsuffering, as </a:t>
            </a:r>
            <a:r>
              <a:rPr lang="en-US" sz="2200" u="sng" dirty="0">
                <a:latin typeface="+mn-lt"/>
              </a:rPr>
              <a:t>a pattern to those who are going to believe on Him </a:t>
            </a:r>
            <a:r>
              <a:rPr lang="en-US" sz="2200" dirty="0">
                <a:latin typeface="+mn-lt"/>
              </a:rPr>
              <a:t>for everlasting life.</a:t>
            </a:r>
            <a:r>
              <a:rPr lang="en-US" sz="2200" dirty="0">
                <a:solidFill>
                  <a:srgbClr val="003399"/>
                </a:solidFill>
                <a:latin typeface="+mn-lt"/>
                <a:cs typeface="Calibri" panose="020F0502020204030204" pitchFamily="34" charset="0"/>
              </a:rPr>
              <a:t> </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We imitate God so we can be a pattern for the lost</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“Pattern” – to draw out a sketch or draft for a painter to begin</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Why only a sketch?  The H.S. will create the masterpiece.</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Evangelism by example (you mean we can’t just preach it?)</a:t>
            </a:r>
          </a:p>
          <a:p>
            <a:pPr marL="342900"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A Pattern for Future Believers</a:t>
            </a:r>
            <a:endParaRPr lang="en-US" altLang="zh-CN" sz="2800" b="1" dirty="0">
              <a:solidFill>
                <a:srgbClr val="FF0000"/>
              </a:solidFill>
              <a:latin typeface="Calibri" pitchFamily="34" charset="0"/>
            </a:endParaRPr>
          </a:p>
        </p:txBody>
      </p:sp>
    </p:spTree>
    <p:extLst>
      <p:ext uri="{BB962C8B-B14F-4D97-AF65-F5344CB8AC3E}">
        <p14:creationId xmlns:p14="http://schemas.microsoft.com/office/powerpoint/2010/main" val="406969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5324535"/>
          </a:xfrm>
          <a:prstGeom prst="rect">
            <a:avLst/>
          </a:prstGeom>
          <a:noFill/>
          <a:ln w="9525">
            <a:noFill/>
            <a:miter lim="800000"/>
            <a:headEnd/>
            <a:tailEnd/>
          </a:ln>
        </p:spPr>
        <p:txBody>
          <a:bodyPr wrap="square">
            <a:spAutoFit/>
          </a:bodyPr>
          <a:lstStyle/>
          <a:p>
            <a:r>
              <a:rPr lang="en-US" sz="2000" b="1" dirty="0">
                <a:latin typeface="+mn-lt"/>
              </a:rPr>
              <a:t>1 Tim 4:6</a:t>
            </a:r>
            <a:r>
              <a:rPr lang="en-US" sz="2000" dirty="0">
                <a:latin typeface="+mn-lt"/>
              </a:rPr>
              <a:t>  If you </a:t>
            </a:r>
            <a:r>
              <a:rPr lang="en-US" sz="2000" u="sng" dirty="0">
                <a:latin typeface="+mn-lt"/>
              </a:rPr>
              <a:t>instruct</a:t>
            </a:r>
            <a:r>
              <a:rPr lang="en-US" sz="2000" dirty="0">
                <a:latin typeface="+mn-lt"/>
              </a:rPr>
              <a:t> the brethren in these things, you will be a good minister of Jesus Christ, nourished in the words of faith and of the good doctrine which you have carefully followed.  7  But reject profane and old wives' fables, and exercise yourself toward godliness.  8  For bodily exercise profits a little, but godliness is profitable for all things, having promise of the life that now is and of that which is to come.  9  This </a:t>
            </a:r>
            <a:r>
              <a:rPr lang="en-US" sz="2000" i="1" dirty="0">
                <a:latin typeface="+mn-lt"/>
              </a:rPr>
              <a:t>is</a:t>
            </a:r>
            <a:r>
              <a:rPr lang="en-US" sz="2000" dirty="0">
                <a:latin typeface="+mn-lt"/>
              </a:rPr>
              <a:t> a faithful saying and worthy of all acceptance.  10  For to this </a:t>
            </a:r>
            <a:r>
              <a:rPr lang="en-US" sz="2000" i="1" dirty="0">
                <a:latin typeface="+mn-lt"/>
              </a:rPr>
              <a:t>end</a:t>
            </a:r>
            <a:r>
              <a:rPr lang="en-US" sz="2000" dirty="0">
                <a:latin typeface="+mn-lt"/>
              </a:rPr>
              <a:t> we both labor and suffer reproach, because we trust in the living God, who is </a:t>
            </a:r>
            <a:r>
              <a:rPr lang="en-US" sz="2000" i="1" dirty="0">
                <a:latin typeface="+mn-lt"/>
              </a:rPr>
              <a:t>the</a:t>
            </a:r>
            <a:r>
              <a:rPr lang="en-US" sz="2000" dirty="0">
                <a:latin typeface="+mn-lt"/>
              </a:rPr>
              <a:t> Savior of all men, especially of those who believe.  11  These things </a:t>
            </a:r>
            <a:r>
              <a:rPr lang="en-US" sz="2000" u="sng" dirty="0">
                <a:latin typeface="+mn-lt"/>
              </a:rPr>
              <a:t>command and teach</a:t>
            </a:r>
            <a:r>
              <a:rPr lang="en-US" sz="2000" dirty="0">
                <a:latin typeface="+mn-lt"/>
              </a:rPr>
              <a:t>.  12  Let no one despise your youth, but </a:t>
            </a:r>
            <a:r>
              <a:rPr lang="en-US" sz="2000" u="sng" dirty="0">
                <a:latin typeface="+mn-lt"/>
              </a:rPr>
              <a:t>be an example </a:t>
            </a:r>
            <a:r>
              <a:rPr lang="en-US" sz="2000" dirty="0">
                <a:latin typeface="+mn-lt"/>
              </a:rPr>
              <a:t>to the believers in word, in conduct, in love, in spirit, in faith, in purity.  13  Till I come, give attention to reading, to exhortation, to doctrine.  14  Do not neglect the gift that is in you, which was given to you by prophecy with the laying on of the hands of the eldership.  15  Meditate on these things; give yourself entirely to them, that your progress </a:t>
            </a:r>
            <a:r>
              <a:rPr lang="en-US" sz="2000" u="sng" dirty="0">
                <a:latin typeface="+mn-lt"/>
              </a:rPr>
              <a:t>may be evident to all</a:t>
            </a:r>
            <a:r>
              <a:rPr lang="en-US" sz="2000" dirty="0">
                <a:latin typeface="+mn-lt"/>
              </a:rPr>
              <a:t>.  16  Take heed to yourself and to the doctrine. Continue in them, for in doing this you will </a:t>
            </a:r>
            <a:r>
              <a:rPr lang="en-US" sz="2000" u="sng" dirty="0">
                <a:latin typeface="+mn-lt"/>
              </a:rPr>
              <a:t>save both yourself and those who hear you</a:t>
            </a:r>
            <a:r>
              <a:rPr lang="en-US" sz="2000" dirty="0">
                <a:latin typeface="+mn-lt"/>
              </a:rPr>
              <a:t>.</a:t>
            </a: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mj-lt"/>
              </a:rPr>
              <a:t>“Become” an Example</a:t>
            </a:r>
          </a:p>
        </p:txBody>
      </p:sp>
    </p:spTree>
    <p:extLst>
      <p:ext uri="{BB962C8B-B14F-4D97-AF65-F5344CB8AC3E}">
        <p14:creationId xmlns:p14="http://schemas.microsoft.com/office/powerpoint/2010/main" val="309111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4832092"/>
          </a:xfrm>
          <a:prstGeom prst="rect">
            <a:avLst/>
          </a:prstGeom>
          <a:noFill/>
          <a:ln w="9525">
            <a:noFill/>
            <a:miter lim="800000"/>
            <a:headEnd/>
            <a:tailEnd/>
          </a:ln>
        </p:spPr>
        <p:txBody>
          <a:bodyPr wrap="square">
            <a:spAutoFit/>
          </a:bodyPr>
          <a:lstStyle/>
          <a:p>
            <a:pPr marL="457200" indent="-457200">
              <a:buFont typeface="+mj-lt"/>
              <a:buAutoNum type="arabicPeriod"/>
            </a:pPr>
            <a:r>
              <a:rPr lang="en-US" sz="2200" dirty="0">
                <a:solidFill>
                  <a:srgbClr val="003399"/>
                </a:solidFill>
                <a:latin typeface="+mn-lt"/>
                <a:cs typeface="Calibri" panose="020F0502020204030204" pitchFamily="34" charset="0"/>
              </a:rPr>
              <a:t>Instruct, command, teach (vs 6, 11)</a:t>
            </a:r>
          </a:p>
          <a:p>
            <a:pPr marL="457200" indent="-457200">
              <a:buFont typeface="+mj-lt"/>
              <a:buAutoNum type="arabicPeriod"/>
            </a:pPr>
            <a:r>
              <a:rPr lang="en-US" sz="2200" dirty="0">
                <a:solidFill>
                  <a:srgbClr val="003399"/>
                </a:solidFill>
                <a:latin typeface="+mn-lt"/>
                <a:cs typeface="Calibri" panose="020F0502020204030204" pitchFamily="34" charset="0"/>
              </a:rPr>
              <a:t>Be an example, progress evident to all (vs 11, 15)</a:t>
            </a:r>
          </a:p>
          <a:p>
            <a:pPr marL="457200" indent="-457200">
              <a:buFont typeface="+mj-lt"/>
              <a:buAutoNum type="arabicPeriod"/>
            </a:pPr>
            <a:r>
              <a:rPr lang="en-US" sz="2200" dirty="0">
                <a:solidFill>
                  <a:srgbClr val="003399"/>
                </a:solidFill>
                <a:latin typeface="+mn-lt"/>
                <a:cs typeface="Calibri" panose="020F0502020204030204" pitchFamily="34" charset="0"/>
              </a:rPr>
              <a:t>Save those who hear (vs 16)</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Instruction with example is powerful enough to save (convince)</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Key to success: vs 15 </a:t>
            </a:r>
          </a:p>
          <a:p>
            <a:pPr marL="800100" lvl="1" indent="-342900">
              <a:buFont typeface="Arial" panose="020B0604020202020204" pitchFamily="34" charset="0"/>
              <a:buChar char="•"/>
            </a:pPr>
            <a:r>
              <a:rPr lang="en-US" sz="2200" dirty="0">
                <a:solidFill>
                  <a:srgbClr val="003399"/>
                </a:solidFill>
                <a:latin typeface="+mn-lt"/>
                <a:cs typeface="Calibri" panose="020F0502020204030204" pitchFamily="34" charset="0"/>
              </a:rPr>
              <a:t>“Meditate on these things”</a:t>
            </a:r>
          </a:p>
          <a:p>
            <a:pPr marL="800100" lvl="1" indent="-342900">
              <a:buFont typeface="Arial" panose="020B0604020202020204" pitchFamily="34" charset="0"/>
              <a:buChar char="•"/>
            </a:pPr>
            <a:r>
              <a:rPr lang="en-US" sz="2200" dirty="0">
                <a:solidFill>
                  <a:srgbClr val="003399"/>
                </a:solidFill>
                <a:latin typeface="+mn-lt"/>
                <a:cs typeface="Calibri" panose="020F0502020204030204" pitchFamily="34" charset="0"/>
              </a:rPr>
              <a:t>“Give yourself entirely to them”</a:t>
            </a:r>
          </a:p>
          <a:p>
            <a:pPr marL="800100" lvl="1" indent="-342900">
              <a:buFont typeface="Arial" panose="020B0604020202020204" pitchFamily="34" charset="0"/>
              <a:buChar char="•"/>
            </a:pPr>
            <a:r>
              <a:rPr lang="en-US" sz="2200" dirty="0">
                <a:solidFill>
                  <a:srgbClr val="003399"/>
                </a:solidFill>
                <a:latin typeface="+mn-lt"/>
                <a:cs typeface="Calibri" panose="020F0502020204030204" pitchFamily="34" charset="0"/>
              </a:rPr>
              <a:t>Until we “become” the example, we cannot “be” the example</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Don’t take advice from those fail to demonstrate their mastery of the topic</a:t>
            </a:r>
          </a:p>
          <a:p>
            <a:pPr marL="800100" lvl="1" indent="-342900">
              <a:buFont typeface="Arial" panose="020B0604020202020204" pitchFamily="34" charset="0"/>
              <a:buChar char="•"/>
            </a:pPr>
            <a:r>
              <a:rPr lang="en-US" sz="2200" dirty="0">
                <a:solidFill>
                  <a:srgbClr val="003399"/>
                </a:solidFill>
                <a:latin typeface="+mn-lt"/>
                <a:cs typeface="Calibri" panose="020F0502020204030204" pitchFamily="34" charset="0"/>
              </a:rPr>
              <a:t>Marriage counselor, financial advisor, fitness trainer examples</a:t>
            </a:r>
          </a:p>
          <a:p>
            <a:pPr marL="800100" lvl="1" indent="-342900">
              <a:buFont typeface="Arial" panose="020B0604020202020204" pitchFamily="34" charset="0"/>
              <a:buChar char="•"/>
            </a:pPr>
            <a:r>
              <a:rPr lang="en-US" sz="2200" dirty="0">
                <a:solidFill>
                  <a:srgbClr val="003399"/>
                </a:solidFill>
                <a:latin typeface="+mn-lt"/>
                <a:cs typeface="Calibri" panose="020F0502020204030204" pitchFamily="34" charset="0"/>
              </a:rPr>
              <a:t>Practice what you preach</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Timothy “became” that example (next slide)</a:t>
            </a:r>
          </a:p>
          <a:p>
            <a:pPr marL="800100" lvl="1"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mj-lt"/>
              </a:rPr>
              <a:t>“Become” an Example cont.</a:t>
            </a:r>
          </a:p>
        </p:txBody>
      </p:sp>
    </p:spTree>
    <p:extLst>
      <p:ext uri="{BB962C8B-B14F-4D97-AF65-F5344CB8AC3E}">
        <p14:creationId xmlns:p14="http://schemas.microsoft.com/office/powerpoint/2010/main" val="1528696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153400" cy="3139321"/>
          </a:xfrm>
          <a:prstGeom prst="rect">
            <a:avLst/>
          </a:prstGeom>
          <a:noFill/>
          <a:ln w="9525">
            <a:noFill/>
            <a:miter lim="800000"/>
            <a:headEnd/>
            <a:tailEnd/>
          </a:ln>
        </p:spPr>
        <p:txBody>
          <a:bodyPr wrap="square">
            <a:spAutoFit/>
          </a:bodyPr>
          <a:lstStyle/>
          <a:p>
            <a:r>
              <a:rPr lang="en-US" sz="2200" b="1" dirty="0">
                <a:latin typeface="+mn-lt"/>
              </a:rPr>
              <a:t>1 Cor 4:16 </a:t>
            </a:r>
            <a:r>
              <a:rPr lang="en-US" sz="2200" dirty="0">
                <a:latin typeface="+mn-lt"/>
              </a:rPr>
              <a:t> Therefore I urge you, imitate me.  17  For this reason I have sent Timothy to you, who is my beloved and faithful son in the Lord, who will </a:t>
            </a:r>
            <a:r>
              <a:rPr lang="en-US" sz="2200" u="sng" dirty="0">
                <a:latin typeface="+mn-lt"/>
              </a:rPr>
              <a:t>remind you </a:t>
            </a:r>
            <a:r>
              <a:rPr lang="en-US" sz="2200" dirty="0">
                <a:latin typeface="+mn-lt"/>
              </a:rPr>
              <a:t>of my ways in Christ, as I teach everywhere in every church.</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Paul left an example for Corinth (“imitate me”)</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Timothy sent to further demonstrate Paul’s example</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Implies that Paul mentored Timothy extensively; he became an example worthy of an apostle</a:t>
            </a:r>
            <a:endParaRPr lang="en-US" sz="2200" dirty="0">
              <a:latin typeface="+mn-lt"/>
            </a:endParaRPr>
          </a:p>
          <a:p>
            <a:pPr marL="342900"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Corinth gets a personal tutor</a:t>
            </a:r>
          </a:p>
        </p:txBody>
      </p:sp>
    </p:spTree>
    <p:extLst>
      <p:ext uri="{BB962C8B-B14F-4D97-AF65-F5344CB8AC3E}">
        <p14:creationId xmlns:p14="http://schemas.microsoft.com/office/powerpoint/2010/main" val="2254901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4524315"/>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US" sz="2400" i="1" dirty="0">
                <a:solidFill>
                  <a:srgbClr val="003399"/>
                </a:solidFill>
                <a:latin typeface="+mn-lt"/>
                <a:cs typeface="Calibri" panose="020F0502020204030204" pitchFamily="34" charset="0"/>
              </a:rPr>
              <a:t>Imitate God by following</a:t>
            </a:r>
          </a:p>
          <a:p>
            <a:pPr marL="742950" lvl="1" indent="-285750">
              <a:buFont typeface="Arial" panose="020B0604020202020204" pitchFamily="34" charset="0"/>
              <a:buChar char="•"/>
            </a:pPr>
            <a:r>
              <a:rPr lang="en-US" sz="2400" i="1" dirty="0">
                <a:solidFill>
                  <a:srgbClr val="003399"/>
                </a:solidFill>
                <a:latin typeface="+mn-lt"/>
                <a:cs typeface="Calibri" panose="020F0502020204030204" pitchFamily="34" charset="0"/>
              </a:rPr>
              <a:t>His Son</a:t>
            </a:r>
          </a:p>
          <a:p>
            <a:pPr marL="742950" lvl="1" indent="-285750">
              <a:buFont typeface="Arial" panose="020B0604020202020204" pitchFamily="34" charset="0"/>
              <a:buChar char="•"/>
            </a:pPr>
            <a:r>
              <a:rPr lang="en-US" sz="2400" i="1" dirty="0">
                <a:solidFill>
                  <a:srgbClr val="003399"/>
                </a:solidFill>
                <a:latin typeface="+mn-lt"/>
                <a:cs typeface="Calibri" panose="020F0502020204030204" pitchFamily="34" charset="0"/>
              </a:rPr>
              <a:t>His Spirit</a:t>
            </a:r>
            <a:endParaRPr lang="en-US" sz="2400" i="1" dirty="0">
              <a:latin typeface="+mn-lt"/>
            </a:endParaRPr>
          </a:p>
          <a:p>
            <a:pPr marL="742950" lvl="1" indent="-285750">
              <a:buFont typeface="Arial" panose="020B0604020202020204" pitchFamily="34" charset="0"/>
              <a:buChar char="•"/>
            </a:pPr>
            <a:r>
              <a:rPr lang="en-US" sz="2400" i="1" dirty="0">
                <a:solidFill>
                  <a:srgbClr val="003399"/>
                </a:solidFill>
                <a:latin typeface="+mn-lt"/>
                <a:cs typeface="Calibri" panose="020F0502020204030204" pitchFamily="34" charset="0"/>
              </a:rPr>
              <a:t>His Apostles</a:t>
            </a:r>
          </a:p>
          <a:p>
            <a:pPr marL="742950" lvl="1" indent="-285750">
              <a:buFont typeface="Arial" panose="020B0604020202020204" pitchFamily="34" charset="0"/>
              <a:buChar char="•"/>
            </a:pPr>
            <a:r>
              <a:rPr lang="en-US" sz="2400" i="1" dirty="0">
                <a:solidFill>
                  <a:srgbClr val="003399"/>
                </a:solidFill>
                <a:latin typeface="+mn-lt"/>
                <a:cs typeface="Calibri" panose="020F0502020204030204" pitchFamily="34" charset="0"/>
              </a:rPr>
              <a:t>His Word (by implication)</a:t>
            </a:r>
          </a:p>
          <a:p>
            <a:pPr marL="285750" indent="-285750">
              <a:buFont typeface="Arial" panose="020B0604020202020204" pitchFamily="34" charset="0"/>
              <a:buChar char="•"/>
            </a:pPr>
            <a:r>
              <a:rPr lang="en-US" sz="2400" i="1" dirty="0">
                <a:solidFill>
                  <a:srgbClr val="003399"/>
                </a:solidFill>
                <a:latin typeface="+mn-lt"/>
                <a:cs typeface="Calibri" panose="020F0502020204030204" pitchFamily="34" charset="0"/>
              </a:rPr>
              <a:t>Why Imitate God?</a:t>
            </a:r>
          </a:p>
          <a:p>
            <a:pPr marL="742950" lvl="1" indent="-285750">
              <a:buFont typeface="Arial" panose="020B0604020202020204" pitchFamily="34" charset="0"/>
              <a:buChar char="•"/>
            </a:pPr>
            <a:r>
              <a:rPr lang="en-US" sz="2400" i="1" dirty="0">
                <a:solidFill>
                  <a:srgbClr val="003399"/>
                </a:solidFill>
                <a:latin typeface="+mn-lt"/>
                <a:cs typeface="Calibri" panose="020F0502020204030204" pitchFamily="34" charset="0"/>
              </a:rPr>
              <a:t>He commands it</a:t>
            </a:r>
          </a:p>
          <a:p>
            <a:pPr marL="742950" lvl="1" indent="-285750">
              <a:buFont typeface="Arial" panose="020B0604020202020204" pitchFamily="34" charset="0"/>
              <a:buChar char="•"/>
            </a:pPr>
            <a:r>
              <a:rPr lang="en-US" sz="2400" i="1" dirty="0">
                <a:solidFill>
                  <a:srgbClr val="003399"/>
                </a:solidFill>
                <a:latin typeface="+mn-lt"/>
                <a:cs typeface="Calibri" panose="020F0502020204030204" pitchFamily="34" charset="0"/>
              </a:rPr>
              <a:t>for His Glory</a:t>
            </a:r>
          </a:p>
          <a:p>
            <a:pPr marL="742950" lvl="1" indent="-285750">
              <a:buFont typeface="Arial" panose="020B0604020202020204" pitchFamily="34" charset="0"/>
              <a:buChar char="•"/>
            </a:pPr>
            <a:r>
              <a:rPr lang="en-US" sz="2400" i="1" dirty="0">
                <a:solidFill>
                  <a:srgbClr val="003399"/>
                </a:solidFill>
                <a:latin typeface="+mn-lt"/>
                <a:cs typeface="Calibri" panose="020F0502020204030204" pitchFamily="34" charset="0"/>
              </a:rPr>
              <a:t>with His light (not our own)</a:t>
            </a:r>
          </a:p>
          <a:p>
            <a:pPr marL="742950" lvl="1" indent="-285750">
              <a:buFont typeface="Arial" panose="020B0604020202020204" pitchFamily="34" charset="0"/>
              <a:buChar char="•"/>
            </a:pPr>
            <a:r>
              <a:rPr lang="en-US" sz="2400" i="1" dirty="0">
                <a:solidFill>
                  <a:srgbClr val="003399"/>
                </a:solidFill>
                <a:latin typeface="+mn-lt"/>
                <a:cs typeface="Calibri" panose="020F0502020204030204" pitchFamily="34" charset="0"/>
              </a:rPr>
              <a:t>to be a pattern for the lost</a:t>
            </a:r>
          </a:p>
          <a:p>
            <a:pPr marL="285750" indent="-285750">
              <a:buFont typeface="Arial" panose="020B0604020202020204" pitchFamily="34" charset="0"/>
              <a:buChar char="•"/>
            </a:pPr>
            <a:r>
              <a:rPr lang="en-US" sz="2400" i="1" dirty="0">
                <a:solidFill>
                  <a:srgbClr val="003399"/>
                </a:solidFill>
                <a:latin typeface="+mn-lt"/>
                <a:cs typeface="Calibri" panose="020F0502020204030204" pitchFamily="34" charset="0"/>
              </a:rPr>
              <a:t>Examples were intentionally given for learning</a:t>
            </a:r>
          </a:p>
          <a:p>
            <a:pPr marL="285750" indent="-285750">
              <a:buFont typeface="Arial" panose="020B0604020202020204" pitchFamily="34" charset="0"/>
              <a:buChar char="•"/>
            </a:pPr>
            <a:r>
              <a:rPr lang="en-US" sz="2400" i="1" dirty="0">
                <a:solidFill>
                  <a:srgbClr val="003399"/>
                </a:solidFill>
                <a:latin typeface="+mn-lt"/>
                <a:cs typeface="Calibri" panose="020F0502020204030204" pitchFamily="34" charset="0"/>
              </a:rPr>
              <a:t>Walk in Love! Toward God and toward others</a:t>
            </a:r>
            <a:endParaRPr lang="en-US" altLang="zh-CN" sz="2200" dirty="0">
              <a:solidFill>
                <a:srgbClr val="003399"/>
              </a:solidFill>
              <a:latin typeface="+mn-lt"/>
              <a:cs typeface="Calibri" panose="020F0502020204030204" pitchFamily="34" charset="0"/>
            </a:endParaRPr>
          </a:p>
        </p:txBody>
      </p:sp>
      <p:sp>
        <p:nvSpPr>
          <p:cNvPr id="16386" name="TextBox 11"/>
          <p:cNvSpPr txBox="1">
            <a:spLocks noChangeArrowheads="1"/>
          </p:cNvSpPr>
          <p:nvPr/>
        </p:nvSpPr>
        <p:spPr bwMode="auto">
          <a:xfrm>
            <a:off x="1143000" y="381000"/>
            <a:ext cx="6400800" cy="523220"/>
          </a:xfrm>
          <a:prstGeom prst="rect">
            <a:avLst/>
          </a:prstGeom>
          <a:noFill/>
          <a:ln w="9525">
            <a:noFill/>
            <a:miter lim="800000"/>
            <a:headEnd/>
            <a:tailEnd/>
          </a:ln>
        </p:spPr>
        <p:txBody>
          <a:bodyPr>
            <a:spAutoFit/>
          </a:bodyPr>
          <a:lstStyle/>
          <a:p>
            <a:r>
              <a:rPr lang="en-US" altLang="zh-CN" sz="2800" b="1" i="1" dirty="0" err="1">
                <a:latin typeface="+mj-lt"/>
              </a:rPr>
              <a:t>Eph</a:t>
            </a:r>
            <a:r>
              <a:rPr lang="en-US" altLang="zh-CN" sz="2800" b="1" i="1" dirty="0">
                <a:latin typeface="+mj-lt"/>
              </a:rPr>
              <a:t> 5:1-2 Summary</a:t>
            </a:r>
          </a:p>
        </p:txBody>
      </p:sp>
    </p:spTree>
    <p:extLst>
      <p:ext uri="{BB962C8B-B14F-4D97-AF65-F5344CB8AC3E}">
        <p14:creationId xmlns:p14="http://schemas.microsoft.com/office/powerpoint/2010/main" val="415033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0"/>
          <p:cNvSpPr txBox="1">
            <a:spLocks noChangeArrowheads="1"/>
          </p:cNvSpPr>
          <p:nvPr/>
        </p:nvSpPr>
        <p:spPr bwMode="auto">
          <a:xfrm>
            <a:off x="609600" y="1069975"/>
            <a:ext cx="8077200" cy="5509200"/>
          </a:xfrm>
          <a:prstGeom prst="rect">
            <a:avLst/>
          </a:prstGeom>
          <a:noFill/>
          <a:ln w="9525">
            <a:noFill/>
            <a:miter lim="800000"/>
            <a:headEnd/>
            <a:tailEnd/>
          </a:ln>
        </p:spPr>
        <p:txBody>
          <a:bodyPr wrap="square">
            <a:spAutoFit/>
          </a:bodyPr>
          <a:lstStyle/>
          <a:p>
            <a:r>
              <a:rPr lang="en-US" altLang="zh-CN" sz="2200" b="1" dirty="0" err="1">
                <a:latin typeface="+mn-lt"/>
              </a:rPr>
              <a:t>Eph</a:t>
            </a:r>
            <a:r>
              <a:rPr lang="en-US" altLang="zh-CN" sz="2200" b="1" dirty="0">
                <a:latin typeface="+mn-lt"/>
              </a:rPr>
              <a:t> 5:1</a:t>
            </a:r>
            <a:r>
              <a:rPr lang="en-US" sz="2200" b="1" dirty="0">
                <a:latin typeface="+mn-lt"/>
              </a:rPr>
              <a:t> </a:t>
            </a:r>
            <a:r>
              <a:rPr lang="en-US" sz="2200" dirty="0">
                <a:latin typeface="+mn-lt"/>
              </a:rPr>
              <a:t>Therefore be imitators of God as dear children. 2 And walk in love, as Christ also has loved us and given Himself for us, an offering and a sacrifice to God for a sweet-smelling aroma.</a:t>
            </a:r>
          </a:p>
          <a:p>
            <a:pPr marL="342900" indent="-342900">
              <a:buFontTx/>
              <a:buChar char="•"/>
            </a:pPr>
            <a:r>
              <a:rPr lang="en-US" sz="2200" dirty="0">
                <a:solidFill>
                  <a:srgbClr val="003399"/>
                </a:solidFill>
                <a:latin typeface="+mn-lt"/>
                <a:cs typeface="Calibri" panose="020F0502020204030204" pitchFamily="34" charset="0"/>
              </a:rPr>
              <a:t>“Therefore”- Ch 4 dealt with put-offs </a:t>
            </a:r>
            <a:r>
              <a:rPr lang="en-US" sz="2200" dirty="0">
                <a:solidFill>
                  <a:srgbClr val="003399"/>
                </a:solidFill>
                <a:latin typeface="+mn-lt"/>
                <a:cs typeface="Calibri" panose="020F0502020204030204" pitchFamily="34" charset="0"/>
                <a:sym typeface="Wingdings" panose="05000000000000000000" pitchFamily="2" charset="2"/>
              </a:rPr>
              <a:t> put-ons; extension of Ch4</a:t>
            </a:r>
          </a:p>
          <a:p>
            <a:pPr marL="342900" indent="-342900">
              <a:buFontTx/>
              <a:buChar char="•"/>
            </a:pPr>
            <a:r>
              <a:rPr lang="en-US" sz="2200" dirty="0">
                <a:solidFill>
                  <a:srgbClr val="003399"/>
                </a:solidFill>
                <a:latin typeface="+mn-lt"/>
                <a:cs typeface="Calibri" panose="020F0502020204030204" pitchFamily="34" charset="0"/>
              </a:rPr>
              <a:t>Dear children highlights the relationship</a:t>
            </a:r>
          </a:p>
          <a:p>
            <a:pPr marL="342900" indent="-342900">
              <a:buFontTx/>
              <a:buChar char="•"/>
            </a:pPr>
            <a:r>
              <a:rPr lang="en-US" sz="2200" dirty="0">
                <a:solidFill>
                  <a:srgbClr val="003399"/>
                </a:solidFill>
                <a:latin typeface="+mn-lt"/>
                <a:cs typeface="Calibri" panose="020F0502020204030204" pitchFamily="34" charset="0"/>
              </a:rPr>
              <a:t>Imitators or followers appropriate translations; </a:t>
            </a:r>
            <a:r>
              <a:rPr lang="en-US" sz="2200" dirty="0" err="1">
                <a:solidFill>
                  <a:srgbClr val="003399"/>
                </a:solidFill>
                <a:latin typeface="+mn-lt"/>
                <a:cs typeface="Calibri" panose="020F0502020204030204" pitchFamily="34" charset="0"/>
              </a:rPr>
              <a:t>syn</a:t>
            </a:r>
            <a:r>
              <a:rPr lang="en-US" sz="2200" dirty="0">
                <a:solidFill>
                  <a:srgbClr val="003399"/>
                </a:solidFill>
                <a:latin typeface="+mn-lt"/>
                <a:cs typeface="Calibri" panose="020F0502020204030204" pitchFamily="34" charset="0"/>
              </a:rPr>
              <a:t>: disciple</a:t>
            </a:r>
          </a:p>
          <a:p>
            <a:pPr marL="342900" indent="-342900">
              <a:buFontTx/>
              <a:buChar char="•"/>
            </a:pPr>
            <a:r>
              <a:rPr lang="en-US" sz="2200" dirty="0">
                <a:solidFill>
                  <a:srgbClr val="003399"/>
                </a:solidFill>
                <a:latin typeface="+mn-lt"/>
                <a:cs typeface="Calibri" panose="020F0502020204030204" pitchFamily="34" charset="0"/>
              </a:rPr>
              <a:t>Vs. 2 restates/expands Vs. 1</a:t>
            </a:r>
          </a:p>
          <a:p>
            <a:pPr marL="800100" lvl="1" indent="-342900">
              <a:buFontTx/>
              <a:buChar char="•"/>
            </a:pPr>
            <a:r>
              <a:rPr lang="en-US" sz="2200" dirty="0">
                <a:solidFill>
                  <a:srgbClr val="003399"/>
                </a:solidFill>
                <a:latin typeface="+mn-lt"/>
                <a:cs typeface="Calibri" panose="020F0502020204030204" pitchFamily="34" charset="0"/>
              </a:rPr>
              <a:t>“walk in love” – “be imitators of God” (God is love)</a:t>
            </a:r>
          </a:p>
          <a:p>
            <a:pPr marL="800100" lvl="1" indent="-342900">
              <a:buFontTx/>
              <a:buChar char="•"/>
            </a:pPr>
            <a:r>
              <a:rPr lang="en-US" sz="2200" dirty="0">
                <a:solidFill>
                  <a:srgbClr val="003399"/>
                </a:solidFill>
                <a:latin typeface="+mn-lt"/>
                <a:cs typeface="Calibri" panose="020F0502020204030204" pitchFamily="34" charset="0"/>
              </a:rPr>
              <a:t>“Christ loved and gave himself for us” – “as dear children”</a:t>
            </a:r>
          </a:p>
          <a:p>
            <a:pPr marL="800100" lvl="1" indent="-342900">
              <a:buFontTx/>
              <a:buChar char="•"/>
            </a:pPr>
            <a:r>
              <a:rPr lang="en-US" sz="2200" dirty="0">
                <a:solidFill>
                  <a:srgbClr val="003399"/>
                </a:solidFill>
                <a:latin typeface="+mn-lt"/>
                <a:cs typeface="Calibri" panose="020F0502020204030204" pitchFamily="34" charset="0"/>
              </a:rPr>
              <a:t> Love modeled, love instructed</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Topics:</a:t>
            </a:r>
          </a:p>
          <a:p>
            <a:pPr marL="800100" lvl="1" indent="-342900">
              <a:buFont typeface="Arial" panose="020B0604020202020204" pitchFamily="34" charset="0"/>
              <a:buChar char="•"/>
            </a:pPr>
            <a:r>
              <a:rPr lang="en-US" sz="2200" dirty="0">
                <a:solidFill>
                  <a:srgbClr val="003399"/>
                </a:solidFill>
                <a:latin typeface="+mn-lt"/>
                <a:cs typeface="Calibri" panose="020F0502020204030204" pitchFamily="34" charset="0"/>
              </a:rPr>
              <a:t>How do we imitate God?</a:t>
            </a:r>
          </a:p>
          <a:p>
            <a:pPr marL="800100" lvl="1" indent="-342900">
              <a:buFont typeface="Arial" panose="020B0604020202020204" pitchFamily="34" charset="0"/>
              <a:buChar char="•"/>
            </a:pPr>
            <a:r>
              <a:rPr lang="en-US" sz="2200" dirty="0">
                <a:solidFill>
                  <a:srgbClr val="003399"/>
                </a:solidFill>
                <a:latin typeface="+mn-lt"/>
                <a:cs typeface="Calibri" panose="020F0502020204030204" pitchFamily="34" charset="0"/>
              </a:rPr>
              <a:t>What are some examples he left for us?</a:t>
            </a:r>
          </a:p>
          <a:p>
            <a:pPr marL="800100" lvl="1" indent="-342900">
              <a:buFont typeface="Arial" panose="020B0604020202020204" pitchFamily="34" charset="0"/>
              <a:buChar char="•"/>
            </a:pPr>
            <a:r>
              <a:rPr lang="en-US" sz="2200" dirty="0">
                <a:solidFill>
                  <a:srgbClr val="003399"/>
                </a:solidFill>
                <a:latin typeface="+mn-lt"/>
                <a:cs typeface="Calibri" panose="020F0502020204030204" pitchFamily="34" charset="0"/>
              </a:rPr>
              <a:t>Why do we imitate God?</a:t>
            </a:r>
          </a:p>
          <a:p>
            <a:pPr marL="800100" lvl="1" indent="-342900">
              <a:buFont typeface="Arial" panose="020B0604020202020204" pitchFamily="34" charset="0"/>
              <a:buChar char="•"/>
            </a:pPr>
            <a:endParaRPr lang="en-US" sz="2200" dirty="0">
              <a:latin typeface="+mn-lt"/>
            </a:endParaRPr>
          </a:p>
          <a:p>
            <a:endParaRPr lang="en-US" sz="2200" dirty="0">
              <a:latin typeface="+mn-lt"/>
            </a:endParaRPr>
          </a:p>
        </p:txBody>
      </p:sp>
      <p:sp>
        <p:nvSpPr>
          <p:cNvPr id="24578"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Ephesians 5:1-2</a:t>
            </a:r>
            <a:endParaRPr lang="en-US" altLang="zh-CN" sz="2800" i="1" dirty="0">
              <a:latin typeface="Calibri" pitchFamily="34" charset="0"/>
            </a:endParaRPr>
          </a:p>
        </p:txBody>
      </p:sp>
    </p:spTree>
    <p:extLst>
      <p:ext uri="{BB962C8B-B14F-4D97-AF65-F5344CB8AC3E}">
        <p14:creationId xmlns:p14="http://schemas.microsoft.com/office/powerpoint/2010/main" val="2957808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001000" cy="5016758"/>
          </a:xfrm>
          <a:prstGeom prst="rect">
            <a:avLst/>
          </a:prstGeom>
          <a:noFill/>
          <a:ln w="9525">
            <a:noFill/>
            <a:miter lim="800000"/>
            <a:headEnd/>
            <a:tailEnd/>
          </a:ln>
        </p:spPr>
        <p:txBody>
          <a:bodyPr>
            <a:spAutoFit/>
          </a:bodyPr>
          <a:lstStyle/>
          <a:p>
            <a:r>
              <a:rPr lang="en-US" sz="2000" b="1" dirty="0">
                <a:solidFill>
                  <a:srgbClr val="003399"/>
                </a:solidFill>
                <a:latin typeface="+mn-lt"/>
              </a:rPr>
              <a:t>be imitators of God.</a:t>
            </a:r>
            <a:r>
              <a:rPr lang="en-US" sz="2000" dirty="0">
                <a:solidFill>
                  <a:srgbClr val="003399"/>
                </a:solidFill>
                <a:latin typeface="+mn-lt"/>
              </a:rPr>
              <a:t> The Christian has no greater calling or purpose than imitating his Lord. That is the very purpose of sanctification, growing in likeness to the Lord while serving Him on earth (Matt 5:48). The Christian life is designed to reproduce godliness as modeled by the Savior and Lord, Jesus Christ, in whose image believers have been recreated through the new birth (2 Cor 3:18; 1 Pet 1:15).</a:t>
            </a:r>
          </a:p>
          <a:p>
            <a:endParaRPr lang="en-US" sz="2000" dirty="0">
              <a:latin typeface="+mn-lt"/>
            </a:endParaRPr>
          </a:p>
          <a:p>
            <a:r>
              <a:rPr lang="en-US" sz="2000" b="1" i="1" dirty="0">
                <a:latin typeface="+mn-lt"/>
              </a:rPr>
              <a:t>Matt 5:48</a:t>
            </a:r>
            <a:r>
              <a:rPr lang="en-US" sz="2000" i="1" dirty="0">
                <a:latin typeface="+mn-lt"/>
              </a:rPr>
              <a:t>  Therefore you shall be perfect, just as your Father in heaven is perfect.</a:t>
            </a:r>
          </a:p>
          <a:p>
            <a:endParaRPr lang="en-US" sz="2000" i="1" dirty="0">
              <a:latin typeface="+mn-lt"/>
            </a:endParaRPr>
          </a:p>
          <a:p>
            <a:r>
              <a:rPr lang="en-US" sz="2000" b="1" i="1" dirty="0">
                <a:latin typeface="+mn-lt"/>
              </a:rPr>
              <a:t>2 Cor 3:18</a:t>
            </a:r>
            <a:r>
              <a:rPr lang="en-US" sz="2000" i="1" dirty="0">
                <a:latin typeface="+mn-lt"/>
              </a:rPr>
              <a:t>  But we all, with unveiled face, beholding as in a mirror the glory of the Lord, are being transformed into the same image from glory to glory, just as by the Spirit of the Lord.</a:t>
            </a:r>
          </a:p>
          <a:p>
            <a:endParaRPr lang="en-US" sz="2000" i="1" dirty="0">
              <a:latin typeface="+mn-lt"/>
            </a:endParaRPr>
          </a:p>
          <a:p>
            <a:r>
              <a:rPr lang="en-US" sz="2000" b="1" i="1" dirty="0">
                <a:latin typeface="+mn-lt"/>
              </a:rPr>
              <a:t>1 Pet 1:15 </a:t>
            </a:r>
            <a:r>
              <a:rPr lang="en-US" sz="2000" i="1" dirty="0">
                <a:latin typeface="+mn-lt"/>
              </a:rPr>
              <a:t> but as He who called you is holy, you also be holy in all your conduct</a:t>
            </a: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Commentary - </a:t>
            </a:r>
            <a:r>
              <a:rPr lang="en-US" altLang="zh-CN" sz="2800" b="1" dirty="0" err="1">
                <a:latin typeface="Calibri" pitchFamily="34" charset="0"/>
              </a:rPr>
              <a:t>Eph</a:t>
            </a:r>
            <a:r>
              <a:rPr lang="en-US" altLang="zh-CN" sz="2800" b="1" dirty="0">
                <a:latin typeface="Calibri" pitchFamily="34" charset="0"/>
              </a:rPr>
              <a:t> 5:1</a:t>
            </a:r>
          </a:p>
        </p:txBody>
      </p:sp>
    </p:spTree>
    <p:extLst>
      <p:ext uri="{BB962C8B-B14F-4D97-AF65-F5344CB8AC3E}">
        <p14:creationId xmlns:p14="http://schemas.microsoft.com/office/powerpoint/2010/main" val="354290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5638800" cy="1295400"/>
          </a:xfrm>
          <a:effectLst/>
        </p:spPr>
        <p:txBody>
          <a:bodyPr>
            <a:noAutofit/>
          </a:bodyPr>
          <a:lstStyle/>
          <a:p>
            <a:pPr algn="ctr"/>
            <a:r>
              <a:rPr lang="en-US" sz="4000" dirty="0">
                <a:solidFill>
                  <a:schemeClr val="tx1">
                    <a:lumMod val="75000"/>
                    <a:lumOff val="25000"/>
                  </a:schemeClr>
                </a:solidFill>
                <a:effectLst>
                  <a:outerShdw blurRad="38100" dist="38100" dir="2700000" algn="tl">
                    <a:srgbClr val="000000">
                      <a:alpha val="43137"/>
                    </a:srgbClr>
                  </a:outerShdw>
                </a:effectLst>
              </a:rPr>
              <a:t>How do we Imitate God?</a:t>
            </a:r>
          </a:p>
        </p:txBody>
      </p:sp>
      <p:pic>
        <p:nvPicPr>
          <p:cNvPr id="4" name="Picture 3" descr="Wallpapers HQ - Wonderful Places Part 4 - 1001Best Wallpapers"/>
          <p:cNvPicPr>
            <a:picLocks noChangeAspect="1"/>
          </p:cNvPicPr>
          <p:nvPr/>
        </p:nvPicPr>
        <p:blipFill rotWithShape="1">
          <a:blip r:embed="rId2">
            <a:extLst>
              <a:ext uri="{28A0092B-C50C-407E-A947-70E740481C1C}">
                <a14:useLocalDpi xmlns:a14="http://schemas.microsoft.com/office/drawing/2010/main" val="0"/>
              </a:ext>
            </a:extLst>
          </a:blip>
          <a:srcRect t="-87" b="44435"/>
          <a:stretch/>
        </p:blipFill>
        <p:spPr>
          <a:xfrm>
            <a:off x="1104900" y="2438400"/>
            <a:ext cx="5257800" cy="2057400"/>
          </a:xfrm>
          <a:prstGeom prst="rect">
            <a:avLst/>
          </a:prstGeom>
          <a:effectLst>
            <a:reflection stA="79000" endPos="84000" dir="5400000" sy="-100000" algn="bl" rotWithShape="0"/>
          </a:effectLst>
        </p:spPr>
      </p:pic>
    </p:spTree>
    <p:extLst>
      <p:ext uri="{BB962C8B-B14F-4D97-AF65-F5344CB8AC3E}">
        <p14:creationId xmlns:p14="http://schemas.microsoft.com/office/powerpoint/2010/main" val="3427435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001000" cy="2062103"/>
          </a:xfrm>
          <a:prstGeom prst="rect">
            <a:avLst/>
          </a:prstGeom>
          <a:noFill/>
          <a:ln w="9525">
            <a:noFill/>
            <a:miter lim="800000"/>
            <a:headEnd/>
            <a:tailEnd/>
          </a:ln>
        </p:spPr>
        <p:txBody>
          <a:bodyPr>
            <a:spAutoFit/>
          </a:bodyPr>
          <a:lstStyle/>
          <a:p>
            <a:r>
              <a:rPr lang="en-US" sz="2200" b="1" dirty="0">
                <a:latin typeface="+mn-lt"/>
              </a:rPr>
              <a:t>John 13:15</a:t>
            </a:r>
            <a:r>
              <a:rPr lang="en-US" sz="2200" dirty="0">
                <a:latin typeface="+mn-lt"/>
              </a:rPr>
              <a:t>  For I have given you an example, that you should do as I have done to you.</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Example given for express purpose of being followed</a:t>
            </a:r>
          </a:p>
          <a:p>
            <a:endParaRPr lang="en-US" dirty="0"/>
          </a:p>
          <a:p>
            <a:endParaRPr lang="en-US" sz="2200" dirty="0">
              <a:latin typeface="+mn-lt"/>
              <a:cs typeface="Calibri" panose="020F0502020204030204" pitchFamily="34" charset="0"/>
            </a:endParaRPr>
          </a:p>
          <a:p>
            <a:pPr marL="342900" indent="-342900">
              <a:buFontTx/>
              <a:buChar char="•"/>
            </a:pPr>
            <a:endParaRPr lang="en-US" sz="2200" dirty="0">
              <a:solidFill>
                <a:srgbClr val="003399"/>
              </a:solidFill>
              <a:latin typeface="+mn-lt"/>
              <a:cs typeface="Calibri" panose="020F0502020204030204" pitchFamily="34" charset="0"/>
            </a:endParaRP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Follow Christ’s Example</a:t>
            </a:r>
          </a:p>
        </p:txBody>
      </p:sp>
    </p:spTree>
    <p:extLst>
      <p:ext uri="{BB962C8B-B14F-4D97-AF65-F5344CB8AC3E}">
        <p14:creationId xmlns:p14="http://schemas.microsoft.com/office/powerpoint/2010/main" val="189369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0"/>
          <p:cNvSpPr txBox="1">
            <a:spLocks noChangeArrowheads="1"/>
          </p:cNvSpPr>
          <p:nvPr/>
        </p:nvSpPr>
        <p:spPr bwMode="auto">
          <a:xfrm>
            <a:off x="609600" y="1069975"/>
            <a:ext cx="8001000" cy="4154984"/>
          </a:xfrm>
          <a:prstGeom prst="rect">
            <a:avLst/>
          </a:prstGeom>
          <a:noFill/>
          <a:ln w="9525">
            <a:noFill/>
            <a:miter lim="800000"/>
            <a:headEnd/>
            <a:tailEnd/>
          </a:ln>
        </p:spPr>
        <p:txBody>
          <a:bodyPr>
            <a:spAutoFit/>
          </a:bodyPr>
          <a:lstStyle/>
          <a:p>
            <a:r>
              <a:rPr lang="en-US" sz="2200" b="1" dirty="0" err="1">
                <a:latin typeface="+mn-lt"/>
              </a:rPr>
              <a:t>Eph</a:t>
            </a:r>
            <a:r>
              <a:rPr lang="en-US" sz="2200" b="1" dirty="0">
                <a:latin typeface="+mn-lt"/>
              </a:rPr>
              <a:t> 4:20 </a:t>
            </a:r>
            <a:r>
              <a:rPr lang="en-US" sz="2200" dirty="0">
                <a:latin typeface="+mn-lt"/>
              </a:rPr>
              <a:t>But you have not so learned Christ,  21  if indeed you have heard Him and have been taught by Him, as the truth is in Jesus: 22  that you put off, concerning your former conduct, the old man which grows corrupt according to the deceitful lusts,  23  and be renewed in the spirit of your mind,  24  and that you put on the new man which was created according to God, in true righteousness and holiness.</a:t>
            </a:r>
          </a:p>
          <a:p>
            <a:pPr marL="342900" indent="-342900">
              <a:buFontTx/>
              <a:buChar char="•"/>
            </a:pPr>
            <a:r>
              <a:rPr lang="en-US" sz="2200" dirty="0" err="1">
                <a:solidFill>
                  <a:srgbClr val="003399"/>
                </a:solidFill>
                <a:latin typeface="+mn-lt"/>
                <a:cs typeface="Calibri" panose="020F0502020204030204" pitchFamily="34" charset="0"/>
              </a:rPr>
              <a:t>Eph</a:t>
            </a:r>
            <a:r>
              <a:rPr lang="en-US" sz="2200" dirty="0">
                <a:solidFill>
                  <a:srgbClr val="003399"/>
                </a:solidFill>
                <a:latin typeface="+mn-lt"/>
                <a:cs typeface="Calibri" panose="020F0502020204030204" pitchFamily="34" charset="0"/>
              </a:rPr>
              <a:t> 5 assumes the new man is already in place (per 4:24) </a:t>
            </a:r>
          </a:p>
          <a:p>
            <a:pPr marL="342900" indent="-342900">
              <a:buFontTx/>
              <a:buChar char="•"/>
            </a:pPr>
            <a:r>
              <a:rPr lang="en-US" sz="2200" dirty="0" err="1">
                <a:solidFill>
                  <a:srgbClr val="003399"/>
                </a:solidFill>
                <a:latin typeface="+mn-lt"/>
                <a:cs typeface="Calibri" panose="020F0502020204030204" pitchFamily="34" charset="0"/>
              </a:rPr>
              <a:t>Eph</a:t>
            </a:r>
            <a:r>
              <a:rPr lang="en-US" sz="2200" dirty="0">
                <a:solidFill>
                  <a:srgbClr val="003399"/>
                </a:solidFill>
                <a:latin typeface="+mn-lt"/>
                <a:cs typeface="Calibri" panose="020F0502020204030204" pitchFamily="34" charset="0"/>
              </a:rPr>
              <a:t> 1-3 introduces the power available to fulfill </a:t>
            </a:r>
            <a:r>
              <a:rPr lang="en-US" sz="2200" dirty="0" err="1">
                <a:solidFill>
                  <a:srgbClr val="003399"/>
                </a:solidFill>
                <a:latin typeface="+mn-lt"/>
                <a:cs typeface="Calibri" panose="020F0502020204030204" pitchFamily="34" charset="0"/>
              </a:rPr>
              <a:t>Eph</a:t>
            </a:r>
            <a:r>
              <a:rPr lang="en-US" sz="2200" dirty="0">
                <a:solidFill>
                  <a:srgbClr val="003399"/>
                </a:solidFill>
                <a:latin typeface="+mn-lt"/>
                <a:cs typeface="Calibri" panose="020F0502020204030204" pitchFamily="34" charset="0"/>
              </a:rPr>
              <a:t> 4-6.</a:t>
            </a:r>
          </a:p>
          <a:p>
            <a:r>
              <a:rPr lang="en-US" sz="2200" b="1" dirty="0" err="1">
                <a:latin typeface="+mn-lt"/>
              </a:rPr>
              <a:t>Eph</a:t>
            </a:r>
            <a:r>
              <a:rPr lang="en-US" sz="2200" b="1" dirty="0">
                <a:latin typeface="+mn-lt"/>
              </a:rPr>
              <a:t> 3:20</a:t>
            </a:r>
            <a:r>
              <a:rPr lang="en-US" sz="2200" dirty="0">
                <a:latin typeface="+mn-lt"/>
              </a:rPr>
              <a:t>  Now to Him who is able to do exceedingly abundantly above all that we ask or think, according to the power that works in us</a:t>
            </a:r>
          </a:p>
        </p:txBody>
      </p:sp>
      <p:sp>
        <p:nvSpPr>
          <p:cNvPr id="24578"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Learned Christ (review from last time)</a:t>
            </a:r>
            <a:endParaRPr lang="en-US" altLang="zh-CN" sz="2800" i="1" dirty="0">
              <a:latin typeface="Calibri" pitchFamily="34" charset="0"/>
            </a:endParaRPr>
          </a:p>
        </p:txBody>
      </p:sp>
    </p:spTree>
    <p:extLst>
      <p:ext uri="{BB962C8B-B14F-4D97-AF65-F5344CB8AC3E}">
        <p14:creationId xmlns:p14="http://schemas.microsoft.com/office/powerpoint/2010/main" val="320670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0"/>
          <p:cNvSpPr txBox="1">
            <a:spLocks noChangeArrowheads="1"/>
          </p:cNvSpPr>
          <p:nvPr/>
        </p:nvSpPr>
        <p:spPr bwMode="auto">
          <a:xfrm>
            <a:off x="609600" y="1069975"/>
            <a:ext cx="8001000" cy="4154984"/>
          </a:xfrm>
          <a:prstGeom prst="rect">
            <a:avLst/>
          </a:prstGeom>
          <a:noFill/>
          <a:ln w="9525">
            <a:noFill/>
            <a:miter lim="800000"/>
            <a:headEnd/>
            <a:tailEnd/>
          </a:ln>
        </p:spPr>
        <p:txBody>
          <a:bodyPr>
            <a:spAutoFit/>
          </a:bodyPr>
          <a:lstStyle/>
          <a:p>
            <a:r>
              <a:rPr lang="en-US" sz="2200" b="1" dirty="0">
                <a:latin typeface="+mn-lt"/>
              </a:rPr>
              <a:t>1 </a:t>
            </a:r>
            <a:r>
              <a:rPr lang="en-US" sz="2200" b="1" dirty="0" err="1">
                <a:latin typeface="+mn-lt"/>
              </a:rPr>
              <a:t>Thess</a:t>
            </a:r>
            <a:r>
              <a:rPr lang="en-US" sz="2200" b="1" dirty="0">
                <a:latin typeface="+mn-lt"/>
              </a:rPr>
              <a:t> 4:1</a:t>
            </a:r>
            <a:r>
              <a:rPr lang="en-US" sz="2200" dirty="0">
                <a:latin typeface="+mn-lt"/>
              </a:rPr>
              <a:t>  Finally then, brethren, we urge and exhort in the Lord Jesus that you should abound more and more, just as you received from us how you ought to walk and to please God;  2  for you know what commandments we gave you through the Lord Jesus.  3  For this is the will of God, your sanctification: that you should abstain from sexual immorality;</a:t>
            </a:r>
          </a:p>
          <a:p>
            <a:pPr marL="342900" indent="-342900">
              <a:buFontTx/>
              <a:buChar char="•"/>
            </a:pPr>
            <a:r>
              <a:rPr lang="en-US" sz="2200" dirty="0">
                <a:solidFill>
                  <a:srgbClr val="003399"/>
                </a:solidFill>
                <a:latin typeface="+mn-lt"/>
                <a:cs typeface="Calibri" panose="020F0502020204030204" pitchFamily="34" charset="0"/>
              </a:rPr>
              <a:t>Vs. 1 Want to please God?  Grow in our walk with Him.</a:t>
            </a:r>
          </a:p>
          <a:p>
            <a:pPr marL="342900" indent="-342900">
              <a:buFontTx/>
              <a:buChar char="•"/>
            </a:pPr>
            <a:r>
              <a:rPr lang="en-US" sz="2200" dirty="0">
                <a:solidFill>
                  <a:srgbClr val="003399"/>
                </a:solidFill>
                <a:latin typeface="+mn-lt"/>
                <a:cs typeface="Calibri" panose="020F0502020204030204" pitchFamily="34" charset="0"/>
              </a:rPr>
              <a:t>Vs. 3 What is God’s will?  Your sanctification! (purification, state of purity &amp; holiness)</a:t>
            </a:r>
          </a:p>
          <a:p>
            <a:pPr marL="342900" indent="-342900">
              <a:buFontTx/>
              <a:buChar char="•"/>
            </a:pPr>
            <a:r>
              <a:rPr lang="en-US" sz="2200" dirty="0">
                <a:solidFill>
                  <a:srgbClr val="003399"/>
                </a:solidFill>
                <a:latin typeface="+mn-lt"/>
                <a:cs typeface="Calibri" panose="020F0502020204030204" pitchFamily="34" charset="0"/>
              </a:rPr>
              <a:t>Vs. 2-12 deal with several areas of conduct (sexual immorality, work ethic, honesty, brotherly love)</a:t>
            </a:r>
            <a:endParaRPr lang="en-US" sz="2200" dirty="0">
              <a:latin typeface="+mn-lt"/>
            </a:endParaRPr>
          </a:p>
          <a:p>
            <a:pPr marL="342900" indent="-342900">
              <a:buFontTx/>
              <a:buChar char="-"/>
            </a:pPr>
            <a:endParaRPr lang="en-US" sz="2200" dirty="0">
              <a:latin typeface="+mn-lt"/>
            </a:endParaRPr>
          </a:p>
        </p:txBody>
      </p:sp>
      <p:sp>
        <p:nvSpPr>
          <p:cNvPr id="24578"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Abound in Christ Commandments</a:t>
            </a:r>
            <a:endParaRPr lang="en-US" altLang="zh-CN" sz="2800" i="1" dirty="0">
              <a:latin typeface="Calibri" pitchFamily="34" charset="0"/>
            </a:endParaRPr>
          </a:p>
        </p:txBody>
      </p:sp>
    </p:spTree>
    <p:extLst>
      <p:ext uri="{BB962C8B-B14F-4D97-AF65-F5344CB8AC3E}">
        <p14:creationId xmlns:p14="http://schemas.microsoft.com/office/powerpoint/2010/main" val="3185696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153400" cy="2123658"/>
          </a:xfrm>
          <a:prstGeom prst="rect">
            <a:avLst/>
          </a:prstGeom>
          <a:noFill/>
          <a:ln w="9525">
            <a:noFill/>
            <a:miter lim="800000"/>
            <a:headEnd/>
            <a:tailEnd/>
          </a:ln>
        </p:spPr>
        <p:txBody>
          <a:bodyPr wrap="square">
            <a:spAutoFit/>
          </a:bodyPr>
          <a:lstStyle/>
          <a:p>
            <a:r>
              <a:rPr lang="en-US" sz="2200" b="1" dirty="0">
                <a:latin typeface="+mn-lt"/>
              </a:rPr>
              <a:t>1 Cor 4:16 </a:t>
            </a:r>
            <a:r>
              <a:rPr lang="en-US" sz="2200" dirty="0">
                <a:latin typeface="+mn-lt"/>
              </a:rPr>
              <a:t> Therefore I urge you, </a:t>
            </a:r>
            <a:r>
              <a:rPr lang="en-US" sz="2200" u="sng" dirty="0">
                <a:latin typeface="+mn-lt"/>
              </a:rPr>
              <a:t>imitate me</a:t>
            </a:r>
            <a:r>
              <a:rPr lang="en-US" sz="2200" dirty="0">
                <a:latin typeface="+mn-lt"/>
              </a:rPr>
              <a:t>.</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Paul left an example for Corinth (“imitate me”)</a:t>
            </a:r>
          </a:p>
          <a:p>
            <a:pPr marL="342900" indent="-342900">
              <a:buFont typeface="Arial" panose="020B0604020202020204" pitchFamily="34" charset="0"/>
              <a:buChar char="•"/>
            </a:pPr>
            <a:r>
              <a:rPr lang="en-US" sz="2200" dirty="0">
                <a:solidFill>
                  <a:srgbClr val="003399"/>
                </a:solidFill>
                <a:latin typeface="+mn-lt"/>
                <a:cs typeface="Calibri" panose="020F0502020204030204" pitchFamily="34" charset="0"/>
              </a:rPr>
              <a:t>Later Paul repeats the same instruction</a:t>
            </a:r>
          </a:p>
          <a:p>
            <a:r>
              <a:rPr lang="en-US" sz="2200" b="1" dirty="0">
                <a:latin typeface="+mn-lt"/>
              </a:rPr>
              <a:t>1 Cor 11:1</a:t>
            </a:r>
            <a:r>
              <a:rPr lang="en-US" sz="2200" dirty="0">
                <a:latin typeface="+mn-lt"/>
              </a:rPr>
              <a:t>  Imitate me, just as I also </a:t>
            </a:r>
            <a:r>
              <a:rPr lang="en-US" sz="2200" i="1" dirty="0">
                <a:latin typeface="+mn-lt"/>
              </a:rPr>
              <a:t>imitate</a:t>
            </a:r>
            <a:r>
              <a:rPr lang="en-US" sz="2200" dirty="0">
                <a:latin typeface="+mn-lt"/>
              </a:rPr>
              <a:t> Christ.</a:t>
            </a:r>
          </a:p>
          <a:p>
            <a:endParaRPr lang="en-US" sz="2200" dirty="0">
              <a:latin typeface="+mn-lt"/>
            </a:endParaRPr>
          </a:p>
          <a:p>
            <a:pPr marL="342900" indent="-342900">
              <a:buFont typeface="Arial" panose="020B0604020202020204" pitchFamily="34" charset="0"/>
              <a:buChar char="•"/>
            </a:pPr>
            <a:endParaRPr lang="en-US" sz="2200" dirty="0">
              <a:solidFill>
                <a:srgbClr val="003399"/>
              </a:solidFill>
              <a:latin typeface="+mn-lt"/>
              <a:cs typeface="Calibri" panose="020F0502020204030204"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Follow Apostle’s Example</a:t>
            </a:r>
          </a:p>
        </p:txBody>
      </p:sp>
    </p:spTree>
    <p:extLst>
      <p:ext uri="{BB962C8B-B14F-4D97-AF65-F5344CB8AC3E}">
        <p14:creationId xmlns:p14="http://schemas.microsoft.com/office/powerpoint/2010/main" val="2725032160"/>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10446</TotalTime>
  <Words>613</Words>
  <Application>Microsoft Office PowerPoint</Application>
  <PresentationFormat>On-screen Show (4:3)</PresentationFormat>
  <Paragraphs>169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宋体</vt:lpstr>
      <vt:lpstr>Aparajita</vt:lpstr>
      <vt:lpstr>Arial</vt:lpstr>
      <vt:lpstr>Calibri</vt:lpstr>
      <vt:lpstr>Wingdings</vt:lpstr>
      <vt:lpstr>Composite</vt:lpstr>
      <vt:lpstr>Ephesians Part VIII  Chapter 5:1-2</vt:lpstr>
      <vt:lpstr>PowerPoint Presentation</vt:lpstr>
      <vt:lpstr>PowerPoint Presentation</vt:lpstr>
      <vt:lpstr>PowerPoint Presentation</vt:lpstr>
      <vt:lpstr>How do we Imitate God?</vt:lpstr>
      <vt:lpstr>PowerPoint Presentation</vt:lpstr>
      <vt:lpstr>PowerPoint Presentation</vt:lpstr>
      <vt:lpstr>PowerPoint Presentation</vt:lpstr>
      <vt:lpstr>PowerPoint Presentation</vt:lpstr>
      <vt:lpstr>PowerPoint Presentation</vt:lpstr>
      <vt:lpstr>Examples Given</vt:lpstr>
      <vt:lpstr>PowerPoint Presentation</vt:lpstr>
      <vt:lpstr>PowerPoint Presentation</vt:lpstr>
      <vt:lpstr>PowerPoint Presentation</vt:lpstr>
      <vt:lpstr>PowerPoint Presentation</vt:lpstr>
      <vt:lpstr>PowerPoint Presentation</vt:lpstr>
      <vt:lpstr>PowerPoint Presentation</vt:lpstr>
      <vt:lpstr>Why Imitate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Part I</dc:title>
  <dc:creator>Chad</dc:creator>
  <cp:lastModifiedBy>Chad Cogburn</cp:lastModifiedBy>
  <cp:revision>435</cp:revision>
  <dcterms:created xsi:type="dcterms:W3CDTF">2016-05-24T04:13:28Z</dcterms:created>
  <dcterms:modified xsi:type="dcterms:W3CDTF">2017-07-02T15:02:56Z</dcterms:modified>
</cp:coreProperties>
</file>