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4" r:id="rId3"/>
    <p:sldId id="275" r:id="rId4"/>
    <p:sldId id="276" r:id="rId5"/>
    <p:sldId id="277" r:id="rId6"/>
    <p:sldId id="278" r:id="rId7"/>
    <p:sldId id="330" r:id="rId8"/>
    <p:sldId id="317" r:id="rId9"/>
    <p:sldId id="318" r:id="rId10"/>
    <p:sldId id="332" r:id="rId11"/>
    <p:sldId id="319" r:id="rId12"/>
    <p:sldId id="320" r:id="rId13"/>
    <p:sldId id="334" r:id="rId14"/>
    <p:sldId id="321" r:id="rId15"/>
    <p:sldId id="335" r:id="rId16"/>
    <p:sldId id="322" r:id="rId17"/>
    <p:sldId id="336" r:id="rId18"/>
    <p:sldId id="323" r:id="rId19"/>
    <p:sldId id="324" r:id="rId20"/>
    <p:sldId id="325" r:id="rId21"/>
    <p:sldId id="326" r:id="rId22"/>
    <p:sldId id="31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9" autoAdjust="0"/>
    <p:restoredTop sz="94660"/>
  </p:normalViewPr>
  <p:slideViewPr>
    <p:cSldViewPr>
      <p:cViewPr varScale="1">
        <p:scale>
          <a:sx n="87" d="100"/>
          <a:sy n="87" d="100"/>
        </p:scale>
        <p:origin x="-10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15F0513-5D93-4729-9160-ABB08BEAFBA6}" type="datetimeFigureOut">
              <a:rPr lang="en-US" smtClean="0"/>
              <a:t>12/6/2019</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F455B29-1FDA-49AF-BA79-65B8BC159F0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5F0513-5D93-4729-9160-ABB08BEAFBA6}"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55B29-1FDA-49AF-BA79-65B8BC159F0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5F0513-5D93-4729-9160-ABB08BEAFBA6}" type="datetimeFigureOut">
              <a:rPr lang="en-US" smtClean="0"/>
              <a:t>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455B29-1FDA-49AF-BA79-65B8BC159F0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15F0513-5D93-4729-9160-ABB08BEAFBA6}" type="datetimeFigureOut">
              <a:rPr lang="en-US" smtClean="0"/>
              <a:t>12/6/2019</a:t>
            </a:fld>
            <a:endParaRPr lang="en-US"/>
          </a:p>
        </p:txBody>
      </p:sp>
      <p:sp>
        <p:nvSpPr>
          <p:cNvPr id="9" name="Slide Number Placeholder 8"/>
          <p:cNvSpPr>
            <a:spLocks noGrp="1"/>
          </p:cNvSpPr>
          <p:nvPr>
            <p:ph type="sldNum" sz="quarter" idx="15"/>
          </p:nvPr>
        </p:nvSpPr>
        <p:spPr/>
        <p:txBody>
          <a:bodyPr rtlCol="0"/>
          <a:lstStyle/>
          <a:p>
            <a:fld id="{6F455B29-1FDA-49AF-BA79-65B8BC159F07}"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15F0513-5D93-4729-9160-ABB08BEAFBA6}" type="datetimeFigureOut">
              <a:rPr lang="en-US" smtClean="0"/>
              <a:t>12/6/2019</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F455B29-1FDA-49AF-BA79-65B8BC159F0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5F0513-5D93-4729-9160-ABB08BEAFBA6}" type="datetimeFigureOut">
              <a:rPr lang="en-US" smtClean="0"/>
              <a:t>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455B29-1FDA-49AF-BA79-65B8BC159F07}"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15F0513-5D93-4729-9160-ABB08BEAFBA6}" type="datetimeFigureOut">
              <a:rPr lang="en-US" smtClean="0"/>
              <a:t>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455B29-1FDA-49AF-BA79-65B8BC159F07}"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15F0513-5D93-4729-9160-ABB08BEAFBA6}" type="datetimeFigureOut">
              <a:rPr lang="en-US" smtClean="0"/>
              <a:t>12/6/2019</a:t>
            </a:fld>
            <a:endParaRPr lang="en-US"/>
          </a:p>
        </p:txBody>
      </p:sp>
      <p:sp>
        <p:nvSpPr>
          <p:cNvPr id="7" name="Slide Number Placeholder 6"/>
          <p:cNvSpPr>
            <a:spLocks noGrp="1"/>
          </p:cNvSpPr>
          <p:nvPr>
            <p:ph type="sldNum" sz="quarter" idx="11"/>
          </p:nvPr>
        </p:nvSpPr>
        <p:spPr/>
        <p:txBody>
          <a:bodyPr rtlCol="0"/>
          <a:lstStyle/>
          <a:p>
            <a:fld id="{6F455B29-1FDA-49AF-BA79-65B8BC159F07}"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5F0513-5D93-4729-9160-ABB08BEAFBA6}" type="datetimeFigureOut">
              <a:rPr lang="en-US" smtClean="0"/>
              <a:t>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455B29-1FDA-49AF-BA79-65B8BC159F0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15F0513-5D93-4729-9160-ABB08BEAFBA6}" type="datetimeFigureOut">
              <a:rPr lang="en-US" smtClean="0"/>
              <a:t>12/6/2019</a:t>
            </a:fld>
            <a:endParaRPr lang="en-US"/>
          </a:p>
        </p:txBody>
      </p:sp>
      <p:sp>
        <p:nvSpPr>
          <p:cNvPr id="22" name="Slide Number Placeholder 21"/>
          <p:cNvSpPr>
            <a:spLocks noGrp="1"/>
          </p:cNvSpPr>
          <p:nvPr>
            <p:ph type="sldNum" sz="quarter" idx="15"/>
          </p:nvPr>
        </p:nvSpPr>
        <p:spPr/>
        <p:txBody>
          <a:bodyPr rtlCol="0"/>
          <a:lstStyle/>
          <a:p>
            <a:fld id="{6F455B29-1FDA-49AF-BA79-65B8BC159F07}"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15F0513-5D93-4729-9160-ABB08BEAFBA6}" type="datetimeFigureOut">
              <a:rPr lang="en-US" smtClean="0"/>
              <a:t>12/6/2019</a:t>
            </a:fld>
            <a:endParaRPr lang="en-US"/>
          </a:p>
        </p:txBody>
      </p:sp>
      <p:sp>
        <p:nvSpPr>
          <p:cNvPr id="18" name="Slide Number Placeholder 17"/>
          <p:cNvSpPr>
            <a:spLocks noGrp="1"/>
          </p:cNvSpPr>
          <p:nvPr>
            <p:ph type="sldNum" sz="quarter" idx="11"/>
          </p:nvPr>
        </p:nvSpPr>
        <p:spPr/>
        <p:txBody>
          <a:bodyPr rtlCol="0"/>
          <a:lstStyle/>
          <a:p>
            <a:fld id="{6F455B29-1FDA-49AF-BA79-65B8BC159F07}"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15F0513-5D93-4729-9160-ABB08BEAFBA6}" type="datetimeFigureOut">
              <a:rPr lang="en-US" smtClean="0"/>
              <a:t>12/6/2019</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F455B29-1FDA-49AF-BA79-65B8BC159F0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524000"/>
            <a:ext cx="6172200" cy="3048000"/>
          </a:xfrm>
        </p:spPr>
        <p:txBody>
          <a:bodyPr>
            <a:noAutofit/>
          </a:bodyPr>
          <a:lstStyle/>
          <a:p>
            <a:r>
              <a:rPr lang="en-US" sz="6000" dirty="0" smtClean="0">
                <a:solidFill>
                  <a:schemeClr val="tx1"/>
                </a:solidFill>
              </a:rPr>
              <a:t>Traditions and Cultures of Mankind Part </a:t>
            </a:r>
            <a:r>
              <a:rPr lang="en-US" sz="6000" dirty="0" smtClean="0">
                <a:solidFill>
                  <a:schemeClr val="tx1"/>
                </a:solidFill>
              </a:rPr>
              <a:t>3</a:t>
            </a:r>
            <a:endParaRPr lang="en-US" sz="6000" dirty="0">
              <a:solidFill>
                <a:schemeClr val="tx1"/>
              </a:solidFill>
            </a:endParaRPr>
          </a:p>
        </p:txBody>
      </p:sp>
      <p:sp>
        <p:nvSpPr>
          <p:cNvPr id="3" name="Subtitle 2"/>
          <p:cNvSpPr>
            <a:spLocks noGrp="1"/>
          </p:cNvSpPr>
          <p:nvPr>
            <p:ph type="subTitle" idx="1"/>
          </p:nvPr>
        </p:nvSpPr>
        <p:spPr/>
        <p:txBody>
          <a:bodyPr>
            <a:normAutofit fontScale="77500" lnSpcReduction="20000"/>
          </a:bodyPr>
          <a:lstStyle/>
          <a:p>
            <a:endParaRPr lang="en-US" sz="2000" dirty="0" smtClean="0"/>
          </a:p>
          <a:p>
            <a:endParaRPr lang="en-US" sz="2000" dirty="0"/>
          </a:p>
          <a:p>
            <a:endParaRPr lang="en-US" sz="2000" dirty="0" smtClean="0"/>
          </a:p>
          <a:p>
            <a:endParaRPr lang="en-US" sz="2000" dirty="0"/>
          </a:p>
          <a:p>
            <a:r>
              <a:rPr lang="en-US" sz="2000" dirty="0" smtClean="0"/>
              <a:t>Albuquerque, NM,   </a:t>
            </a:r>
            <a:r>
              <a:rPr lang="en-US" sz="2000" dirty="0" smtClean="0"/>
              <a:t>December 8</a:t>
            </a:r>
            <a:r>
              <a:rPr lang="en-US" sz="2000" dirty="0" smtClean="0"/>
              <a:t>, </a:t>
            </a:r>
            <a:r>
              <a:rPr lang="en-US" sz="2000" dirty="0" smtClean="0"/>
              <a:t>2019</a:t>
            </a:r>
            <a:endParaRPr lang="en-US" sz="2000" dirty="0"/>
          </a:p>
        </p:txBody>
      </p:sp>
    </p:spTree>
    <p:extLst>
      <p:ext uri="{BB962C8B-B14F-4D97-AF65-F5344CB8AC3E}">
        <p14:creationId xmlns:p14="http://schemas.microsoft.com/office/powerpoint/2010/main" val="4635177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609600"/>
          </a:xfrm>
        </p:spPr>
        <p:txBody>
          <a:bodyPr>
            <a:noAutofit/>
          </a:bodyPr>
          <a:lstStyle/>
          <a:p>
            <a:r>
              <a:rPr lang="en-US" sz="3200" b="1" dirty="0" smtClean="0"/>
              <a:t>Does this description fit in our culture?</a:t>
            </a:r>
            <a:endParaRPr lang="en-US" sz="3200" b="1" dirty="0"/>
          </a:p>
        </p:txBody>
      </p:sp>
      <p:sp>
        <p:nvSpPr>
          <p:cNvPr id="3" name="Content Placeholder 2"/>
          <p:cNvSpPr>
            <a:spLocks noGrp="1"/>
          </p:cNvSpPr>
          <p:nvPr>
            <p:ph sz="quarter" idx="1"/>
          </p:nvPr>
        </p:nvSpPr>
        <p:spPr>
          <a:xfrm>
            <a:off x="457200" y="1219200"/>
            <a:ext cx="7467600" cy="5254752"/>
          </a:xfrm>
        </p:spPr>
        <p:txBody>
          <a:bodyPr>
            <a:normAutofit fontScale="92500"/>
          </a:bodyPr>
          <a:lstStyle/>
          <a:p>
            <a:r>
              <a:rPr lang="en-US" b="1" dirty="0" smtClean="0"/>
              <a:t>Rom 1:21  </a:t>
            </a:r>
            <a:r>
              <a:rPr lang="en-US" b="1" dirty="0"/>
              <a:t>because, although they knew God, they did not glorify Him as God, nor were thankful, but became futile in their thoughts, and their foolish hearts were darkened. </a:t>
            </a:r>
          </a:p>
          <a:p>
            <a:r>
              <a:rPr lang="en-US" b="1" dirty="0"/>
              <a:t>22  Professing to be wise, they became fools,</a:t>
            </a:r>
          </a:p>
          <a:p>
            <a:r>
              <a:rPr lang="en-US" b="1" dirty="0" smtClean="0"/>
              <a:t>23  </a:t>
            </a:r>
            <a:r>
              <a:rPr lang="en-US" b="1" dirty="0"/>
              <a:t>and changed the glory of the incorruptible God into an image made like corruptible man—and birds and four-footed animals and creeping things. </a:t>
            </a:r>
          </a:p>
          <a:p>
            <a:r>
              <a:rPr lang="en-US" dirty="0" smtClean="0"/>
              <a:t>24  </a:t>
            </a:r>
            <a:r>
              <a:rPr lang="en-US" dirty="0"/>
              <a:t>Therefore God also gave them up to uncleanness, in the lusts of their hearts, to dishonor their bodies among themselves, </a:t>
            </a:r>
          </a:p>
          <a:p>
            <a:r>
              <a:rPr lang="en-US" dirty="0" smtClean="0"/>
              <a:t>25  </a:t>
            </a:r>
            <a:r>
              <a:rPr lang="en-US" dirty="0"/>
              <a:t>who exchanged the truth of God for the lie, and worshiped and served the creature rather than the Creator, who is blessed forever. Amen.</a:t>
            </a:r>
          </a:p>
          <a:p>
            <a:endParaRPr lang="en-US" dirty="0"/>
          </a:p>
        </p:txBody>
      </p:sp>
    </p:spTree>
    <p:extLst>
      <p:ext uri="{BB962C8B-B14F-4D97-AF65-F5344CB8AC3E}">
        <p14:creationId xmlns:p14="http://schemas.microsoft.com/office/powerpoint/2010/main" val="1859539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01000" cy="639762"/>
          </a:xfrm>
        </p:spPr>
        <p:txBody>
          <a:bodyPr>
            <a:noAutofit/>
          </a:bodyPr>
          <a:lstStyle/>
          <a:p>
            <a:r>
              <a:rPr lang="en-US" sz="3200" b="1" dirty="0" smtClean="0"/>
              <a:t>Uncommitted, unstable, tossed to &amp; fro</a:t>
            </a:r>
            <a:endParaRPr lang="en-US" sz="3200" b="1" dirty="0"/>
          </a:p>
        </p:txBody>
      </p:sp>
      <p:sp>
        <p:nvSpPr>
          <p:cNvPr id="3" name="Content Placeholder 2"/>
          <p:cNvSpPr>
            <a:spLocks noGrp="1"/>
          </p:cNvSpPr>
          <p:nvPr>
            <p:ph sz="quarter" idx="1"/>
          </p:nvPr>
        </p:nvSpPr>
        <p:spPr>
          <a:xfrm>
            <a:off x="457200" y="1143000"/>
            <a:ext cx="7467600" cy="5330952"/>
          </a:xfrm>
        </p:spPr>
        <p:txBody>
          <a:bodyPr/>
          <a:lstStyle/>
          <a:p>
            <a:r>
              <a:rPr lang="en-US" dirty="0"/>
              <a:t>The </a:t>
            </a:r>
            <a:r>
              <a:rPr lang="en-US" b="1" dirty="0" smtClean="0"/>
              <a:t>Third Step </a:t>
            </a:r>
            <a:r>
              <a:rPr lang="en-US" dirty="0"/>
              <a:t>in Israel’s fall was </a:t>
            </a:r>
            <a:r>
              <a:rPr lang="en-US" u="sng" dirty="0"/>
              <a:t>instability.</a:t>
            </a:r>
            <a:r>
              <a:rPr lang="en-US" dirty="0"/>
              <a:t> They were unstable because their arrogance got in the way, even though some of them wanted to return to God</a:t>
            </a:r>
            <a:r>
              <a:rPr lang="en-US" dirty="0" smtClean="0"/>
              <a:t>.</a:t>
            </a:r>
          </a:p>
          <a:p>
            <a:r>
              <a:rPr lang="en-US" dirty="0"/>
              <a:t>Hos 6:3  Let us know, Let us pursue the knowledge of the LORD. His going forth is established as the morning</a:t>
            </a:r>
            <a:r>
              <a:rPr lang="en-US" u="sng" dirty="0"/>
              <a:t>; He will come to us like the rain, Like the latter and former rain to the earth. </a:t>
            </a:r>
          </a:p>
          <a:p>
            <a:r>
              <a:rPr lang="en-US" dirty="0"/>
              <a:t>Hos 6:4  "O Ephraim, what shall I do to you? O Judah, what shall I do to you</a:t>
            </a:r>
            <a:r>
              <a:rPr lang="en-US" b="1" dirty="0"/>
              <a:t>? For your faithfulness is like a morning cloud, And like the early dew it goes away. </a:t>
            </a:r>
          </a:p>
          <a:p>
            <a:endParaRPr lang="en-US" dirty="0"/>
          </a:p>
        </p:txBody>
      </p:sp>
    </p:spTree>
    <p:extLst>
      <p:ext uri="{BB962C8B-B14F-4D97-AF65-F5344CB8AC3E}">
        <p14:creationId xmlns:p14="http://schemas.microsoft.com/office/powerpoint/2010/main" val="567187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229600" cy="639762"/>
          </a:xfrm>
        </p:spPr>
        <p:txBody>
          <a:bodyPr>
            <a:normAutofit/>
          </a:bodyPr>
          <a:lstStyle/>
          <a:p>
            <a:r>
              <a:rPr lang="en-US" b="1" dirty="0" smtClean="0"/>
              <a:t>Next Lie.. Acceptance of a worldly culture</a:t>
            </a:r>
            <a:endParaRPr lang="en-US" b="1" dirty="0"/>
          </a:p>
        </p:txBody>
      </p:sp>
      <p:sp>
        <p:nvSpPr>
          <p:cNvPr id="3" name="Content Placeholder 2"/>
          <p:cNvSpPr>
            <a:spLocks noGrp="1"/>
          </p:cNvSpPr>
          <p:nvPr>
            <p:ph sz="quarter" idx="1"/>
          </p:nvPr>
        </p:nvSpPr>
        <p:spPr>
          <a:xfrm>
            <a:off x="457200" y="1066800"/>
            <a:ext cx="7696200" cy="5407152"/>
          </a:xfrm>
        </p:spPr>
        <p:txBody>
          <a:bodyPr>
            <a:normAutofit fontScale="92500"/>
          </a:bodyPr>
          <a:lstStyle/>
          <a:p>
            <a:r>
              <a:rPr lang="en-US" dirty="0"/>
              <a:t>Ignorance leads to pride, pride leads to instability, and instability leads to worldliness. Worldliness was the </a:t>
            </a:r>
            <a:r>
              <a:rPr lang="en-US" b="1" dirty="0" smtClean="0"/>
              <a:t>Fourth Step </a:t>
            </a:r>
            <a:r>
              <a:rPr lang="en-US" dirty="0"/>
              <a:t>in Israel’s fall.</a:t>
            </a:r>
            <a:endParaRPr lang="en-US" dirty="0" smtClean="0"/>
          </a:p>
          <a:p>
            <a:endParaRPr lang="en-US" dirty="0"/>
          </a:p>
          <a:p>
            <a:r>
              <a:rPr lang="en-US" dirty="0"/>
              <a:t>Hos 7:8  </a:t>
            </a:r>
            <a:r>
              <a:rPr lang="en-US" u="sng" dirty="0"/>
              <a:t>Ephraim mixes himself with the peoples; </a:t>
            </a:r>
            <a:r>
              <a:rPr lang="en-US" dirty="0"/>
              <a:t>Ephraim is a cake not turned. </a:t>
            </a:r>
          </a:p>
          <a:p>
            <a:r>
              <a:rPr lang="en-US" dirty="0"/>
              <a:t>9  </a:t>
            </a:r>
            <a:r>
              <a:rPr lang="en-US" u="sng" dirty="0"/>
              <a:t>Strangers devour his strength,</a:t>
            </a:r>
            <a:r>
              <a:rPr lang="en-US" dirty="0"/>
              <a:t> and he knows it not; gray hairs are sprinkled upon him, and he knows it not. </a:t>
            </a:r>
          </a:p>
          <a:p>
            <a:r>
              <a:rPr lang="en-US" dirty="0"/>
              <a:t>10  The pride of Israel testifies to his face; yet they do not return to the LORD their God, nor seek him, for all this. </a:t>
            </a:r>
          </a:p>
          <a:p>
            <a:r>
              <a:rPr lang="en-US" dirty="0"/>
              <a:t>11  </a:t>
            </a:r>
            <a:r>
              <a:rPr lang="en-US" u="sng" dirty="0"/>
              <a:t>Ephraim is like a dove, silly and without sense, calling to Egypt, going to Assyria</a:t>
            </a:r>
            <a:r>
              <a:rPr lang="en-US" u="sng" dirty="0" smtClean="0"/>
              <a:t>.    </a:t>
            </a:r>
            <a:r>
              <a:rPr lang="en-US" b="1" u="sng" dirty="0" smtClean="0"/>
              <a:t>Looking for answers in all the wrong places….without God</a:t>
            </a:r>
            <a:endParaRPr lang="en-US" b="1" u="sng" dirty="0"/>
          </a:p>
          <a:p>
            <a:endParaRPr lang="en-US" dirty="0"/>
          </a:p>
        </p:txBody>
      </p:sp>
    </p:spTree>
    <p:extLst>
      <p:ext uri="{BB962C8B-B14F-4D97-AF65-F5344CB8AC3E}">
        <p14:creationId xmlns:p14="http://schemas.microsoft.com/office/powerpoint/2010/main" val="2228038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609600"/>
          </a:xfrm>
        </p:spPr>
        <p:txBody>
          <a:bodyPr>
            <a:noAutofit/>
          </a:bodyPr>
          <a:lstStyle/>
          <a:p>
            <a:r>
              <a:rPr lang="en-US" sz="3200" b="1" dirty="0" smtClean="0"/>
              <a:t>Does this description fit in our culture?</a:t>
            </a:r>
            <a:endParaRPr lang="en-US" sz="3200" b="1" dirty="0"/>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r>
              <a:rPr lang="en-US" dirty="0" smtClean="0"/>
              <a:t>Rom 1:21  </a:t>
            </a:r>
            <a:r>
              <a:rPr lang="en-US" dirty="0"/>
              <a:t>because, although they knew God, they did not glorify Him as God, nor were thankful, but became futile in their thoughts, and their foolish hearts were darkened. </a:t>
            </a:r>
          </a:p>
          <a:p>
            <a:r>
              <a:rPr lang="en-US" dirty="0"/>
              <a:t>22  Professing to be wise, they became fools,</a:t>
            </a:r>
          </a:p>
          <a:p>
            <a:r>
              <a:rPr lang="en-US" dirty="0" smtClean="0"/>
              <a:t>23  </a:t>
            </a:r>
            <a:r>
              <a:rPr lang="en-US" dirty="0"/>
              <a:t>and changed the glory of the incorruptible God into an image made like corruptible man—and birds and four-footed animals and creeping things</a:t>
            </a:r>
            <a:r>
              <a:rPr lang="en-US" b="1" dirty="0"/>
              <a:t>. </a:t>
            </a:r>
          </a:p>
          <a:p>
            <a:r>
              <a:rPr lang="en-US" b="1" dirty="0" smtClean="0"/>
              <a:t>24  </a:t>
            </a:r>
            <a:r>
              <a:rPr lang="en-US" b="1" dirty="0"/>
              <a:t>Therefore God also gave them up to uncleanness, in the lusts of their hearts, to dishonor their bodies among themselves, </a:t>
            </a:r>
          </a:p>
          <a:p>
            <a:r>
              <a:rPr lang="en-US" b="1" dirty="0" smtClean="0"/>
              <a:t>25  </a:t>
            </a:r>
            <a:r>
              <a:rPr lang="en-US" b="1" dirty="0"/>
              <a:t>who exchanged the truth of God for the lie, and worshiped and served the creature rather than the Creator, who is blessed forever. Amen.</a:t>
            </a:r>
          </a:p>
          <a:p>
            <a:endParaRPr lang="en-US" dirty="0"/>
          </a:p>
        </p:txBody>
      </p:sp>
    </p:spTree>
    <p:extLst>
      <p:ext uri="{BB962C8B-B14F-4D97-AF65-F5344CB8AC3E}">
        <p14:creationId xmlns:p14="http://schemas.microsoft.com/office/powerpoint/2010/main" val="2292027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868362"/>
          </a:xfrm>
        </p:spPr>
        <p:txBody>
          <a:bodyPr>
            <a:normAutofit fontScale="90000"/>
          </a:bodyPr>
          <a:lstStyle/>
          <a:p>
            <a:r>
              <a:rPr lang="en-US" b="1" dirty="0" smtClean="0"/>
              <a:t>Accepting the cultural practices &amp; Philosophies of our world has consequences</a:t>
            </a:r>
            <a:endParaRPr lang="en-US" b="1" dirty="0"/>
          </a:p>
        </p:txBody>
      </p:sp>
      <p:sp>
        <p:nvSpPr>
          <p:cNvPr id="3" name="Content Placeholder 2"/>
          <p:cNvSpPr>
            <a:spLocks noGrp="1"/>
          </p:cNvSpPr>
          <p:nvPr>
            <p:ph sz="quarter" idx="1"/>
          </p:nvPr>
        </p:nvSpPr>
        <p:spPr>
          <a:xfrm>
            <a:off x="457200" y="1295400"/>
            <a:ext cx="7848600" cy="5410200"/>
          </a:xfrm>
        </p:spPr>
        <p:txBody>
          <a:bodyPr>
            <a:normAutofit fontScale="92500" lnSpcReduction="10000"/>
          </a:bodyPr>
          <a:lstStyle/>
          <a:p>
            <a:r>
              <a:rPr lang="en-US" dirty="0"/>
              <a:t>The </a:t>
            </a:r>
            <a:r>
              <a:rPr lang="en-US" b="1" dirty="0" smtClean="0"/>
              <a:t>Fifth Step </a:t>
            </a:r>
            <a:r>
              <a:rPr lang="en-US" dirty="0"/>
              <a:t>Hosea covered was a long discussion about how Israel would reap the consequences of mixing </a:t>
            </a:r>
            <a:r>
              <a:rPr lang="en-US" dirty="0" smtClean="0"/>
              <a:t>themselves </a:t>
            </a:r>
            <a:r>
              <a:rPr lang="en-US" dirty="0"/>
              <a:t>with the world. </a:t>
            </a:r>
            <a:endParaRPr lang="en-US" dirty="0" smtClean="0"/>
          </a:p>
          <a:p>
            <a:r>
              <a:rPr lang="en-US" dirty="0"/>
              <a:t>Hos 9:9  They have deeply corrupted themselves as in the days of </a:t>
            </a:r>
            <a:r>
              <a:rPr lang="en-US" dirty="0" err="1"/>
              <a:t>Gibeah</a:t>
            </a:r>
            <a:r>
              <a:rPr lang="en-US" dirty="0"/>
              <a:t>: he will remember their iniquity; he will punish their sins. </a:t>
            </a:r>
            <a:r>
              <a:rPr lang="en-US" dirty="0" smtClean="0"/>
              <a:t>    </a:t>
            </a:r>
            <a:r>
              <a:rPr lang="en-US" u="sng" dirty="0" smtClean="0"/>
              <a:t>The </a:t>
            </a:r>
            <a:r>
              <a:rPr lang="en-US" u="sng" dirty="0"/>
              <a:t>days of </a:t>
            </a:r>
            <a:r>
              <a:rPr lang="en-US" u="sng" dirty="0" err="1"/>
              <a:t>Gibeah</a:t>
            </a:r>
            <a:r>
              <a:rPr lang="en-US" u="sng" dirty="0"/>
              <a:t>” were days of deep sexual immorality, national apathy, and apostasy </a:t>
            </a:r>
            <a:r>
              <a:rPr lang="en-US" u="sng" dirty="0" smtClean="0"/>
              <a:t> Judges_19:1-30</a:t>
            </a:r>
            <a:r>
              <a:rPr lang="en-US" u="sng" dirty="0"/>
              <a:t>; </a:t>
            </a:r>
          </a:p>
          <a:p>
            <a:r>
              <a:rPr lang="en-US" dirty="0" smtClean="0"/>
              <a:t>Hos </a:t>
            </a:r>
            <a:r>
              <a:rPr lang="en-US" dirty="0"/>
              <a:t>9:11  Ephraim's glory shall fly away like a bird— no birth, no pregnancy, no conception! </a:t>
            </a:r>
          </a:p>
          <a:p>
            <a:r>
              <a:rPr lang="en-US" dirty="0" smtClean="0"/>
              <a:t>12  </a:t>
            </a:r>
            <a:r>
              <a:rPr lang="en-US" u="sng" dirty="0"/>
              <a:t>Even if they bring up children, </a:t>
            </a:r>
            <a:r>
              <a:rPr lang="en-US" dirty="0"/>
              <a:t>I will bereave them till none is left. Woe to them when I depart from them</a:t>
            </a:r>
            <a:r>
              <a:rPr lang="en-US" u="sng" dirty="0" smtClean="0"/>
              <a:t>!   </a:t>
            </a:r>
            <a:r>
              <a:rPr lang="en-US" b="1" u="sng" dirty="0" smtClean="0"/>
              <a:t>They will fade into the culture which is void of Godliness</a:t>
            </a:r>
            <a:endParaRPr lang="en-US" b="1" u="sng" dirty="0"/>
          </a:p>
          <a:p>
            <a:r>
              <a:rPr lang="en-US" dirty="0" smtClean="0"/>
              <a:t>13  </a:t>
            </a:r>
            <a:r>
              <a:rPr lang="en-US" dirty="0"/>
              <a:t>You have planted evil, harvested injustice, and eaten the fruit of your lies</a:t>
            </a:r>
            <a:r>
              <a:rPr lang="en-US" u="sng" dirty="0"/>
              <a:t>. You trusted your own strength and your powerful forces</a:t>
            </a:r>
            <a:r>
              <a:rPr lang="en-US" dirty="0" smtClean="0"/>
              <a:t>.   </a:t>
            </a:r>
            <a:endParaRPr lang="en-US" dirty="0"/>
          </a:p>
        </p:txBody>
      </p:sp>
    </p:spTree>
    <p:extLst>
      <p:ext uri="{BB962C8B-B14F-4D97-AF65-F5344CB8AC3E}">
        <p14:creationId xmlns:p14="http://schemas.microsoft.com/office/powerpoint/2010/main" val="1674854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t>Satan lies of morality &amp; gender roles</a:t>
            </a:r>
            <a:endParaRPr lang="en-US" b="1" dirty="0"/>
          </a:p>
        </p:txBody>
      </p:sp>
      <p:sp>
        <p:nvSpPr>
          <p:cNvPr id="3" name="Content Placeholder 2"/>
          <p:cNvSpPr>
            <a:spLocks noGrp="1"/>
          </p:cNvSpPr>
          <p:nvPr>
            <p:ph sz="quarter" idx="1"/>
          </p:nvPr>
        </p:nvSpPr>
        <p:spPr/>
        <p:txBody>
          <a:bodyPr/>
          <a:lstStyle/>
          <a:p>
            <a:r>
              <a:rPr lang="en-US" dirty="0"/>
              <a:t>Rom 1:26  For this reason God gave them up to vile passions. For even their women exchanged the natural use for what is against nature. </a:t>
            </a:r>
          </a:p>
          <a:p>
            <a:r>
              <a:rPr lang="en-US" dirty="0"/>
              <a:t>Rom 1:27  Likewise also the men, leaving the natural use of the woman, burned in their lust for one another, men with men committing what is shameful, and receiving in themselves the penalty of their error which was </a:t>
            </a:r>
            <a:r>
              <a:rPr lang="en-US" dirty="0" smtClean="0"/>
              <a:t>due.</a:t>
            </a:r>
            <a:endParaRPr lang="en-US" dirty="0"/>
          </a:p>
          <a:p>
            <a:endParaRPr lang="en-US" dirty="0"/>
          </a:p>
        </p:txBody>
      </p:sp>
    </p:spTree>
    <p:extLst>
      <p:ext uri="{BB962C8B-B14F-4D97-AF65-F5344CB8AC3E}">
        <p14:creationId xmlns:p14="http://schemas.microsoft.com/office/powerpoint/2010/main" val="549820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457200"/>
          </a:xfrm>
        </p:spPr>
        <p:txBody>
          <a:bodyPr>
            <a:normAutofit fontScale="90000"/>
          </a:bodyPr>
          <a:lstStyle/>
          <a:p>
            <a:r>
              <a:rPr lang="en-US" sz="3600" b="1" dirty="0" smtClean="0"/>
              <a:t>Consequences</a:t>
            </a:r>
            <a:r>
              <a:rPr lang="en-US" b="1" dirty="0" smtClean="0"/>
              <a:t> will come before redemption</a:t>
            </a:r>
            <a:endParaRPr lang="en-US" b="1" dirty="0"/>
          </a:p>
        </p:txBody>
      </p:sp>
      <p:sp>
        <p:nvSpPr>
          <p:cNvPr id="3" name="Content Placeholder 2"/>
          <p:cNvSpPr>
            <a:spLocks noGrp="1"/>
          </p:cNvSpPr>
          <p:nvPr>
            <p:ph sz="quarter" idx="1"/>
          </p:nvPr>
        </p:nvSpPr>
        <p:spPr>
          <a:xfrm>
            <a:off x="228600" y="762000"/>
            <a:ext cx="8458200" cy="6096000"/>
          </a:xfrm>
        </p:spPr>
        <p:txBody>
          <a:bodyPr>
            <a:normAutofit fontScale="92500" lnSpcReduction="20000"/>
          </a:bodyPr>
          <a:lstStyle/>
          <a:p>
            <a:r>
              <a:rPr lang="en-US" dirty="0"/>
              <a:t>Worldliness leads to corruption, which then leads to the </a:t>
            </a:r>
            <a:r>
              <a:rPr lang="en-US" b="1" dirty="0" smtClean="0"/>
              <a:t>Sixth Step </a:t>
            </a:r>
            <a:r>
              <a:rPr lang="en-US" dirty="0"/>
              <a:t>for Israel — </a:t>
            </a:r>
            <a:r>
              <a:rPr lang="en-US" dirty="0" smtClean="0"/>
              <a:t>backsliding, rejection of Godly instructions    for the lies of Satan </a:t>
            </a:r>
          </a:p>
          <a:p>
            <a:r>
              <a:rPr lang="en-US" dirty="0"/>
              <a:t>Hos 11:1  The Lord said, "I loved Israel when he was a child, and I called my son out of Egypt. </a:t>
            </a:r>
          </a:p>
          <a:p>
            <a:r>
              <a:rPr lang="en-US" dirty="0"/>
              <a:t>Hos 11:2  But the more I called the Israelites, </a:t>
            </a:r>
            <a:r>
              <a:rPr lang="en-US" b="1" dirty="0"/>
              <a:t>the more they left me.</a:t>
            </a:r>
            <a:r>
              <a:rPr lang="en-US" dirty="0"/>
              <a:t> The Israelites gave sacrifices to the false gods and burned incense to the idols. </a:t>
            </a:r>
          </a:p>
          <a:p>
            <a:r>
              <a:rPr lang="en-US" dirty="0"/>
              <a:t>Hos 11:3  "But I was the one who taught Ephraim to walk. I took the Israelites in my arms. I healed them, but they don't know that. </a:t>
            </a:r>
          </a:p>
          <a:p>
            <a:r>
              <a:rPr lang="en-US" dirty="0"/>
              <a:t>Hos 11:4  I led them with ropes, but they were ropes of love. I was like a person who set them free. I bent down and fed them. </a:t>
            </a:r>
          </a:p>
          <a:p>
            <a:r>
              <a:rPr lang="en-US" dirty="0"/>
              <a:t>Hos 11:5  "The Israelites will not go back to Egypt. The king of Assyria will become their king, because they refused to turn back to God. </a:t>
            </a:r>
          </a:p>
          <a:p>
            <a:r>
              <a:rPr lang="en-US" dirty="0"/>
              <a:t>Hos 11:6  The sword will swing against their cities and kill their strong men. It will destroy their leaders. </a:t>
            </a:r>
          </a:p>
          <a:p>
            <a:r>
              <a:rPr lang="en-US" dirty="0"/>
              <a:t>Hos 11:7  "My people expect me to come back. They will call to God above, </a:t>
            </a:r>
            <a:r>
              <a:rPr lang="en-US" b="1" dirty="0"/>
              <a:t>but he will not help them."</a:t>
            </a:r>
          </a:p>
          <a:p>
            <a:endParaRPr lang="en-US" dirty="0"/>
          </a:p>
        </p:txBody>
      </p:sp>
    </p:spTree>
    <p:extLst>
      <p:ext uri="{BB962C8B-B14F-4D97-AF65-F5344CB8AC3E}">
        <p14:creationId xmlns:p14="http://schemas.microsoft.com/office/powerpoint/2010/main" val="42926751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t>How deep into sin will our culture go?</a:t>
            </a:r>
            <a:endParaRPr lang="en-US" b="1" dirty="0"/>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r>
              <a:rPr lang="en-US" dirty="0"/>
              <a:t>Rom 1:28  And even as they did not like to retain God in their knowledge, God gave them over to a debased mind, to do those things which are not fitting; </a:t>
            </a:r>
          </a:p>
          <a:p>
            <a:r>
              <a:rPr lang="en-US" dirty="0"/>
              <a:t>Rom 1:29  being filled with all unrighteousness, sexual immorality, wickedness, covetousness, maliciousness; full of envy, murder, strife, deceit, evil-mindedness; they are whisperers, </a:t>
            </a:r>
          </a:p>
          <a:p>
            <a:r>
              <a:rPr lang="en-US" dirty="0"/>
              <a:t>Rom 1:30  backbiters, haters of God, violent, proud, boasters, inventors of evil things, disobedient to parents, </a:t>
            </a:r>
          </a:p>
          <a:p>
            <a:r>
              <a:rPr lang="en-US" dirty="0"/>
              <a:t>Rom 1:31  undiscerning, untrustworthy, unloving, unforgiving, unmerciful; </a:t>
            </a:r>
            <a:endParaRPr lang="en-US" dirty="0" smtClean="0"/>
          </a:p>
          <a:p>
            <a:r>
              <a:rPr lang="en-US" u="sng" dirty="0" smtClean="0"/>
              <a:t>Interview with Presidential candidate, Bloomberg</a:t>
            </a:r>
            <a:endParaRPr lang="en-US" u="sng" dirty="0"/>
          </a:p>
          <a:p>
            <a:endParaRPr lang="en-US" u="sng" dirty="0"/>
          </a:p>
        </p:txBody>
      </p:sp>
    </p:spTree>
    <p:extLst>
      <p:ext uri="{BB962C8B-B14F-4D97-AF65-F5344CB8AC3E}">
        <p14:creationId xmlns:p14="http://schemas.microsoft.com/office/powerpoint/2010/main" val="2608430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lstStyle/>
          <a:p>
            <a:r>
              <a:rPr lang="en-US" b="1" dirty="0" smtClean="0"/>
              <a:t>Solomon addresses  this rejection</a:t>
            </a:r>
            <a:endParaRPr lang="en-US" b="1" dirty="0"/>
          </a:p>
        </p:txBody>
      </p:sp>
      <p:sp>
        <p:nvSpPr>
          <p:cNvPr id="3" name="Content Placeholder 2"/>
          <p:cNvSpPr>
            <a:spLocks noGrp="1"/>
          </p:cNvSpPr>
          <p:nvPr>
            <p:ph sz="quarter" idx="1"/>
          </p:nvPr>
        </p:nvSpPr>
        <p:spPr>
          <a:xfrm>
            <a:off x="457200" y="1295400"/>
            <a:ext cx="7467600" cy="5178552"/>
          </a:xfrm>
        </p:spPr>
        <p:txBody>
          <a:bodyPr>
            <a:normAutofit/>
          </a:bodyPr>
          <a:lstStyle/>
          <a:p>
            <a:r>
              <a:rPr lang="en-US" dirty="0"/>
              <a:t> Solomon said that if people turn away from following God long enough, when they do cry out to God, He will laugh in the day of their </a:t>
            </a:r>
            <a:r>
              <a:rPr lang="en-US" dirty="0" smtClean="0"/>
              <a:t>distress    Prov. 1:24-26.</a:t>
            </a:r>
          </a:p>
          <a:p>
            <a:r>
              <a:rPr lang="en-US" dirty="0" smtClean="0"/>
              <a:t> </a:t>
            </a:r>
            <a:r>
              <a:rPr lang="en-US" dirty="0"/>
              <a:t>Israel had reached that point. They could cry out to God as much as they wanted and for as long as they wanted, but God would not hear them</a:t>
            </a:r>
            <a:r>
              <a:rPr lang="en-US" dirty="0" smtClean="0"/>
              <a:t>.</a:t>
            </a:r>
          </a:p>
          <a:p>
            <a:r>
              <a:rPr lang="en-US" dirty="0" smtClean="0"/>
              <a:t> </a:t>
            </a:r>
            <a:r>
              <a:rPr lang="en-US" dirty="0"/>
              <a:t>A lack of knowledge had led to pride, pride led to instability, instability to worldliness, worldliness to corruption, and  corruption to </a:t>
            </a:r>
            <a:r>
              <a:rPr lang="en-US" dirty="0" smtClean="0"/>
              <a:t>backsliding (an acceptance of the culture of the day.</a:t>
            </a:r>
          </a:p>
          <a:p>
            <a:r>
              <a:rPr lang="en-US" u="sng" dirty="0" smtClean="0"/>
              <a:t>Is time running short for a course correction in our culture?</a:t>
            </a:r>
            <a:endParaRPr lang="en-US" u="sng" dirty="0"/>
          </a:p>
        </p:txBody>
      </p:sp>
    </p:spTree>
    <p:extLst>
      <p:ext uri="{BB962C8B-B14F-4D97-AF65-F5344CB8AC3E}">
        <p14:creationId xmlns:p14="http://schemas.microsoft.com/office/powerpoint/2010/main" val="223885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US" b="1" dirty="0" smtClean="0"/>
              <a:t>Final Step: Leaving God’s culture and become identified with the world’s culture</a:t>
            </a:r>
            <a:endParaRPr lang="en-US" b="1" dirty="0"/>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r>
              <a:rPr lang="en-US" dirty="0"/>
              <a:t>The </a:t>
            </a:r>
            <a:r>
              <a:rPr lang="en-US" b="1" dirty="0" smtClean="0"/>
              <a:t>Seventh Step </a:t>
            </a:r>
            <a:r>
              <a:rPr lang="en-US" dirty="0"/>
              <a:t>was that of </a:t>
            </a:r>
            <a:r>
              <a:rPr lang="en-US" dirty="0" smtClean="0"/>
              <a:t>idolatry</a:t>
            </a:r>
            <a:r>
              <a:rPr lang="en-US" dirty="0"/>
              <a:t> </a:t>
            </a:r>
            <a:r>
              <a:rPr lang="en-US" dirty="0" smtClean="0"/>
              <a:t>and severance from God’s direction and protection.</a:t>
            </a:r>
          </a:p>
          <a:p>
            <a:r>
              <a:rPr lang="en-US" dirty="0"/>
              <a:t>Hos 13:1  When Ephraim spoke, trembling, He exalted himself in Israel; But when he offended through Baal worship, he died. </a:t>
            </a:r>
          </a:p>
          <a:p>
            <a:r>
              <a:rPr lang="en-US" dirty="0"/>
              <a:t>2  Now they sin more and more, And have made for themselves molded images, Idols of their silver, according to their skill; All of it is the work of craftsmen. They say of them, "Let the men who sacrifice kiss the calves!" </a:t>
            </a:r>
          </a:p>
          <a:p>
            <a:r>
              <a:rPr lang="en-US" dirty="0"/>
              <a:t>3  Therefore they shall be like the morning cloud And like the early dew that passes away, Like chaff blown off from a threshing floor And like smoke from a chimney.</a:t>
            </a:r>
          </a:p>
          <a:p>
            <a:endParaRPr lang="en-US" dirty="0"/>
          </a:p>
        </p:txBody>
      </p:sp>
    </p:spTree>
    <p:extLst>
      <p:ext uri="{BB962C8B-B14F-4D97-AF65-F5344CB8AC3E}">
        <p14:creationId xmlns:p14="http://schemas.microsoft.com/office/powerpoint/2010/main" val="102623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001000" cy="762000"/>
          </a:xfrm>
        </p:spPr>
        <p:txBody>
          <a:bodyPr>
            <a:noAutofit/>
          </a:bodyPr>
          <a:lstStyle/>
          <a:p>
            <a:r>
              <a:rPr lang="en-US" sz="3600" dirty="0" smtClean="0"/>
              <a:t>Deceit &amp; Lies…Satan’s </a:t>
            </a:r>
            <a:r>
              <a:rPr lang="en-US" sz="3600" dirty="0"/>
              <a:t>full-time job </a:t>
            </a:r>
          </a:p>
        </p:txBody>
      </p:sp>
      <p:sp>
        <p:nvSpPr>
          <p:cNvPr id="3" name="Content Placeholder 2"/>
          <p:cNvSpPr>
            <a:spLocks noGrp="1"/>
          </p:cNvSpPr>
          <p:nvPr>
            <p:ph sz="quarter" idx="1"/>
          </p:nvPr>
        </p:nvSpPr>
        <p:spPr>
          <a:xfrm>
            <a:off x="457200" y="1066800"/>
            <a:ext cx="7924800" cy="5867400"/>
          </a:xfrm>
        </p:spPr>
        <p:txBody>
          <a:bodyPr>
            <a:normAutofit/>
          </a:bodyPr>
          <a:lstStyle/>
          <a:p>
            <a:r>
              <a:rPr lang="en-US" b="1" dirty="0"/>
              <a:t>Satan’s  Purpose</a:t>
            </a:r>
            <a:r>
              <a:rPr lang="en-US" dirty="0"/>
              <a:t>:   To </a:t>
            </a:r>
            <a:r>
              <a:rPr lang="en-US" dirty="0" smtClean="0"/>
              <a:t>capture, spiritually wound and possess </a:t>
            </a:r>
            <a:r>
              <a:rPr lang="en-US" dirty="0"/>
              <a:t>the hearts of God’s People and H</a:t>
            </a:r>
            <a:r>
              <a:rPr lang="en-US" dirty="0" smtClean="0"/>
              <a:t>is </a:t>
            </a:r>
            <a:r>
              <a:rPr lang="en-US" dirty="0"/>
              <a:t>created </a:t>
            </a:r>
            <a:r>
              <a:rPr lang="en-US" dirty="0" smtClean="0"/>
              <a:t>beings through endless lies, deceit, and temptations, which creates a false sense of comfort in this culture.</a:t>
            </a:r>
            <a:endParaRPr lang="en-US" dirty="0" smtClean="0"/>
          </a:p>
          <a:p>
            <a:r>
              <a:rPr lang="en-US" dirty="0" err="1" smtClean="0"/>
              <a:t>Circ</a:t>
            </a:r>
            <a:r>
              <a:rPr lang="en-US" dirty="0" smtClean="0"/>
              <a:t>: 2500 B.C. The Flood… Global reset</a:t>
            </a:r>
          </a:p>
          <a:p>
            <a:r>
              <a:rPr lang="en-US" dirty="0" err="1" smtClean="0"/>
              <a:t>Circ</a:t>
            </a:r>
            <a:r>
              <a:rPr lang="en-US" dirty="0" smtClean="0"/>
              <a:t>: 2300 B.C. Tower of Babel… one world diffused</a:t>
            </a:r>
          </a:p>
          <a:p>
            <a:r>
              <a:rPr lang="en-US" dirty="0" smtClean="0"/>
              <a:t>Circ. 1950 B.C.  Sodom and Gomorrah, God’s Wrath</a:t>
            </a:r>
          </a:p>
          <a:p>
            <a:r>
              <a:rPr lang="en-US" dirty="0" smtClean="0"/>
              <a:t>1991 to 1300 B.C. Egypt dominance, gods…</a:t>
            </a:r>
            <a:r>
              <a:rPr lang="en-US" dirty="0" err="1" smtClean="0"/>
              <a:t>Pharoah</a:t>
            </a:r>
            <a:endParaRPr lang="en-US" dirty="0" smtClean="0"/>
          </a:p>
          <a:p>
            <a:r>
              <a:rPr lang="en-US" dirty="0" smtClean="0"/>
              <a:t>1400 to 100 B.C. Egypt</a:t>
            </a:r>
            <a:r>
              <a:rPr lang="en-US" dirty="0"/>
              <a:t>, Greece, China, India, Syria, </a:t>
            </a:r>
            <a:r>
              <a:rPr lang="en-US" dirty="0" smtClean="0"/>
              <a:t>Babylon, Persia </a:t>
            </a:r>
            <a:r>
              <a:rPr lang="en-US" dirty="0"/>
              <a:t>areas are settled, populated and the people look to pagan gods for their blessings of rain, crops, light, sea, the stars, moon, and take on images of animals, </a:t>
            </a:r>
            <a:r>
              <a:rPr lang="en-US" dirty="0" smtClean="0"/>
              <a:t>dragons.</a:t>
            </a:r>
          </a:p>
        </p:txBody>
      </p:sp>
    </p:spTree>
    <p:extLst>
      <p:ext uri="{BB962C8B-B14F-4D97-AF65-F5344CB8AC3E}">
        <p14:creationId xmlns:p14="http://schemas.microsoft.com/office/powerpoint/2010/main" val="22917368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305800" cy="715962"/>
          </a:xfrm>
        </p:spPr>
        <p:txBody>
          <a:bodyPr>
            <a:normAutofit/>
          </a:bodyPr>
          <a:lstStyle/>
          <a:p>
            <a:r>
              <a:rPr lang="en-US" b="1" dirty="0" smtClean="0"/>
              <a:t>Are we approving of Satan’s cultural lies?</a:t>
            </a:r>
            <a:endParaRPr lang="en-US" b="1" dirty="0"/>
          </a:p>
        </p:txBody>
      </p:sp>
      <p:sp>
        <p:nvSpPr>
          <p:cNvPr id="3" name="Content Placeholder 2"/>
          <p:cNvSpPr>
            <a:spLocks noGrp="1"/>
          </p:cNvSpPr>
          <p:nvPr>
            <p:ph sz="quarter" idx="1"/>
          </p:nvPr>
        </p:nvSpPr>
        <p:spPr>
          <a:xfrm>
            <a:off x="457200" y="1066800"/>
            <a:ext cx="7848600" cy="5407152"/>
          </a:xfrm>
        </p:spPr>
        <p:txBody>
          <a:bodyPr>
            <a:normAutofit fontScale="92500" lnSpcReduction="10000"/>
          </a:bodyPr>
          <a:lstStyle/>
          <a:p>
            <a:r>
              <a:rPr lang="en-US" dirty="0"/>
              <a:t>Rom 1:28  And even as they did not like to retain God in their knowledge, God gave them over to a debased mind, to do those things which are not fitting; </a:t>
            </a:r>
          </a:p>
          <a:p>
            <a:r>
              <a:rPr lang="en-US" dirty="0"/>
              <a:t>Rom 1:29  being filled with all unrighteousness, sexual immorality, wickedness, covetousness, maliciousness; full of envy, murder, strife, deceit, evil-mindedness; they are whisperers, </a:t>
            </a:r>
          </a:p>
          <a:p>
            <a:r>
              <a:rPr lang="en-US" dirty="0"/>
              <a:t>Rom 1:30  backbiters, haters of God, violent, proud, boasters, inventors of evil things, disobedient to parents, </a:t>
            </a:r>
          </a:p>
          <a:p>
            <a:r>
              <a:rPr lang="en-US" dirty="0"/>
              <a:t>Rom 1:31  undiscerning, untrustworthy, unloving, unforgiving, unmerciful; </a:t>
            </a:r>
          </a:p>
          <a:p>
            <a:r>
              <a:rPr lang="en-US" b="1" dirty="0"/>
              <a:t>Rom 1:32  who, knowing the righteous judgment of God, that those who practice such things are deserving of death, not only do the same but also approve of those who practice them.</a:t>
            </a:r>
          </a:p>
          <a:p>
            <a:endParaRPr lang="en-US" dirty="0"/>
          </a:p>
        </p:txBody>
      </p:sp>
    </p:spTree>
    <p:extLst>
      <p:ext uri="{BB962C8B-B14F-4D97-AF65-F5344CB8AC3E}">
        <p14:creationId xmlns:p14="http://schemas.microsoft.com/office/powerpoint/2010/main" val="3437815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b="1" dirty="0" smtClean="0"/>
              <a:t>Our battle ground in today’s culture</a:t>
            </a:r>
            <a:endParaRPr lang="en-US" b="1" dirty="0"/>
          </a:p>
        </p:txBody>
      </p:sp>
      <p:sp>
        <p:nvSpPr>
          <p:cNvPr id="3" name="Content Placeholder 2"/>
          <p:cNvSpPr>
            <a:spLocks noGrp="1"/>
          </p:cNvSpPr>
          <p:nvPr>
            <p:ph sz="quarter" idx="1"/>
          </p:nvPr>
        </p:nvSpPr>
        <p:spPr>
          <a:xfrm>
            <a:off x="457200" y="1143000"/>
            <a:ext cx="7467600" cy="5330952"/>
          </a:xfrm>
        </p:spPr>
        <p:txBody>
          <a:bodyPr>
            <a:normAutofit fontScale="92500" lnSpcReduction="10000"/>
          </a:bodyPr>
          <a:lstStyle/>
          <a:p>
            <a:r>
              <a:rPr lang="en-US" dirty="0" err="1" smtClean="0"/>
              <a:t>Santity</a:t>
            </a:r>
            <a:r>
              <a:rPr lang="en-US" dirty="0" smtClean="0"/>
              <a:t> of Human Life</a:t>
            </a:r>
          </a:p>
          <a:p>
            <a:r>
              <a:rPr lang="en-US" dirty="0" err="1" smtClean="0"/>
              <a:t>Santity</a:t>
            </a:r>
            <a:r>
              <a:rPr lang="en-US" dirty="0" smtClean="0"/>
              <a:t> of the Family Unit</a:t>
            </a:r>
          </a:p>
          <a:p>
            <a:r>
              <a:rPr lang="en-US" dirty="0" err="1" smtClean="0"/>
              <a:t>Santity</a:t>
            </a:r>
            <a:r>
              <a:rPr lang="en-US" dirty="0" smtClean="0"/>
              <a:t> of the Moral conduit of mankind</a:t>
            </a:r>
          </a:p>
          <a:p>
            <a:r>
              <a:rPr lang="en-US" dirty="0" err="1" smtClean="0"/>
              <a:t>Santity</a:t>
            </a:r>
            <a:r>
              <a:rPr lang="en-US" dirty="0" smtClean="0"/>
              <a:t> of the sacred covenant of Marriage</a:t>
            </a:r>
          </a:p>
          <a:p>
            <a:r>
              <a:rPr lang="en-US" dirty="0" smtClean="0"/>
              <a:t>Give God your attention, your heart, your total self</a:t>
            </a:r>
          </a:p>
          <a:p>
            <a:r>
              <a:rPr lang="en-US" dirty="0" smtClean="0"/>
              <a:t>Hold to God’s Standard high without wavering</a:t>
            </a:r>
          </a:p>
          <a:p>
            <a:r>
              <a:rPr lang="en-US" dirty="0" smtClean="0"/>
              <a:t>Truth is absolute by God’s definition</a:t>
            </a:r>
          </a:p>
          <a:p>
            <a:r>
              <a:rPr lang="en-US" dirty="0" smtClean="0"/>
              <a:t>Our actions, words, (or lack of) reflects our Heart</a:t>
            </a:r>
          </a:p>
          <a:p>
            <a:endParaRPr lang="en-US" dirty="0" smtClean="0"/>
          </a:p>
          <a:p>
            <a:r>
              <a:rPr lang="en-US" dirty="0"/>
              <a:t>Mat 15:7  Hypocrites! Well did Isaiah prophesy about you, saying</a:t>
            </a:r>
            <a:r>
              <a:rPr lang="en-US" dirty="0" smtClean="0"/>
              <a:t>:  8  these people draw near to me with their mouth, and honor me with their lips, but heir heart is far from me   9  and in vain they worship Me, teaching as doctrines the commandments of men.</a:t>
            </a:r>
            <a:endParaRPr lang="en-US" dirty="0"/>
          </a:p>
          <a:p>
            <a:endParaRPr lang="en-US" dirty="0"/>
          </a:p>
          <a:p>
            <a:endParaRPr lang="en-US" dirty="0" smtClean="0"/>
          </a:p>
        </p:txBody>
      </p:sp>
    </p:spTree>
    <p:extLst>
      <p:ext uri="{BB962C8B-B14F-4D97-AF65-F5344CB8AC3E}">
        <p14:creationId xmlns:p14="http://schemas.microsoft.com/office/powerpoint/2010/main" val="12509798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44562"/>
          </a:xfrm>
        </p:spPr>
        <p:txBody>
          <a:bodyPr>
            <a:normAutofit fontScale="90000"/>
          </a:bodyPr>
          <a:lstStyle/>
          <a:p>
            <a:r>
              <a:rPr lang="en-US" b="1" dirty="0"/>
              <a:t>We are in a battle:  Godly </a:t>
            </a:r>
            <a:r>
              <a:rPr lang="en-US" b="1" dirty="0" smtClean="0"/>
              <a:t>principles &amp; wisdom </a:t>
            </a:r>
            <a:r>
              <a:rPr lang="en-US" b="1" dirty="0"/>
              <a:t>vs. man’s philosophies and wisdom</a:t>
            </a:r>
          </a:p>
        </p:txBody>
      </p:sp>
      <p:sp>
        <p:nvSpPr>
          <p:cNvPr id="3" name="Content Placeholder 2"/>
          <p:cNvSpPr>
            <a:spLocks noGrp="1"/>
          </p:cNvSpPr>
          <p:nvPr>
            <p:ph sz="quarter" idx="1"/>
          </p:nvPr>
        </p:nvSpPr>
        <p:spPr/>
        <p:txBody>
          <a:bodyPr/>
          <a:lstStyle/>
          <a:p>
            <a:r>
              <a:rPr lang="en-US" sz="2800" b="1" dirty="0"/>
              <a:t>Do Our Daily </a:t>
            </a:r>
            <a:r>
              <a:rPr lang="en-US" sz="2800" b="1" dirty="0" smtClean="0"/>
              <a:t>Decisions </a:t>
            </a:r>
            <a:r>
              <a:rPr lang="en-US" sz="2800" b="1" dirty="0"/>
              <a:t>Glorify God</a:t>
            </a:r>
            <a:r>
              <a:rPr lang="en-US" sz="2800" b="1" dirty="0" smtClean="0"/>
              <a:t>?</a:t>
            </a:r>
            <a:endParaRPr lang="en-US" sz="2800" b="1" dirty="0"/>
          </a:p>
          <a:p>
            <a:r>
              <a:rPr lang="en-US" sz="2800" b="1" dirty="0"/>
              <a:t>Are we anchored in God Principles and Standards</a:t>
            </a:r>
            <a:r>
              <a:rPr lang="en-US" sz="2800" b="1" dirty="0" smtClean="0"/>
              <a:t>?</a:t>
            </a:r>
            <a:endParaRPr lang="en-US" sz="2800" b="1" dirty="0"/>
          </a:p>
          <a:p>
            <a:r>
              <a:rPr lang="en-US" sz="2800" b="1" dirty="0"/>
              <a:t>Can we recognize Satan’s lies as evidence in Today’s </a:t>
            </a:r>
            <a:r>
              <a:rPr lang="en-US" sz="2800" b="1" dirty="0" smtClean="0"/>
              <a:t>Culture?</a:t>
            </a:r>
            <a:endParaRPr lang="en-US" sz="2800" b="1" dirty="0"/>
          </a:p>
          <a:p>
            <a:r>
              <a:rPr lang="en-US" sz="2800" b="1" dirty="0"/>
              <a:t>What specific instructions in the God’s word exposes </a:t>
            </a:r>
            <a:r>
              <a:rPr lang="en-US" sz="2800" b="1" dirty="0" smtClean="0"/>
              <a:t>these lies?</a:t>
            </a:r>
            <a:endParaRPr lang="en-US" sz="2800" b="1" dirty="0"/>
          </a:p>
          <a:p>
            <a:r>
              <a:rPr lang="en-US" sz="2800" b="1" dirty="0"/>
              <a:t>Are we and our children, young adults, ready to face </a:t>
            </a:r>
            <a:r>
              <a:rPr lang="en-US" sz="2800" b="1" dirty="0" smtClean="0"/>
              <a:t>the lies of our culture</a:t>
            </a:r>
            <a:r>
              <a:rPr lang="en-US" sz="2800" b="1" dirty="0" smtClean="0"/>
              <a:t>? </a:t>
            </a:r>
            <a:endParaRPr lang="en-US" sz="2800" b="1" dirty="0"/>
          </a:p>
          <a:p>
            <a:endParaRPr lang="en-US" dirty="0"/>
          </a:p>
        </p:txBody>
      </p:sp>
    </p:spTree>
    <p:extLst>
      <p:ext uri="{BB962C8B-B14F-4D97-AF65-F5344CB8AC3E}">
        <p14:creationId xmlns:p14="http://schemas.microsoft.com/office/powerpoint/2010/main" val="9416218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4294967295"/>
          </p:nvPr>
        </p:nvSpPr>
        <p:spPr>
          <a:xfrm>
            <a:off x="228600" y="152400"/>
            <a:ext cx="8610600" cy="6477000"/>
          </a:xfrm>
        </p:spPr>
        <p:txBody>
          <a:bodyPr>
            <a:normAutofit fontScale="92500"/>
          </a:bodyPr>
          <a:lstStyle/>
          <a:p>
            <a:r>
              <a:rPr lang="en-US" dirty="0"/>
              <a:t>8</a:t>
            </a:r>
            <a:r>
              <a:rPr lang="en-US" dirty="0" smtClean="0"/>
              <a:t>00 to150 B.C.  The </a:t>
            </a:r>
            <a:r>
              <a:rPr lang="en-US" dirty="0"/>
              <a:t>Greek Stoic </a:t>
            </a:r>
            <a:r>
              <a:rPr lang="en-US" dirty="0" smtClean="0"/>
              <a:t>philosophers </a:t>
            </a:r>
            <a:r>
              <a:rPr lang="en-US" dirty="0"/>
              <a:t>and Greece ambition of world domination</a:t>
            </a:r>
            <a:r>
              <a:rPr lang="en-US" dirty="0" smtClean="0"/>
              <a:t>.</a:t>
            </a:r>
          </a:p>
          <a:p>
            <a:r>
              <a:rPr lang="en-US" dirty="0" smtClean="0"/>
              <a:t>150 B.C. to 427 A.D.  Roman </a:t>
            </a:r>
            <a:r>
              <a:rPr lang="en-US" dirty="0"/>
              <a:t>domination centered the focus on their god… </a:t>
            </a:r>
            <a:r>
              <a:rPr lang="en-US" dirty="0" smtClean="0"/>
              <a:t>Caesar, the government, their army, their culture</a:t>
            </a:r>
          </a:p>
          <a:p>
            <a:r>
              <a:rPr lang="en-US" dirty="0" smtClean="0"/>
              <a:t>400 to 800 A.D. The Goths, </a:t>
            </a:r>
            <a:r>
              <a:rPr lang="en-US" dirty="0" err="1" smtClean="0"/>
              <a:t>Brittons</a:t>
            </a:r>
            <a:r>
              <a:rPr lang="en-US" dirty="0" smtClean="0"/>
              <a:t>, Celtics, </a:t>
            </a:r>
            <a:r>
              <a:rPr lang="en-US" dirty="0" err="1" smtClean="0"/>
              <a:t>Gauls</a:t>
            </a:r>
            <a:r>
              <a:rPr lang="en-US" dirty="0" smtClean="0"/>
              <a:t> and many more forms of temporary kingdoms based of their armies, trade dominance, control of the seas, land trade routes. The ugliness of war, brutality, immorality came dominate. Might makes </a:t>
            </a:r>
            <a:r>
              <a:rPr lang="en-US" dirty="0" err="1" smtClean="0"/>
              <a:t>Right..Lie</a:t>
            </a:r>
            <a:endParaRPr lang="en-US" dirty="0" smtClean="0"/>
          </a:p>
          <a:p>
            <a:r>
              <a:rPr lang="en-US" dirty="0" smtClean="0"/>
              <a:t>700 to 1800 A.D. Holy Roman Empire and a religion(s) of the antichrist seize the world and isolate/controls the word of God.</a:t>
            </a:r>
          </a:p>
          <a:p>
            <a:r>
              <a:rPr lang="en-US" dirty="0"/>
              <a:t>False religions begin to develop.  Muslims, </a:t>
            </a:r>
            <a:r>
              <a:rPr lang="en-US" dirty="0" smtClean="0"/>
              <a:t>Hindu, </a:t>
            </a:r>
            <a:r>
              <a:rPr lang="en-US" dirty="0" err="1" smtClean="0"/>
              <a:t>Buddhest</a:t>
            </a:r>
            <a:r>
              <a:rPr lang="en-US" dirty="0"/>
              <a:t>, </a:t>
            </a:r>
            <a:r>
              <a:rPr lang="en-US" dirty="0" smtClean="0"/>
              <a:t>Indigenous gods, Atheists, Satanic </a:t>
            </a:r>
            <a:r>
              <a:rPr lang="en-US" dirty="0"/>
              <a:t>cults(witchcraft), </a:t>
            </a:r>
            <a:r>
              <a:rPr lang="en-US" dirty="0" smtClean="0"/>
              <a:t>and others</a:t>
            </a:r>
          </a:p>
          <a:p>
            <a:r>
              <a:rPr lang="en-US" dirty="0" smtClean="0"/>
              <a:t>Seeds of humanism were identified, planted, sprout and develop</a:t>
            </a:r>
          </a:p>
          <a:p>
            <a:r>
              <a:rPr lang="en-US" dirty="0" smtClean="0"/>
              <a:t>Man’s modern day philosophies sprout and take root; evolution, Marxist, Dewey’s education system, entertainment gods</a:t>
            </a:r>
          </a:p>
          <a:p>
            <a:r>
              <a:rPr lang="en-US" dirty="0" smtClean="0"/>
              <a:t>1600-now John Locke’s </a:t>
            </a:r>
            <a:r>
              <a:rPr lang="en-US" dirty="0"/>
              <a:t>H</a:t>
            </a:r>
            <a:r>
              <a:rPr lang="en-US" dirty="0" smtClean="0"/>
              <a:t>umanism Religion…The World (culture) evolves around man</a:t>
            </a:r>
            <a:r>
              <a:rPr lang="en-US" u="sng" dirty="0" smtClean="0"/>
              <a:t>.  God is only a crutch to the </a:t>
            </a:r>
            <a:r>
              <a:rPr lang="en-US" u="sng" dirty="0" err="1" smtClean="0"/>
              <a:t>ignorance</a:t>
            </a:r>
            <a:r>
              <a:rPr lang="en-US" dirty="0" err="1" smtClean="0"/>
              <a:t>..Lie</a:t>
            </a:r>
            <a:endParaRPr lang="en-US" dirty="0"/>
          </a:p>
        </p:txBody>
      </p:sp>
    </p:spTree>
    <p:extLst>
      <p:ext uri="{BB962C8B-B14F-4D97-AF65-F5344CB8AC3E}">
        <p14:creationId xmlns:p14="http://schemas.microsoft.com/office/powerpoint/2010/main" val="2327094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r>
              <a:rPr lang="en-US" sz="4800" dirty="0" smtClean="0"/>
              <a:t>The World’s Top </a:t>
            </a:r>
            <a:r>
              <a:rPr lang="en-US" sz="4800" dirty="0"/>
              <a:t>R</a:t>
            </a:r>
            <a:r>
              <a:rPr lang="en-US" sz="4800" dirty="0" smtClean="0"/>
              <a:t>eligions</a:t>
            </a:r>
            <a:endParaRPr lang="en-US" sz="4800" dirty="0"/>
          </a:p>
        </p:txBody>
      </p:sp>
      <p:sp>
        <p:nvSpPr>
          <p:cNvPr id="3" name="Content Placeholder 2"/>
          <p:cNvSpPr>
            <a:spLocks noGrp="1"/>
          </p:cNvSpPr>
          <p:nvPr>
            <p:ph sz="quarter" idx="1"/>
          </p:nvPr>
        </p:nvSpPr>
        <p:spPr>
          <a:xfrm>
            <a:off x="457200" y="990600"/>
            <a:ext cx="7467600" cy="5791200"/>
          </a:xfrm>
        </p:spPr>
        <p:txBody>
          <a:bodyPr>
            <a:normAutofit fontScale="70000" lnSpcReduction="20000"/>
          </a:bodyPr>
          <a:lstStyle/>
          <a:p>
            <a:r>
              <a:rPr lang="en-US" dirty="0"/>
              <a:t>Christianity (2.1 billion)</a:t>
            </a:r>
          </a:p>
          <a:p>
            <a:r>
              <a:rPr lang="en-US" dirty="0"/>
              <a:t>Islam (1.3 billion)</a:t>
            </a:r>
          </a:p>
          <a:p>
            <a:r>
              <a:rPr lang="en-US" dirty="0"/>
              <a:t>Nonreligious (Secular/Agnostic/Atheist) (1.1 billion)</a:t>
            </a:r>
          </a:p>
          <a:p>
            <a:r>
              <a:rPr lang="en-US" dirty="0"/>
              <a:t>Hinduism (900 million)</a:t>
            </a:r>
          </a:p>
          <a:p>
            <a:r>
              <a:rPr lang="en-US" dirty="0"/>
              <a:t>Chinese traditional religion (394 million)</a:t>
            </a:r>
          </a:p>
          <a:p>
            <a:r>
              <a:rPr lang="en-US" dirty="0"/>
              <a:t>Buddhism 376 million</a:t>
            </a:r>
          </a:p>
          <a:p>
            <a:r>
              <a:rPr lang="en-US" dirty="0"/>
              <a:t>Primal-indigenous (300 million)</a:t>
            </a:r>
          </a:p>
          <a:p>
            <a:r>
              <a:rPr lang="en-US" dirty="0"/>
              <a:t>African traditional and Diasporic (100 million)</a:t>
            </a:r>
          </a:p>
          <a:p>
            <a:r>
              <a:rPr lang="en-US" dirty="0"/>
              <a:t>Sikhism (23 million)</a:t>
            </a:r>
          </a:p>
          <a:p>
            <a:r>
              <a:rPr lang="en-US" dirty="0"/>
              <a:t>Juche (19 million)</a:t>
            </a:r>
          </a:p>
          <a:p>
            <a:r>
              <a:rPr lang="en-US" dirty="0"/>
              <a:t>Spiritism (15 million)</a:t>
            </a:r>
          </a:p>
          <a:p>
            <a:r>
              <a:rPr lang="en-US" dirty="0"/>
              <a:t>Judaism (14 million)</a:t>
            </a:r>
          </a:p>
          <a:p>
            <a:r>
              <a:rPr lang="en-US" dirty="0" err="1"/>
              <a:t>Bahai</a:t>
            </a:r>
            <a:r>
              <a:rPr lang="en-US" dirty="0"/>
              <a:t> (7 million)</a:t>
            </a:r>
          </a:p>
          <a:p>
            <a:r>
              <a:rPr lang="en-US" dirty="0"/>
              <a:t>Jainism (4.2 million)</a:t>
            </a:r>
          </a:p>
          <a:p>
            <a:r>
              <a:rPr lang="en-US" dirty="0"/>
              <a:t>Shinto (4 million)</a:t>
            </a:r>
          </a:p>
          <a:p>
            <a:r>
              <a:rPr lang="en-US" dirty="0"/>
              <a:t>Cao Dai (4 million)</a:t>
            </a:r>
          </a:p>
          <a:p>
            <a:r>
              <a:rPr lang="en-US" dirty="0"/>
              <a:t>Zoroastrianism (2.6 million)</a:t>
            </a:r>
          </a:p>
          <a:p>
            <a:r>
              <a:rPr lang="en-US" dirty="0"/>
              <a:t>Tenrikyo (2 million)</a:t>
            </a:r>
          </a:p>
          <a:p>
            <a:r>
              <a:rPr lang="en-US" dirty="0"/>
              <a:t>Neo-Paganism (1 million)</a:t>
            </a:r>
          </a:p>
          <a:p>
            <a:r>
              <a:rPr lang="en-US" dirty="0"/>
              <a:t>Unitarian-Universalism (800,000)</a:t>
            </a:r>
            <a:endParaRPr lang="en-US" dirty="0"/>
          </a:p>
        </p:txBody>
      </p:sp>
    </p:spTree>
    <p:extLst>
      <p:ext uri="{BB962C8B-B14F-4D97-AF65-F5344CB8AC3E}">
        <p14:creationId xmlns:p14="http://schemas.microsoft.com/office/powerpoint/2010/main" val="1524636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685800"/>
          </a:xfrm>
        </p:spPr>
        <p:txBody>
          <a:bodyPr/>
          <a:lstStyle/>
          <a:p>
            <a:r>
              <a:rPr lang="en-US" dirty="0" smtClean="0"/>
              <a:t>Rejection of God… the One and Only</a:t>
            </a:r>
            <a:endParaRPr lang="en-US" dirty="0"/>
          </a:p>
        </p:txBody>
      </p:sp>
      <p:sp>
        <p:nvSpPr>
          <p:cNvPr id="4" name="Content Placeholder 3"/>
          <p:cNvSpPr>
            <a:spLocks noGrp="1"/>
          </p:cNvSpPr>
          <p:nvPr>
            <p:ph sz="quarter" idx="1"/>
          </p:nvPr>
        </p:nvSpPr>
        <p:spPr>
          <a:xfrm>
            <a:off x="457200" y="914400"/>
            <a:ext cx="7848600" cy="5788152"/>
          </a:xfrm>
        </p:spPr>
        <p:txBody>
          <a:bodyPr>
            <a:normAutofit lnSpcReduction="10000"/>
          </a:bodyPr>
          <a:lstStyle/>
          <a:p>
            <a:r>
              <a:rPr lang="en-US" dirty="0"/>
              <a:t>Hos 5:1  "Hear this, O priests! Take heed, O house of </a:t>
            </a:r>
            <a:r>
              <a:rPr lang="en-US" u="sng" dirty="0"/>
              <a:t>Israel! Give ear, O house of the king! For yours is the judgment, Because you have been a snare to </a:t>
            </a:r>
            <a:r>
              <a:rPr lang="en-US" u="sng" dirty="0" err="1"/>
              <a:t>Mizpah</a:t>
            </a:r>
            <a:r>
              <a:rPr lang="en-US" u="sng" dirty="0"/>
              <a:t> And a net spread on Tabor. </a:t>
            </a:r>
          </a:p>
          <a:p>
            <a:r>
              <a:rPr lang="en-US" dirty="0" smtClean="0"/>
              <a:t>2  </a:t>
            </a:r>
            <a:r>
              <a:rPr lang="en-US" dirty="0"/>
              <a:t>The </a:t>
            </a:r>
            <a:r>
              <a:rPr lang="en-US" u="sng" dirty="0" err="1" smtClean="0"/>
              <a:t>revolters</a:t>
            </a:r>
            <a:r>
              <a:rPr lang="en-US" u="sng" dirty="0" smtClean="0"/>
              <a:t> (they that turned away) </a:t>
            </a:r>
            <a:r>
              <a:rPr lang="en-US" u="sng" dirty="0"/>
              <a:t>are deeply involved in slaughter, Though I rebuke them all. </a:t>
            </a:r>
          </a:p>
          <a:p>
            <a:r>
              <a:rPr lang="en-US" dirty="0" smtClean="0"/>
              <a:t>3  </a:t>
            </a:r>
            <a:r>
              <a:rPr lang="en-US" dirty="0"/>
              <a:t>I know Ephraim, And Israel is not hidden from Me; For now, O Ephraim</a:t>
            </a:r>
            <a:r>
              <a:rPr lang="en-US" u="sng" dirty="0"/>
              <a:t>, you commit harlotry; Israel is defiled</a:t>
            </a:r>
            <a:r>
              <a:rPr lang="en-US" dirty="0"/>
              <a:t>.</a:t>
            </a:r>
          </a:p>
          <a:p>
            <a:r>
              <a:rPr lang="en-US" dirty="0" smtClean="0"/>
              <a:t>4  </a:t>
            </a:r>
            <a:r>
              <a:rPr lang="en-US" dirty="0"/>
              <a:t>"They do not direct their deeds Toward turning to their God</a:t>
            </a:r>
            <a:r>
              <a:rPr lang="en-US" u="sng" dirty="0"/>
              <a:t>, </a:t>
            </a:r>
            <a:r>
              <a:rPr lang="en-US" b="1" u="sng" dirty="0"/>
              <a:t>For the spirit of harlotry </a:t>
            </a:r>
            <a:r>
              <a:rPr lang="en-US" u="sng" dirty="0"/>
              <a:t>is in their midst, And they do not know the LORD. </a:t>
            </a:r>
            <a:endParaRPr lang="en-US" u="sng" dirty="0" smtClean="0"/>
          </a:p>
          <a:p>
            <a:endParaRPr lang="en-US" u="sng" dirty="0"/>
          </a:p>
          <a:p>
            <a:r>
              <a:rPr lang="en-US" b="1" dirty="0" smtClean="0"/>
              <a:t>Acceptance of a Godless culture is a rejection of God’s Truth and </a:t>
            </a:r>
            <a:r>
              <a:rPr lang="en-US" b="1" dirty="0"/>
              <a:t>P</a:t>
            </a:r>
            <a:r>
              <a:rPr lang="en-US" b="1" dirty="0" smtClean="0"/>
              <a:t>rinciples.</a:t>
            </a:r>
            <a:endParaRPr lang="en-US" b="1" dirty="0"/>
          </a:p>
        </p:txBody>
      </p:sp>
    </p:spTree>
    <p:extLst>
      <p:ext uri="{BB962C8B-B14F-4D97-AF65-F5344CB8AC3E}">
        <p14:creationId xmlns:p14="http://schemas.microsoft.com/office/powerpoint/2010/main" val="2555985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85800"/>
          </a:xfrm>
        </p:spPr>
        <p:txBody>
          <a:bodyPr>
            <a:normAutofit fontScale="90000"/>
          </a:bodyPr>
          <a:lstStyle/>
          <a:p>
            <a:r>
              <a:rPr lang="en-US" sz="3600" b="1" dirty="0"/>
              <a:t>God is constantly cleansing his creation</a:t>
            </a:r>
            <a:endParaRPr lang="en-US" sz="3600" b="1" dirty="0"/>
          </a:p>
        </p:txBody>
      </p:sp>
      <p:sp>
        <p:nvSpPr>
          <p:cNvPr id="3" name="Content Placeholder 2"/>
          <p:cNvSpPr>
            <a:spLocks noGrp="1"/>
          </p:cNvSpPr>
          <p:nvPr>
            <p:ph sz="quarter" idx="1"/>
          </p:nvPr>
        </p:nvSpPr>
        <p:spPr>
          <a:xfrm>
            <a:off x="228600" y="990600"/>
            <a:ext cx="8153400" cy="5483352"/>
          </a:xfrm>
        </p:spPr>
        <p:txBody>
          <a:bodyPr>
            <a:normAutofit lnSpcReduction="10000"/>
          </a:bodyPr>
          <a:lstStyle/>
          <a:p>
            <a:r>
              <a:rPr lang="en-US" dirty="0"/>
              <a:t>Rom 1:16  For I am not ashamed of the gospel of Christ, for it is the power of God to salvation for everyone who believes, for the Jew first and also for the Greek. </a:t>
            </a:r>
          </a:p>
          <a:p>
            <a:r>
              <a:rPr lang="en-US" dirty="0"/>
              <a:t>17  For in it the righteousness of God is revealed from faith to faith; as it is written, "THE JUST SHALL LIVE BY FAITH." </a:t>
            </a:r>
          </a:p>
          <a:p>
            <a:r>
              <a:rPr lang="en-US" b="1" u="sng" dirty="0"/>
              <a:t>18  For the wrath of God is revealed from heaven against all ungodliness and unrighteousness of men, who suppress the truth in unrighteousness, </a:t>
            </a:r>
          </a:p>
          <a:p>
            <a:r>
              <a:rPr lang="en-US" dirty="0"/>
              <a:t>19  because what may be known of God is manifest in them, for God has shown it to them. </a:t>
            </a:r>
            <a:endParaRPr lang="en-US" dirty="0" smtClean="0"/>
          </a:p>
          <a:p>
            <a:r>
              <a:rPr lang="en-US" dirty="0"/>
              <a:t>20  For since the creation of the world His invisible attributes are clearly seen, being understood by the things that are made, even His eternal power and Godhead, so that they are without excuse, </a:t>
            </a:r>
          </a:p>
          <a:p>
            <a:endParaRPr lang="en-US" dirty="0"/>
          </a:p>
        </p:txBody>
      </p:sp>
    </p:spTree>
    <p:extLst>
      <p:ext uri="{BB962C8B-B14F-4D97-AF65-F5344CB8AC3E}">
        <p14:creationId xmlns:p14="http://schemas.microsoft.com/office/powerpoint/2010/main" val="230452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b="1" dirty="0" smtClean="0"/>
              <a:t>Hosea’s plea to those following Satan</a:t>
            </a:r>
            <a:endParaRPr lang="en-US" b="1" dirty="0"/>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r>
              <a:rPr lang="en-US" dirty="0"/>
              <a:t>Hos 6:1  Come, and let us return to the LORD; For He has torn, but He will heal us; He has stricken, but He will bind us up. </a:t>
            </a:r>
          </a:p>
          <a:p>
            <a:r>
              <a:rPr lang="en-US" dirty="0"/>
              <a:t>Hos 6:2  After two days He will revive us; On the third day He will raise us up, That we may live in His sight. </a:t>
            </a:r>
          </a:p>
          <a:p>
            <a:r>
              <a:rPr lang="en-US" dirty="0"/>
              <a:t>Hos 6:3  Let us know, Let us pursue the knowledge of the LORD. His going forth is established as the morning; He will come to us like the rain, Like the latter and former rain to the earth. </a:t>
            </a:r>
          </a:p>
          <a:p>
            <a:r>
              <a:rPr lang="en-US" dirty="0"/>
              <a:t>Hos 6:4  "O Ephraim, what shall I do to you? O Judah, what shall I do to you? For your faithfulness is like a morning cloud, And like the early dew it goes away. </a:t>
            </a:r>
          </a:p>
          <a:p>
            <a:endParaRPr lang="en-US" dirty="0"/>
          </a:p>
        </p:txBody>
      </p:sp>
    </p:spTree>
    <p:extLst>
      <p:ext uri="{BB962C8B-B14F-4D97-AF65-F5344CB8AC3E}">
        <p14:creationId xmlns:p14="http://schemas.microsoft.com/office/powerpoint/2010/main" val="233948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467600" cy="685800"/>
          </a:xfrm>
        </p:spPr>
        <p:txBody>
          <a:bodyPr/>
          <a:lstStyle/>
          <a:p>
            <a:r>
              <a:rPr lang="en-US" b="1" dirty="0" smtClean="0"/>
              <a:t>Satan loves ignorance--darkness</a:t>
            </a:r>
            <a:endParaRPr lang="en-US" b="1" dirty="0"/>
          </a:p>
        </p:txBody>
      </p:sp>
      <p:sp>
        <p:nvSpPr>
          <p:cNvPr id="3" name="Content Placeholder 2"/>
          <p:cNvSpPr>
            <a:spLocks noGrp="1"/>
          </p:cNvSpPr>
          <p:nvPr>
            <p:ph sz="quarter" idx="1"/>
          </p:nvPr>
        </p:nvSpPr>
        <p:spPr>
          <a:xfrm>
            <a:off x="457200" y="1219200"/>
            <a:ext cx="7467600" cy="5254752"/>
          </a:xfrm>
        </p:spPr>
        <p:txBody>
          <a:bodyPr>
            <a:normAutofit lnSpcReduction="10000"/>
          </a:bodyPr>
          <a:lstStyle/>
          <a:p>
            <a:r>
              <a:rPr lang="en-US" b="1" dirty="0" smtClean="0"/>
              <a:t>First Step</a:t>
            </a:r>
            <a:r>
              <a:rPr lang="en-US" dirty="0" smtClean="0"/>
              <a:t>…. </a:t>
            </a:r>
            <a:r>
              <a:rPr lang="en-US" dirty="0"/>
              <a:t>there was a picture of Israel’s sin and the lack of knowledge of God. When knowledge was available and God’s people remained ignorant, </a:t>
            </a:r>
            <a:r>
              <a:rPr lang="en-US" dirty="0" smtClean="0"/>
              <a:t>this </a:t>
            </a:r>
            <a:r>
              <a:rPr lang="en-US" dirty="0"/>
              <a:t>was sinful</a:t>
            </a:r>
            <a:r>
              <a:rPr lang="en-US" dirty="0" smtClean="0"/>
              <a:t>.  Hos 4: 11,12   ..You </a:t>
            </a:r>
            <a:r>
              <a:rPr lang="en-US" dirty="0"/>
              <a:t>stumble day and night, and the prophets stumble with you. So I will destroy your mother – </a:t>
            </a:r>
            <a:r>
              <a:rPr lang="en-US" b="1" u="sng" dirty="0"/>
              <a:t>my people are destroyed from lack of knowledge. </a:t>
            </a:r>
            <a:r>
              <a:rPr lang="en-US" dirty="0"/>
              <a:t>Because you have rejected knowledge, I also reject you as my priests; . . .to old wine and new, which take away the understanding of my people’ (</a:t>
            </a:r>
            <a:r>
              <a:rPr lang="en-US" dirty="0" smtClean="0"/>
              <a:t>Hos_4:11-12).</a:t>
            </a:r>
          </a:p>
          <a:p>
            <a:r>
              <a:rPr lang="en-US" dirty="0"/>
              <a:t>Israel, with knowledge totally available to them, turned away from the knowledge of God to pursue immorality and to fulfill their own </a:t>
            </a:r>
            <a:r>
              <a:rPr lang="en-US" dirty="0" smtClean="0"/>
              <a:t>desires </a:t>
            </a:r>
          </a:p>
          <a:p>
            <a:r>
              <a:rPr lang="en-US" dirty="0" smtClean="0"/>
              <a:t>How about people &amp; believers of our culture?</a:t>
            </a:r>
            <a:endParaRPr lang="en-US" dirty="0"/>
          </a:p>
        </p:txBody>
      </p:sp>
    </p:spTree>
    <p:extLst>
      <p:ext uri="{BB962C8B-B14F-4D97-AF65-F5344CB8AC3E}">
        <p14:creationId xmlns:p14="http://schemas.microsoft.com/office/powerpoint/2010/main" val="29532088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b="1" dirty="0" smtClean="0"/>
              <a:t>Pride comes before a Great Fall</a:t>
            </a:r>
            <a:endParaRPr lang="en-US" b="1" dirty="0"/>
          </a:p>
        </p:txBody>
      </p:sp>
      <p:sp>
        <p:nvSpPr>
          <p:cNvPr id="3" name="Content Placeholder 2"/>
          <p:cNvSpPr>
            <a:spLocks noGrp="1"/>
          </p:cNvSpPr>
          <p:nvPr>
            <p:ph sz="quarter" idx="1"/>
          </p:nvPr>
        </p:nvSpPr>
        <p:spPr>
          <a:xfrm>
            <a:off x="457200" y="1219200"/>
            <a:ext cx="7467600" cy="5254752"/>
          </a:xfrm>
        </p:spPr>
        <p:txBody>
          <a:bodyPr>
            <a:normAutofit fontScale="92500" lnSpcReduction="20000"/>
          </a:bodyPr>
          <a:lstStyle/>
          <a:p>
            <a:r>
              <a:rPr lang="en-US" b="1" dirty="0"/>
              <a:t>The </a:t>
            </a:r>
            <a:r>
              <a:rPr lang="en-US" b="1" dirty="0" smtClean="0"/>
              <a:t>Second Step </a:t>
            </a:r>
            <a:r>
              <a:rPr lang="en-US" dirty="0"/>
              <a:t>in Israel’s fall was arrogance. Arrogance and pride had come because they were ignorant of God</a:t>
            </a:r>
            <a:r>
              <a:rPr lang="en-US" dirty="0" smtClean="0"/>
              <a:t>.</a:t>
            </a:r>
          </a:p>
          <a:p>
            <a:endParaRPr lang="en-US" dirty="0" smtClean="0"/>
          </a:p>
          <a:p>
            <a:r>
              <a:rPr lang="en-US" dirty="0"/>
              <a:t>Hos 5:4  "They do not direct their deeds </a:t>
            </a:r>
            <a:r>
              <a:rPr lang="en-US" dirty="0" smtClean="0"/>
              <a:t>toward </a:t>
            </a:r>
            <a:r>
              <a:rPr lang="en-US" dirty="0"/>
              <a:t>turning to their God, For the spirit of harlotry is in their midst, And they do not know the LORD. </a:t>
            </a:r>
          </a:p>
          <a:p>
            <a:r>
              <a:rPr lang="en-US" dirty="0"/>
              <a:t>Hos 5:5  </a:t>
            </a:r>
            <a:r>
              <a:rPr lang="en-US" b="1" u="sng" dirty="0"/>
              <a:t>The pride of Israel testifies to his face</a:t>
            </a:r>
            <a:r>
              <a:rPr lang="en-US" dirty="0"/>
              <a:t>; Therefore Israel and Ephraim stumble in their iniquity; Judah also stumbles with them. </a:t>
            </a:r>
          </a:p>
          <a:p>
            <a:r>
              <a:rPr lang="en-US" dirty="0"/>
              <a:t>Hos 5:6  "With their flocks and herds They shall go to seek the LORD, But they will not find Him; He has withdrawn Himself from them. </a:t>
            </a:r>
          </a:p>
          <a:p>
            <a:r>
              <a:rPr lang="en-US" dirty="0"/>
              <a:t>Hos 5:7  They have dealt treacherously with the LORD, For they have begotten pagan children. Now a New Moon shall devour them and their heritage.</a:t>
            </a:r>
          </a:p>
          <a:p>
            <a:endParaRPr lang="en-US" dirty="0"/>
          </a:p>
        </p:txBody>
      </p:sp>
    </p:spTree>
    <p:extLst>
      <p:ext uri="{BB962C8B-B14F-4D97-AF65-F5344CB8AC3E}">
        <p14:creationId xmlns:p14="http://schemas.microsoft.com/office/powerpoint/2010/main" val="39644383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3366</TotalTime>
  <Words>2898</Words>
  <Application>Microsoft Office PowerPoint</Application>
  <PresentationFormat>On-screen Show (4:3)</PresentationFormat>
  <Paragraphs>151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Traditions and Cultures of Mankind Part 3</vt:lpstr>
      <vt:lpstr>Deceit &amp; Lies…Satan’s full-time job </vt:lpstr>
      <vt:lpstr>PowerPoint Presentation</vt:lpstr>
      <vt:lpstr>The World’s Top Religions</vt:lpstr>
      <vt:lpstr>Rejection of God… the One and Only</vt:lpstr>
      <vt:lpstr>God is constantly cleansing his creation</vt:lpstr>
      <vt:lpstr>Hosea’s plea to those following Satan</vt:lpstr>
      <vt:lpstr>Satan loves ignorance--darkness</vt:lpstr>
      <vt:lpstr>Pride comes before a Great Fall</vt:lpstr>
      <vt:lpstr>Does this description fit in our culture?</vt:lpstr>
      <vt:lpstr>Uncommitted, unstable, tossed to &amp; fro</vt:lpstr>
      <vt:lpstr>Next Lie.. Acceptance of a worldly culture</vt:lpstr>
      <vt:lpstr>Does this description fit in our culture?</vt:lpstr>
      <vt:lpstr>Accepting the cultural practices &amp; Philosophies of our world has consequences</vt:lpstr>
      <vt:lpstr>Satan lies of morality &amp; gender roles</vt:lpstr>
      <vt:lpstr>Consequences will come before redemption</vt:lpstr>
      <vt:lpstr>How deep into sin will our culture go?</vt:lpstr>
      <vt:lpstr>Solomon addresses  this rejection</vt:lpstr>
      <vt:lpstr>Final Step: Leaving God’s culture and become identified with the world’s culture</vt:lpstr>
      <vt:lpstr>Are we approving of Satan’s cultural lies?</vt:lpstr>
      <vt:lpstr>Our battle ground in today’s culture</vt:lpstr>
      <vt:lpstr>We are in a battle:  Godly principles &amp; wisdom vs. man’s philosophies and wisdom</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Traditions and Cultures of Mankind.</dc:title>
  <dc:creator>cogduane48</dc:creator>
  <cp:lastModifiedBy>cogduane48</cp:lastModifiedBy>
  <cp:revision>58</cp:revision>
  <cp:lastPrinted>2019-12-08T04:02:27Z</cp:lastPrinted>
  <dcterms:created xsi:type="dcterms:W3CDTF">2019-08-18T13:12:21Z</dcterms:created>
  <dcterms:modified xsi:type="dcterms:W3CDTF">2019-12-08T04:06:17Z</dcterms:modified>
</cp:coreProperties>
</file>